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omments/comment1.xml" ContentType="application/vnd.openxmlformats-officedocument.presentationml.comment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2"/>
  </p:notesMasterIdLst>
  <p:sldIdLst>
    <p:sldId id="256" r:id="rId2"/>
    <p:sldId id="257" r:id="rId3"/>
    <p:sldId id="258" r:id="rId4"/>
    <p:sldId id="263" r:id="rId5"/>
    <p:sldId id="267" r:id="rId6"/>
    <p:sldId id="264" r:id="rId7"/>
    <p:sldId id="265" r:id="rId8"/>
    <p:sldId id="266" r:id="rId9"/>
    <p:sldId id="268" r:id="rId10"/>
    <p:sldId id="269" r:id="rId11"/>
    <p:sldId id="271" r:id="rId12"/>
    <p:sldId id="270" r:id="rId13"/>
    <p:sldId id="272" r:id="rId14"/>
    <p:sldId id="273" r:id="rId15"/>
    <p:sldId id="274" r:id="rId16"/>
    <p:sldId id="275" r:id="rId17"/>
    <p:sldId id="276" r:id="rId18"/>
    <p:sldId id="284" r:id="rId19"/>
    <p:sldId id="285" r:id="rId20"/>
    <p:sldId id="277" r:id="rId21"/>
    <p:sldId id="287" r:id="rId22"/>
    <p:sldId id="286" r:id="rId23"/>
    <p:sldId id="288" r:id="rId24"/>
    <p:sldId id="278" r:id="rId25"/>
    <p:sldId id="279" r:id="rId26"/>
    <p:sldId id="289" r:id="rId27"/>
    <p:sldId id="290" r:id="rId28"/>
    <p:sldId id="280" r:id="rId29"/>
    <p:sldId id="281" r:id="rId30"/>
    <p:sldId id="291" r:id="rId31"/>
    <p:sldId id="295" r:id="rId32"/>
    <p:sldId id="296" r:id="rId33"/>
    <p:sldId id="297" r:id="rId34"/>
    <p:sldId id="298" r:id="rId35"/>
    <p:sldId id="283" r:id="rId36"/>
    <p:sldId id="301" r:id="rId37"/>
    <p:sldId id="302" r:id="rId38"/>
    <p:sldId id="303" r:id="rId39"/>
    <p:sldId id="259" r:id="rId40"/>
    <p:sldId id="307" r:id="rId41"/>
    <p:sldId id="299" r:id="rId42"/>
    <p:sldId id="300" r:id="rId43"/>
    <p:sldId id="304" r:id="rId44"/>
    <p:sldId id="305" r:id="rId45"/>
    <p:sldId id="308" r:id="rId46"/>
    <p:sldId id="306" r:id="rId47"/>
    <p:sldId id="309" r:id="rId48"/>
    <p:sldId id="311" r:id="rId49"/>
    <p:sldId id="313" r:id="rId50"/>
    <p:sldId id="314" r:id="rId51"/>
    <p:sldId id="312" r:id="rId52"/>
    <p:sldId id="310" r:id="rId53"/>
    <p:sldId id="315" r:id="rId54"/>
    <p:sldId id="322" r:id="rId55"/>
    <p:sldId id="323" r:id="rId56"/>
    <p:sldId id="324" r:id="rId57"/>
    <p:sldId id="325" r:id="rId58"/>
    <p:sldId id="326" r:id="rId59"/>
    <p:sldId id="327" r:id="rId60"/>
    <p:sldId id="328" r:id="rId61"/>
    <p:sldId id="260" r:id="rId62"/>
    <p:sldId id="321" r:id="rId63"/>
    <p:sldId id="329" r:id="rId64"/>
    <p:sldId id="330" r:id="rId65"/>
    <p:sldId id="320" r:id="rId66"/>
    <p:sldId id="331" r:id="rId67"/>
    <p:sldId id="332" r:id="rId68"/>
    <p:sldId id="333" r:id="rId69"/>
    <p:sldId id="334" r:id="rId70"/>
    <p:sldId id="335" r:id="rId71"/>
    <p:sldId id="316" r:id="rId72"/>
    <p:sldId id="319" r:id="rId73"/>
    <p:sldId id="317" r:id="rId74"/>
    <p:sldId id="318" r:id="rId75"/>
    <p:sldId id="261" r:id="rId76"/>
    <p:sldId id="336" r:id="rId77"/>
    <p:sldId id="337" r:id="rId78"/>
    <p:sldId id="338" r:id="rId79"/>
    <p:sldId id="339" r:id="rId80"/>
    <p:sldId id="340" r:id="rId81"/>
    <p:sldId id="341" r:id="rId82"/>
    <p:sldId id="342" r:id="rId83"/>
    <p:sldId id="344" r:id="rId84"/>
    <p:sldId id="343" r:id="rId85"/>
    <p:sldId id="345" r:id="rId86"/>
    <p:sldId id="346" r:id="rId87"/>
    <p:sldId id="347" r:id="rId88"/>
    <p:sldId id="262" r:id="rId89"/>
    <p:sldId id="348" r:id="rId90"/>
    <p:sldId id="349" r:id="rId91"/>
    <p:sldId id="350" r:id="rId92"/>
    <p:sldId id="351" r:id="rId93"/>
    <p:sldId id="352" r:id="rId94"/>
    <p:sldId id="353" r:id="rId95"/>
    <p:sldId id="354" r:id="rId96"/>
    <p:sldId id="355" r:id="rId97"/>
    <p:sldId id="356" r:id="rId98"/>
    <p:sldId id="357" r:id="rId99"/>
    <p:sldId id="358" r:id="rId100"/>
    <p:sldId id="359" r:id="rId10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 initials="x" lastIdx="1" clrIdx="0">
    <p:extLst>
      <p:ext uri="{19B8F6BF-5375-455C-9EA6-DF929625EA0E}">
        <p15:presenceInfo xmlns:p15="http://schemas.microsoft.com/office/powerpoint/2012/main" userId="x"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43" autoAdjust="0"/>
    <p:restoredTop sz="77375" autoAdjust="0"/>
  </p:normalViewPr>
  <p:slideViewPr>
    <p:cSldViewPr snapToGrid="0">
      <p:cViewPr varScale="1">
        <p:scale>
          <a:sx n="76" d="100"/>
          <a:sy n="76" d="100"/>
        </p:scale>
        <p:origin x="132" y="240"/>
      </p:cViewPr>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11-13T20:55:52.827" idx="1">
    <p:pos x="10" y="10"/>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010D49-FC93-438E-A443-51E9AE6FE310}" type="datetimeFigureOut">
              <a:rPr lang="zh-CN" altLang="en-US" smtClean="0"/>
              <a:t>2018/3/20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6168D1-8D70-4D61-ADBD-D9287682F3CF}" type="slidenum">
              <a:rPr lang="zh-CN" altLang="en-US" smtClean="0"/>
              <a:t>‹#›</a:t>
            </a:fld>
            <a:endParaRPr lang="zh-CN" altLang="en-US"/>
          </a:p>
        </p:txBody>
      </p:sp>
    </p:spTree>
    <p:extLst>
      <p:ext uri="{BB962C8B-B14F-4D97-AF65-F5344CB8AC3E}">
        <p14:creationId xmlns:p14="http://schemas.microsoft.com/office/powerpoint/2010/main" val="3462658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什么是人工智能</a:t>
            </a:r>
            <a:endParaRPr lang="en-US" altLang="zh-CN" dirty="0" smtClean="0"/>
          </a:p>
          <a:p>
            <a:r>
              <a:rPr lang="en-US" altLang="zh-CN" dirty="0" smtClean="0"/>
              <a:t>2.</a:t>
            </a:r>
            <a:r>
              <a:rPr lang="zh-CN" altLang="en-US" dirty="0" smtClean="0"/>
              <a:t>介绍传统机器学习</a:t>
            </a:r>
            <a:endParaRPr lang="en-US" altLang="zh-CN" dirty="0" smtClean="0"/>
          </a:p>
          <a:p>
            <a:r>
              <a:rPr lang="en-US" altLang="zh-CN" dirty="0" smtClean="0"/>
              <a:t>2.1</a:t>
            </a:r>
            <a:r>
              <a:rPr lang="zh-CN" altLang="en-US" dirty="0" smtClean="0"/>
              <a:t>线性模型</a:t>
            </a:r>
            <a:endParaRPr lang="en-US" altLang="zh-CN" dirty="0" smtClean="0"/>
          </a:p>
          <a:p>
            <a:r>
              <a:rPr lang="en-US" altLang="zh-CN" dirty="0" smtClean="0"/>
              <a:t>2.2</a:t>
            </a:r>
            <a:r>
              <a:rPr lang="zh-CN" altLang="en-US" dirty="0" smtClean="0"/>
              <a:t>决策树</a:t>
            </a:r>
            <a:endParaRPr lang="en-US" altLang="zh-CN" dirty="0" smtClean="0"/>
          </a:p>
          <a:p>
            <a:r>
              <a:rPr lang="en-US" altLang="zh-CN" dirty="0" smtClean="0"/>
              <a:t>2.3</a:t>
            </a:r>
            <a:r>
              <a:rPr lang="zh-CN" altLang="en-US" dirty="0" smtClean="0"/>
              <a:t>神经网络</a:t>
            </a:r>
            <a:endParaRPr lang="en-US" altLang="zh-CN" dirty="0" smtClean="0"/>
          </a:p>
          <a:p>
            <a:r>
              <a:rPr lang="en-US" altLang="zh-CN" dirty="0" smtClean="0"/>
              <a:t>2.4SVM</a:t>
            </a:r>
          </a:p>
          <a:p>
            <a:r>
              <a:rPr lang="en-US" altLang="zh-CN" dirty="0" smtClean="0"/>
              <a:t>2.5</a:t>
            </a:r>
            <a:r>
              <a:rPr lang="zh-CN" altLang="en-US" dirty="0" smtClean="0"/>
              <a:t>贝叶斯分类器</a:t>
            </a:r>
            <a:endParaRPr lang="en-US" altLang="zh-CN" dirty="0" smtClean="0"/>
          </a:p>
          <a:p>
            <a:r>
              <a:rPr lang="en-US" altLang="zh-CN" dirty="0" smtClean="0"/>
              <a:t>2.6</a:t>
            </a:r>
            <a:r>
              <a:rPr lang="zh-CN" altLang="en-US" dirty="0" smtClean="0"/>
              <a:t>集成学习</a:t>
            </a:r>
            <a:endParaRPr lang="en-US" altLang="zh-CN" dirty="0" smtClean="0"/>
          </a:p>
          <a:p>
            <a:r>
              <a:rPr lang="en-US" altLang="zh-CN" dirty="0" smtClean="0"/>
              <a:t>2.7</a:t>
            </a:r>
            <a:r>
              <a:rPr lang="zh-CN" altLang="en-US" dirty="0" smtClean="0"/>
              <a:t>聚类</a:t>
            </a:r>
            <a:endParaRPr lang="en-US" altLang="zh-CN" dirty="0" smtClean="0"/>
          </a:p>
          <a:p>
            <a:r>
              <a:rPr lang="en-US" altLang="zh-CN" dirty="0" smtClean="0"/>
              <a:t>2.8</a:t>
            </a:r>
            <a:r>
              <a:rPr lang="zh-CN" altLang="en-US" dirty="0" smtClean="0"/>
              <a:t>降维</a:t>
            </a:r>
            <a:endParaRPr lang="en-US" altLang="zh-CN" dirty="0" smtClean="0"/>
          </a:p>
          <a:p>
            <a:r>
              <a:rPr lang="en-US" altLang="zh-CN" dirty="0" smtClean="0"/>
              <a:t>2.9</a:t>
            </a:r>
            <a:r>
              <a:rPr lang="zh-CN" altLang="en-US" dirty="0" smtClean="0"/>
              <a:t>概率图模型</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2.10 </a:t>
            </a:r>
            <a:r>
              <a:rPr lang="en-US" altLang="zh-CN" dirty="0" err="1" smtClean="0"/>
              <a:t>Xgboost</a:t>
            </a:r>
            <a:r>
              <a:rPr lang="zh-CN" altLang="en-US" dirty="0" smtClean="0"/>
              <a:t>等</a:t>
            </a:r>
            <a:r>
              <a:rPr lang="en-US" altLang="zh-CN" dirty="0" smtClean="0"/>
              <a:t>GBDT</a:t>
            </a:r>
          </a:p>
          <a:p>
            <a:r>
              <a:rPr lang="en-US" altLang="zh-CN" dirty="0" smtClean="0"/>
              <a:t>2.11 python</a:t>
            </a:r>
            <a:r>
              <a:rPr lang="zh-CN" altLang="en-US" dirty="0" smtClean="0"/>
              <a:t>实践</a:t>
            </a:r>
            <a:endParaRPr lang="en-US" altLang="zh-CN" dirty="0" smtClean="0"/>
          </a:p>
          <a:p>
            <a:r>
              <a:rPr lang="en-US" altLang="zh-CN" dirty="0" smtClean="0"/>
              <a:t>3.</a:t>
            </a:r>
            <a:r>
              <a:rPr lang="zh-CN" altLang="en-US" dirty="0" smtClean="0"/>
              <a:t>介绍深度学习 （从手工特征在自动特征 从表示学习到深度学习）</a:t>
            </a:r>
            <a:endParaRPr lang="en-US" altLang="zh-CN" dirty="0" smtClean="0"/>
          </a:p>
          <a:p>
            <a:r>
              <a:rPr lang="en-US" altLang="zh-CN" dirty="0" smtClean="0"/>
              <a:t>3.1 CNN</a:t>
            </a:r>
          </a:p>
          <a:p>
            <a:r>
              <a:rPr lang="en-US" altLang="zh-CN" dirty="0" smtClean="0"/>
              <a:t>3.1.1</a:t>
            </a:r>
            <a:r>
              <a:rPr lang="en-US" altLang="zh-CN" baseline="0" dirty="0" smtClean="0"/>
              <a:t> </a:t>
            </a:r>
            <a:r>
              <a:rPr lang="en-US" altLang="zh-CN" baseline="0" dirty="0" err="1" smtClean="0"/>
              <a:t>AlexNet</a:t>
            </a:r>
            <a:endParaRPr lang="en-US" altLang="zh-CN" baseline="0" dirty="0" smtClean="0"/>
          </a:p>
          <a:p>
            <a:r>
              <a:rPr lang="en-US" altLang="zh-CN" baseline="0" dirty="0" smtClean="0"/>
              <a:t>3.1.2 </a:t>
            </a:r>
          </a:p>
          <a:p>
            <a:r>
              <a:rPr lang="en-US" altLang="zh-CN" baseline="0" dirty="0" smtClean="0"/>
              <a:t>3.1.x </a:t>
            </a:r>
            <a:r>
              <a:rPr lang="zh-CN" altLang="en-US" baseline="0" dirty="0" smtClean="0"/>
              <a:t>心律不齐的网络</a:t>
            </a:r>
            <a:endParaRPr lang="en-US" altLang="zh-CN" dirty="0" smtClean="0"/>
          </a:p>
          <a:p>
            <a:r>
              <a:rPr lang="en-US" altLang="zh-CN" dirty="0" smtClean="0"/>
              <a:t>3.2</a:t>
            </a:r>
            <a:r>
              <a:rPr lang="en-US" altLang="zh-CN" baseline="0" dirty="0" smtClean="0"/>
              <a:t> RNN</a:t>
            </a:r>
          </a:p>
          <a:p>
            <a:r>
              <a:rPr lang="en-US" altLang="zh-CN" baseline="0" dirty="0" smtClean="0"/>
              <a:t>3.3 LSTM</a:t>
            </a:r>
          </a:p>
          <a:p>
            <a:r>
              <a:rPr lang="en-US" altLang="zh-CN" baseline="0" dirty="0" smtClean="0"/>
              <a:t>3.4 </a:t>
            </a:r>
            <a:r>
              <a:rPr lang="en-US" altLang="zh-CN" baseline="0" dirty="0" err="1" smtClean="0"/>
              <a:t>TensorFlow</a:t>
            </a:r>
            <a:r>
              <a:rPr lang="zh-CN" altLang="en-US" baseline="0" dirty="0" smtClean="0"/>
              <a:t>初步</a:t>
            </a:r>
            <a:endParaRPr lang="en-US" altLang="zh-CN" baseline="0" dirty="0" smtClean="0"/>
          </a:p>
          <a:p>
            <a:r>
              <a:rPr lang="en-US" altLang="zh-CN" dirty="0" smtClean="0"/>
              <a:t>4.</a:t>
            </a:r>
            <a:r>
              <a:rPr lang="zh-CN" altLang="en-US" dirty="0" smtClean="0"/>
              <a:t>深度学习的未来</a:t>
            </a:r>
            <a:endParaRPr lang="en-US" altLang="zh-CN" dirty="0" smtClean="0"/>
          </a:p>
          <a:p>
            <a:r>
              <a:rPr lang="en-US" altLang="zh-CN" dirty="0" smtClean="0"/>
              <a:t>4.1 GAN</a:t>
            </a:r>
          </a:p>
          <a:p>
            <a:r>
              <a:rPr lang="en-US" altLang="zh-CN" dirty="0" smtClean="0"/>
              <a:t>4.2 </a:t>
            </a:r>
            <a:r>
              <a:rPr lang="zh-CN" altLang="en-US" dirty="0" smtClean="0"/>
              <a:t>贝叶斯深度学习</a:t>
            </a:r>
            <a:endParaRPr lang="en-US" altLang="zh-CN" dirty="0" smtClean="0"/>
          </a:p>
          <a:p>
            <a:r>
              <a:rPr lang="en-US" altLang="zh-CN" dirty="0" smtClean="0"/>
              <a:t>4.3 </a:t>
            </a:r>
            <a:r>
              <a:rPr lang="zh-CN" altLang="en-US" dirty="0" smtClean="0"/>
              <a:t>决策树为基的深度学习</a:t>
            </a:r>
            <a:endParaRPr lang="en-US" altLang="zh-CN" dirty="0" smtClean="0"/>
          </a:p>
          <a:p>
            <a:r>
              <a:rPr lang="en-US" altLang="zh-CN" dirty="0" smtClean="0"/>
              <a:t>4.4 </a:t>
            </a:r>
            <a:r>
              <a:rPr lang="zh-CN" altLang="en-US" dirty="0" smtClean="0"/>
              <a:t>嵌入式深度学习</a:t>
            </a:r>
            <a:endParaRPr lang="en-US" altLang="zh-CN" dirty="0" smtClean="0"/>
          </a:p>
          <a:p>
            <a:r>
              <a:rPr lang="en-US" altLang="zh-CN" dirty="0" smtClean="0"/>
              <a:t>4.5 </a:t>
            </a:r>
            <a:r>
              <a:rPr lang="zh-CN" altLang="en-US" dirty="0" smtClean="0"/>
              <a:t>基于</a:t>
            </a:r>
            <a:r>
              <a:rPr lang="en-US" altLang="zh-CN" dirty="0" smtClean="0"/>
              <a:t>attention</a:t>
            </a:r>
            <a:r>
              <a:rPr lang="zh-CN" altLang="en-US" dirty="0" smtClean="0"/>
              <a:t>的模型</a:t>
            </a:r>
            <a:endParaRPr lang="en-US" altLang="zh-CN" dirty="0" smtClean="0"/>
          </a:p>
          <a:p>
            <a:r>
              <a:rPr lang="en-US" altLang="zh-CN" dirty="0" smtClean="0"/>
              <a:t>5.</a:t>
            </a:r>
            <a:r>
              <a:rPr lang="zh-CN" altLang="en-US" dirty="0" smtClean="0"/>
              <a:t>机器学习算法在神经信号领域的应用</a:t>
            </a:r>
            <a:endParaRPr lang="en-US" altLang="zh-CN" dirty="0" smtClean="0"/>
          </a:p>
          <a:p>
            <a:r>
              <a:rPr lang="en-US" altLang="zh-CN" dirty="0" smtClean="0"/>
              <a:t>5.1 </a:t>
            </a:r>
            <a:r>
              <a:rPr lang="zh-CN" altLang="en-US" dirty="0" smtClean="0"/>
              <a:t>吴恩达心律不齐</a:t>
            </a:r>
            <a:endParaRPr lang="en-US" altLang="zh-CN" dirty="0" smtClean="0"/>
          </a:p>
          <a:p>
            <a:r>
              <a:rPr lang="en-US" altLang="zh-CN" dirty="0" smtClean="0"/>
              <a:t>5.X</a:t>
            </a:r>
          </a:p>
          <a:p>
            <a:r>
              <a:rPr lang="en-US" altLang="zh-CN" dirty="0" smtClean="0"/>
              <a:t>6.</a:t>
            </a:r>
            <a:r>
              <a:rPr lang="zh-CN" altLang="en-US" dirty="0" smtClean="0"/>
              <a:t>人工智能硬件实现</a:t>
            </a:r>
            <a:endParaRPr lang="en-US" altLang="zh-CN" dirty="0" smtClean="0"/>
          </a:p>
          <a:p>
            <a:r>
              <a:rPr lang="en-US" altLang="zh-CN" dirty="0" smtClean="0"/>
              <a:t>6.1</a:t>
            </a:r>
            <a:r>
              <a:rPr lang="zh-CN" altLang="en-US" dirty="0" smtClean="0"/>
              <a:t>设计准则</a:t>
            </a:r>
            <a:endParaRPr lang="en-US" altLang="zh-CN" dirty="0" smtClean="0"/>
          </a:p>
          <a:p>
            <a:r>
              <a:rPr lang="en-US" altLang="zh-CN" dirty="0" smtClean="0"/>
              <a:t>6.2 </a:t>
            </a:r>
            <a:r>
              <a:rPr lang="zh-CN" altLang="en-US" dirty="0" smtClean="0"/>
              <a:t>计算模式优化</a:t>
            </a:r>
            <a:endParaRPr lang="en-US" altLang="zh-CN" dirty="0" smtClean="0"/>
          </a:p>
          <a:p>
            <a:r>
              <a:rPr lang="en-US" altLang="zh-CN" dirty="0" smtClean="0"/>
              <a:t>6.3 </a:t>
            </a:r>
            <a:r>
              <a:rPr lang="zh-CN" altLang="en-US" dirty="0" smtClean="0"/>
              <a:t>模型压缩</a:t>
            </a:r>
            <a:endParaRPr lang="en-US" altLang="zh-CN" dirty="0" smtClean="0"/>
          </a:p>
          <a:p>
            <a:r>
              <a:rPr lang="en-US" altLang="zh-CN" dirty="0" smtClean="0"/>
              <a:t>6.4 </a:t>
            </a:r>
            <a:r>
              <a:rPr lang="zh-CN" altLang="en-US" dirty="0" smtClean="0"/>
              <a:t>非易失性存储</a:t>
            </a:r>
            <a:endParaRPr lang="en-US" altLang="zh-CN" dirty="0" smtClean="0"/>
          </a:p>
          <a:p>
            <a:r>
              <a:rPr lang="en-US" altLang="zh-CN" dirty="0" smtClean="0"/>
              <a:t>6.5 </a:t>
            </a:r>
            <a:r>
              <a:rPr lang="zh-CN" altLang="en-US" dirty="0" smtClean="0"/>
              <a:t>稀疏化</a:t>
            </a:r>
            <a:endParaRPr lang="en-US" altLang="zh-CN" dirty="0" smtClean="0"/>
          </a:p>
          <a:p>
            <a:r>
              <a:rPr lang="en-US" altLang="zh-CN" dirty="0" smtClean="0"/>
              <a:t>6.6</a:t>
            </a:r>
            <a:r>
              <a:rPr lang="en-US" altLang="zh-CN" baseline="0" dirty="0" smtClean="0"/>
              <a:t> </a:t>
            </a:r>
            <a:r>
              <a:rPr lang="zh-CN" altLang="en-US" baseline="0" dirty="0" smtClean="0"/>
              <a:t>动态电压频率调节</a:t>
            </a:r>
            <a:r>
              <a:rPr lang="en-US" altLang="zh-CN" dirty="0" smtClean="0"/>
              <a:t> </a:t>
            </a:r>
          </a:p>
          <a:p>
            <a:r>
              <a:rPr lang="en-US" altLang="zh-CN" dirty="0" smtClean="0"/>
              <a:t>6.7 </a:t>
            </a:r>
            <a:r>
              <a:rPr lang="zh-CN" altLang="en-US" dirty="0" smtClean="0"/>
              <a:t>神经形态芯片</a:t>
            </a:r>
            <a:endParaRPr lang="en-US" altLang="zh-CN" dirty="0" smtClean="0"/>
          </a:p>
          <a:p>
            <a:endParaRPr lang="en-US" altLang="zh-CN" dirty="0" smtClean="0"/>
          </a:p>
          <a:p>
            <a:endParaRPr lang="en-US" altLang="zh-CN" dirty="0" smtClean="0"/>
          </a:p>
          <a:p>
            <a:endParaRPr lang="en-US" altLang="zh-CN" dirty="0" smtClean="0"/>
          </a:p>
          <a:p>
            <a:r>
              <a:rPr lang="en-US" altLang="zh-CN" dirty="0" smtClean="0"/>
              <a:t>4.CNN</a:t>
            </a:r>
            <a:r>
              <a:rPr lang="zh-CN" altLang="en-US" dirty="0" smtClean="0"/>
              <a:t>的发展趋势 以</a:t>
            </a:r>
            <a:r>
              <a:rPr lang="en-US" altLang="zh-CN" dirty="0" err="1" smtClean="0"/>
              <a:t>Imagenet</a:t>
            </a:r>
            <a:r>
              <a:rPr lang="zh-CN" altLang="en-US" dirty="0" smtClean="0"/>
              <a:t>为线 从</a:t>
            </a:r>
            <a:r>
              <a:rPr lang="en-US" altLang="zh-CN" dirty="0" err="1" smtClean="0"/>
              <a:t>AlexNet</a:t>
            </a:r>
            <a:r>
              <a:rPr lang="zh-CN" altLang="en-US" dirty="0" smtClean="0"/>
              <a:t>到</a:t>
            </a:r>
            <a:r>
              <a:rPr lang="en-US" altLang="zh-CN" dirty="0" err="1" smtClean="0"/>
              <a:t>DenseNet</a:t>
            </a:r>
            <a:r>
              <a:rPr lang="en-US" altLang="zh-CN" dirty="0" smtClean="0"/>
              <a:t>   </a:t>
            </a:r>
            <a:r>
              <a:rPr lang="zh-CN" altLang="en-US" dirty="0" smtClean="0"/>
              <a:t>（一系列不计成本代价的算法）实际上也就是</a:t>
            </a:r>
            <a:r>
              <a:rPr lang="en-US" altLang="zh-CN" dirty="0" smtClean="0"/>
              <a:t>CV</a:t>
            </a:r>
            <a:r>
              <a:rPr lang="zh-CN" altLang="en-US" dirty="0" smtClean="0"/>
              <a:t>的发展</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5.</a:t>
            </a:r>
            <a:r>
              <a:rPr lang="zh-CN" altLang="en-US" dirty="0" smtClean="0"/>
              <a:t>包括</a:t>
            </a:r>
            <a:r>
              <a:rPr lang="en-US" altLang="zh-CN" dirty="0" err="1" smtClean="0"/>
              <a:t>shuffleNet</a:t>
            </a:r>
            <a:r>
              <a:rPr lang="zh-CN" altLang="en-US" dirty="0" smtClean="0"/>
              <a:t>等适合移动设备的嵌入式实现的深度学习 （考虑成本</a:t>
            </a:r>
            <a:r>
              <a:rPr lang="zh-CN" altLang="en-US" baseline="0" dirty="0" smtClean="0"/>
              <a:t> 可能更适合硬件实现的算法</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6.RNN</a:t>
            </a:r>
            <a:r>
              <a:rPr lang="zh-CN" altLang="en-US" dirty="0" smtClean="0"/>
              <a:t>的发展趋势。各种</a:t>
            </a:r>
            <a:r>
              <a:rPr lang="en-US" altLang="zh-CN" dirty="0" smtClean="0"/>
              <a:t>LSTM</a:t>
            </a:r>
            <a:r>
              <a:rPr lang="zh-CN" altLang="en-US" dirty="0" smtClean="0"/>
              <a:t>。从不计成本到嵌入式实现   也就是时间序列分析或者说</a:t>
            </a:r>
            <a:r>
              <a:rPr lang="en-US" altLang="zh-CN" dirty="0" smtClean="0"/>
              <a:t>NLP</a:t>
            </a:r>
            <a:r>
              <a:rPr lang="zh-CN" altLang="en-US" dirty="0" smtClean="0"/>
              <a:t>和语音的发展</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7.</a:t>
            </a:r>
            <a:r>
              <a:rPr lang="zh-CN" altLang="en-US" dirty="0" smtClean="0"/>
              <a:t>深度学习的未来 </a:t>
            </a:r>
            <a:r>
              <a:rPr lang="en-US" altLang="zh-CN" dirty="0" smtClean="0"/>
              <a:t>Attention</a:t>
            </a:r>
            <a:r>
              <a:rPr lang="zh-CN" altLang="en-US" dirty="0" smtClean="0"/>
              <a:t>、贝叶斯</a:t>
            </a:r>
            <a:r>
              <a:rPr lang="en-US" altLang="zh-CN" dirty="0" smtClean="0"/>
              <a:t>+</a:t>
            </a:r>
            <a:r>
              <a:rPr lang="zh-CN" altLang="en-US" dirty="0" smtClean="0"/>
              <a:t>深度学习、</a:t>
            </a:r>
            <a:r>
              <a:rPr lang="en-US" altLang="zh-CN" dirty="0" smtClean="0"/>
              <a:t>GAN</a:t>
            </a:r>
            <a:r>
              <a:rPr lang="zh-CN" altLang="en-US" dirty="0" smtClean="0"/>
              <a:t>、自编码器等的发展</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8.AI</a:t>
            </a:r>
            <a:r>
              <a:rPr lang="zh-CN" altLang="en-US" dirty="0" smtClean="0"/>
              <a:t>在神经信号领域的应用</a:t>
            </a:r>
            <a:endParaRPr lang="en-US" altLang="zh-CN" dirty="0" smtClean="0"/>
          </a:p>
          <a:p>
            <a:r>
              <a:rPr lang="en-US" altLang="zh-CN" dirty="0" smtClean="0"/>
              <a:t>9.AI</a:t>
            </a:r>
            <a:r>
              <a:rPr lang="zh-CN" altLang="en-US" dirty="0" smtClean="0"/>
              <a:t>硬件实现</a:t>
            </a:r>
            <a:endParaRPr lang="en-US" altLang="zh-CN" dirty="0" smtClean="0"/>
          </a:p>
          <a:p>
            <a:r>
              <a:rPr lang="zh-CN" altLang="en-US" dirty="0" smtClean="0"/>
              <a:t>神经形态计算 和 神经网络实现</a:t>
            </a:r>
            <a:endParaRPr lang="en-US" altLang="zh-CN" dirty="0" smtClean="0"/>
          </a:p>
          <a:p>
            <a:r>
              <a:rPr lang="zh-CN" altLang="en-US" dirty="0" smtClean="0"/>
              <a:t>有哪些问题？</a:t>
            </a:r>
            <a:endParaRPr lang="en-US" altLang="zh-CN" dirty="0" smtClean="0"/>
          </a:p>
          <a:p>
            <a:r>
              <a:rPr lang="zh-CN" altLang="en-US" dirty="0" smtClean="0"/>
              <a:t>解决方法？</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2</a:t>
            </a:fld>
            <a:endParaRPr lang="zh-CN" altLang="en-US"/>
          </a:p>
        </p:txBody>
      </p:sp>
    </p:spTree>
    <p:extLst>
      <p:ext uri="{BB962C8B-B14F-4D97-AF65-F5344CB8AC3E}">
        <p14:creationId xmlns:p14="http://schemas.microsoft.com/office/powerpoint/2010/main" val="24833755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什么是树的剪枝？顾名思义。把一些冗余的节点去掉，就像我们修建树枝一样。</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为什么要剪枝？可以去除过拟合，降低模型复杂度。</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剪枝这个思想很常用，在神经网络的模型压缩里也经常用，比如我们有很多参数，其中相当一部分参数是在</a:t>
            </a:r>
            <a:r>
              <a:rPr lang="en-US" altLang="zh-CN" dirty="0" smtClean="0"/>
              <a:t>0</a:t>
            </a:r>
            <a:r>
              <a:rPr lang="zh-CN" altLang="en-US" dirty="0" smtClean="0"/>
              <a:t>附近很小的，比如小于</a:t>
            </a:r>
            <a:r>
              <a:rPr lang="en-US" altLang="zh-CN" dirty="0" smtClean="0"/>
              <a:t>10^-3,</a:t>
            </a:r>
            <a:r>
              <a:rPr lang="zh-CN" altLang="en-US" dirty="0" smtClean="0"/>
              <a:t>把他直接替换成</a:t>
            </a:r>
            <a:r>
              <a:rPr lang="en-US" altLang="zh-CN" dirty="0" smtClean="0"/>
              <a:t>0</a:t>
            </a:r>
            <a:r>
              <a:rPr lang="zh-CN" altLang="en-US" dirty="0" smtClean="0"/>
              <a:t>对模型精度不会有太多影响，但会显著缩小模型的尺寸和降低运算量。</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另外一个经常用的场合是迁移学习里，比如有时候我们癫痫检测的</a:t>
            </a:r>
            <a:r>
              <a:rPr lang="en-US" altLang="zh-CN" dirty="0" smtClean="0"/>
              <a:t>EEG</a:t>
            </a:r>
            <a:r>
              <a:rPr lang="zh-CN" altLang="en-US" dirty="0" smtClean="0"/>
              <a:t>数据比较少，但睡眠检测的</a:t>
            </a:r>
            <a:r>
              <a:rPr lang="en-US" altLang="zh-CN" dirty="0" smtClean="0"/>
              <a:t>EEG</a:t>
            </a:r>
            <a:r>
              <a:rPr lang="zh-CN" altLang="en-US" dirty="0" smtClean="0"/>
              <a:t>数据很多。可能就先用睡眠检测的数据训练出模型，然后剪枝了，再用癫痫的数据来</a:t>
            </a:r>
            <a:r>
              <a:rPr lang="en-US" altLang="zh-CN" dirty="0" smtClean="0"/>
              <a:t>fine tuning</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那怎么判断哪个节点是冗余的要被减掉呢？我们一般通过某节点的存在能否提高泛化能力判断是否冗余！</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如果这个节点提升了泛化能力，那就不剪了。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那泛化能力怎么评估呢？只要把训练集合验证集分开，以验证集的精度评估泛化能力即可。也可以使用</a:t>
            </a:r>
            <a:r>
              <a:rPr lang="en-US" altLang="zh-CN" dirty="0" smtClean="0"/>
              <a:t>k</a:t>
            </a:r>
            <a:r>
              <a:rPr lang="zh-CN" altLang="en-US" dirty="0" smtClean="0"/>
              <a:t>重交叉验证。</a:t>
            </a:r>
            <a:endParaRPr lang="en-US" altLang="zh-CN" dirty="0" smtClean="0"/>
          </a:p>
          <a:p>
            <a:r>
              <a:rPr lang="zh-CN" altLang="en-US" dirty="0" smtClean="0"/>
              <a:t>一般剪枝有先剪枝</a:t>
            </a:r>
            <a:r>
              <a:rPr lang="en-US" altLang="zh-CN" baseline="0" dirty="0" smtClean="0"/>
              <a:t> </a:t>
            </a:r>
            <a:r>
              <a:rPr lang="zh-CN" altLang="en-US" dirty="0" smtClean="0"/>
              <a:t>后剪枝</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先剪枝就是在决策树生成的时候就剪枝，如果该划分不能提升泛化能力，就不分了。这会使很多分支没有展开</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降低过拟合的风险，显著减少时间开销，但作为贪心算法可能是局部最优解</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后剪枝是在决策树生成后再剪枝，一般保留了比较多的分支，泛化能力比先剪枝更好。但时间开销更大。</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11</a:t>
            </a:fld>
            <a:endParaRPr lang="zh-CN" altLang="en-US"/>
          </a:p>
        </p:txBody>
      </p:sp>
    </p:spTree>
    <p:extLst>
      <p:ext uri="{BB962C8B-B14F-4D97-AF65-F5344CB8AC3E}">
        <p14:creationId xmlns:p14="http://schemas.microsoft.com/office/powerpoint/2010/main" val="30212953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线性方程组 经过激活函数</a:t>
            </a:r>
            <a:endParaRPr lang="en-US" altLang="zh-CN" dirty="0" smtClean="0"/>
          </a:p>
          <a:p>
            <a:r>
              <a:rPr lang="zh-CN" altLang="en-US" dirty="0" smtClean="0"/>
              <a:t>为什么需要激活函数呢？ 非线性</a:t>
            </a:r>
            <a:endParaRPr lang="en-US" altLang="zh-CN" dirty="0" smtClean="0"/>
          </a:p>
          <a:p>
            <a:r>
              <a:rPr lang="zh-CN" altLang="en-US" dirty="0" smtClean="0"/>
              <a:t>否则只能解决线性可分问题。早期神经网络甚至无法实现异或</a:t>
            </a:r>
            <a:endParaRPr lang="en-US" altLang="zh-CN" dirty="0" smtClean="0"/>
          </a:p>
          <a:p>
            <a:endParaRPr lang="en-US" altLang="zh-CN" dirty="0" smtClean="0"/>
          </a:p>
          <a:p>
            <a:r>
              <a:rPr lang="en-US" altLang="zh-CN" dirty="0" smtClean="0"/>
              <a:t>Sigmoid </a:t>
            </a:r>
            <a:r>
              <a:rPr lang="zh-CN" altLang="en-US" dirty="0" smtClean="0"/>
              <a:t>最早 </a:t>
            </a:r>
            <a:r>
              <a:rPr lang="en-US" altLang="zh-CN" dirty="0" err="1" smtClean="0"/>
              <a:t>alexnet</a:t>
            </a:r>
            <a:r>
              <a:rPr lang="zh-CN" altLang="en-US" dirty="0" smtClean="0"/>
              <a:t>里</a:t>
            </a:r>
            <a:endParaRPr lang="en-US" altLang="zh-CN" dirty="0" smtClean="0"/>
          </a:p>
          <a:p>
            <a:r>
              <a:rPr lang="en-US" altLang="zh-CN" dirty="0" err="1" smtClean="0"/>
              <a:t>Softmax</a:t>
            </a:r>
            <a:r>
              <a:rPr lang="en-US" altLang="zh-CN" dirty="0" smtClean="0"/>
              <a:t>  </a:t>
            </a:r>
            <a:r>
              <a:rPr lang="zh-CN" altLang="en-US" dirty="0" smtClean="0"/>
              <a:t>分类 概率</a:t>
            </a:r>
            <a:endParaRPr lang="en-US" altLang="zh-CN" dirty="0" smtClean="0"/>
          </a:p>
          <a:p>
            <a:r>
              <a:rPr lang="en-US" altLang="zh-CN" dirty="0" err="1" smtClean="0"/>
              <a:t>Tanh</a:t>
            </a:r>
            <a:r>
              <a:rPr lang="en-US" altLang="zh-CN" dirty="0" smtClean="0"/>
              <a:t>  LSTM</a:t>
            </a:r>
          </a:p>
          <a:p>
            <a:r>
              <a:rPr lang="en-US" altLang="zh-CN" dirty="0" err="1" smtClean="0"/>
              <a:t>ReLU</a:t>
            </a:r>
            <a:r>
              <a:rPr lang="en-US" altLang="zh-CN" dirty="0" smtClean="0"/>
              <a:t>  sigmoid</a:t>
            </a:r>
            <a:r>
              <a:rPr lang="zh-CN" altLang="en-US" dirty="0" smtClean="0"/>
              <a:t>的改进，引入了稀疏性和单侧抑制。</a:t>
            </a:r>
            <a:endParaRPr lang="en-US" altLang="zh-CN" dirty="0" smtClean="0"/>
          </a:p>
          <a:p>
            <a:r>
              <a:rPr lang="en-US" altLang="zh-CN" dirty="0" smtClean="0"/>
              <a:t>Leaky </a:t>
            </a:r>
            <a:r>
              <a:rPr lang="en-US" altLang="zh-CN" dirty="0" err="1" smtClean="0"/>
              <a:t>ReLU</a:t>
            </a:r>
            <a:r>
              <a:rPr lang="zh-CN" altLang="en-US" dirty="0" smtClean="0"/>
              <a:t>等一系列改进</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12</a:t>
            </a:fld>
            <a:endParaRPr lang="zh-CN" altLang="en-US"/>
          </a:p>
        </p:txBody>
      </p:sp>
    </p:spTree>
    <p:extLst>
      <p:ext uri="{BB962C8B-B14F-4D97-AF65-F5344CB8AC3E}">
        <p14:creationId xmlns:p14="http://schemas.microsoft.com/office/powerpoint/2010/main" val="604206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像有同层连接和跨层连接的网络现在用的已经比较少了，在九十年代早期比较多，当时甚至神经元能像图的节点一样产生各种随意的连接。那这些结构很难训练，尤其没法通过</a:t>
            </a:r>
            <a:r>
              <a:rPr lang="en-US" altLang="zh-CN" dirty="0" smtClean="0"/>
              <a:t>BP</a:t>
            </a:r>
            <a:r>
              <a:rPr lang="zh-CN" altLang="en-US" dirty="0" smtClean="0"/>
              <a:t>算法训练。而能通过</a:t>
            </a:r>
            <a:r>
              <a:rPr lang="en-US" altLang="zh-CN" dirty="0" smtClean="0"/>
              <a:t>BP</a:t>
            </a:r>
            <a:r>
              <a:rPr lang="zh-CN" altLang="en-US" dirty="0" smtClean="0"/>
              <a:t>算法训练的</a:t>
            </a:r>
            <a:r>
              <a:rPr lang="en-US" altLang="zh-CN" dirty="0" smtClean="0"/>
              <a:t>CNN</a:t>
            </a:r>
            <a:r>
              <a:rPr lang="zh-CN" altLang="en-US" dirty="0" smtClean="0"/>
              <a:t>，或者说普通的多层前馈网络，以及</a:t>
            </a:r>
            <a:r>
              <a:rPr lang="en-US" altLang="zh-CN" dirty="0" smtClean="0"/>
              <a:t>RNN</a:t>
            </a:r>
            <a:r>
              <a:rPr lang="zh-CN" altLang="en-US" dirty="0" smtClean="0"/>
              <a:t>递归神经网络，或者说存在反馈的神经网络，以及在</a:t>
            </a:r>
            <a:r>
              <a:rPr lang="en-US" altLang="zh-CN" dirty="0" smtClean="0"/>
              <a:t>RNN</a:t>
            </a:r>
            <a:r>
              <a:rPr lang="zh-CN" altLang="en-US" dirty="0" smtClean="0"/>
              <a:t>的基础上发展出的</a:t>
            </a:r>
            <a:r>
              <a:rPr lang="en-US" altLang="zh-CN" dirty="0" smtClean="0"/>
              <a:t>LSTM</a:t>
            </a:r>
            <a:r>
              <a:rPr lang="zh-CN" altLang="en-US" dirty="0" smtClean="0"/>
              <a:t>，就成了这一波人工智能潮流的基石。</a:t>
            </a:r>
            <a:endParaRPr lang="en-US" altLang="zh-CN" dirty="0" smtClean="0"/>
          </a:p>
          <a:p>
            <a:endParaRPr lang="en-US" altLang="zh-CN" dirty="0" smtClean="0"/>
          </a:p>
          <a:p>
            <a:endParaRPr lang="en-US" altLang="zh-CN" dirty="0" smtClean="0"/>
          </a:p>
          <a:p>
            <a:r>
              <a:rPr lang="en-US" altLang="zh-CN" dirty="0" smtClean="0"/>
              <a:t>RNN  LSTM</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13</a:t>
            </a:fld>
            <a:endParaRPr lang="zh-CN" altLang="en-US"/>
          </a:p>
        </p:txBody>
      </p:sp>
    </p:spTree>
    <p:extLst>
      <p:ext uri="{BB962C8B-B14F-4D97-AF65-F5344CB8AC3E}">
        <p14:creationId xmlns:p14="http://schemas.microsoft.com/office/powerpoint/2010/main" val="2139948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什么是</a:t>
            </a:r>
            <a:r>
              <a:rPr lang="en-US" altLang="zh-CN" sz="1200" kern="1200" dirty="0" smtClean="0">
                <a:solidFill>
                  <a:schemeClr val="tx1"/>
                </a:solidFill>
                <a:latin typeface="+mn-lt"/>
                <a:ea typeface="+mn-ea"/>
                <a:cs typeface="+mn-cs"/>
              </a:rPr>
              <a:t>BP</a:t>
            </a:r>
            <a:r>
              <a:rPr lang="zh-CN" altLang="en-US" sz="1200" kern="1200" dirty="0" smtClean="0">
                <a:solidFill>
                  <a:schemeClr val="tx1"/>
                </a:solidFill>
                <a:latin typeface="+mn-lt"/>
                <a:ea typeface="+mn-ea"/>
                <a:cs typeface="+mn-cs"/>
              </a:rPr>
              <a:t>算法？训练参数的方法</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我们希望以目标的负梯度方向对参数进行调整，因为梯度下降是最快的。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问题是怎么求负梯度？</a:t>
            </a:r>
          </a:p>
          <a:p>
            <a:r>
              <a:rPr lang="zh-CN" altLang="en-US" sz="1200" kern="1200" dirty="0" smtClean="0">
                <a:solidFill>
                  <a:schemeClr val="tx1"/>
                </a:solidFill>
                <a:latin typeface="+mn-lt"/>
                <a:ea typeface="+mn-ea"/>
                <a:cs typeface="+mn-cs"/>
              </a:rPr>
              <a:t>参数这么多，网络这么复杂。每个参数都要求对应的负梯度。有的参数离输出层很远。</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所以要用偏导数链，链式偏导的特点就是从输出到输入的反向。</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这样看输出的均方误差在前面的影响就像把误差反向传输到了前面一样</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一般</a:t>
            </a:r>
            <a:r>
              <a:rPr lang="zh-CN" altLang="en-US" dirty="0" smtClean="0"/>
              <a:t>与梯度下降结合使用，</a:t>
            </a:r>
            <a:r>
              <a:rPr lang="zh-CN" altLang="en-US" sz="1200" kern="1200" dirty="0" smtClean="0">
                <a:solidFill>
                  <a:schemeClr val="tx1"/>
                </a:solidFill>
                <a:latin typeface="+mn-lt"/>
                <a:ea typeface="+mn-ea"/>
                <a:cs typeface="+mn-cs"/>
              </a:rPr>
              <a:t>误差传播过去了可以用梯度下降来实现误差最小化。当然实际上也能用其他准则实现误差最小化。</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步骤：</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随机初始化所有权值和阈值   （实际情况下一般不是完全随机。有各种初始化方法。）</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输入给输入层，得到输出层的结果</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计算输出层的误差</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得到均方误差的负梯度</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通过链式偏导将误差反向传播到隐含层</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根据隐含层的误差来对连接权和阈值调整</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迭代直到停止条件</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14</a:t>
            </a:fld>
            <a:endParaRPr lang="zh-CN" altLang="en-US"/>
          </a:p>
        </p:txBody>
      </p:sp>
    </p:spTree>
    <p:extLst>
      <p:ext uri="{BB962C8B-B14F-4D97-AF65-F5344CB8AC3E}">
        <p14:creationId xmlns:p14="http://schemas.microsoft.com/office/powerpoint/2010/main" val="377485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怎么最快下山？</a:t>
            </a:r>
            <a:endParaRPr lang="en-US" altLang="zh-CN" dirty="0" smtClean="0"/>
          </a:p>
          <a:p>
            <a:r>
              <a:rPr lang="zh-CN" altLang="en-US" dirty="0" smtClean="0"/>
              <a:t>当然是梯度下降，沿着最陡的坡下降。</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怎么知道哪里最陡峭？</a:t>
            </a:r>
            <a:endParaRPr lang="en-US" altLang="zh-CN" dirty="0" smtClean="0"/>
          </a:p>
          <a:p>
            <a:r>
              <a:rPr lang="zh-CN" altLang="en-US" dirty="0" smtClean="0"/>
              <a:t>梯度下降要确定一个局部点的陡峭程度，这要用仪器测量。</a:t>
            </a:r>
            <a:endParaRPr lang="en-US" altLang="zh-CN" dirty="0" smtClean="0"/>
          </a:p>
          <a:p>
            <a:r>
              <a:rPr lang="zh-CN" altLang="en-US" dirty="0" smtClean="0"/>
              <a:t>这个仪器就是</a:t>
            </a:r>
            <a:r>
              <a:rPr lang="en-US" altLang="zh-CN" dirty="0" smtClean="0"/>
              <a:t>BP</a:t>
            </a:r>
            <a:r>
              <a:rPr lang="zh-CN" altLang="en-US" dirty="0" smtClean="0"/>
              <a:t>算法，通过反向传播误差得到梯度。</a:t>
            </a:r>
            <a:endParaRPr lang="en-US" altLang="zh-CN" dirty="0" smtClean="0"/>
          </a:p>
          <a:p>
            <a:r>
              <a:rPr lang="zh-CN" altLang="en-US" dirty="0" smtClean="0"/>
              <a:t>仪器的测量需要时间，不可能连续的测量。</a:t>
            </a:r>
            <a:endParaRPr lang="en-US" altLang="zh-CN" dirty="0" smtClean="0"/>
          </a:p>
          <a:p>
            <a:r>
              <a:rPr lang="zh-CN" altLang="en-US" dirty="0" smtClean="0"/>
              <a:t>所以多久测一次保证下山不会太偏离最快路线？</a:t>
            </a:r>
            <a:endParaRPr lang="en-US" altLang="zh-CN" dirty="0" smtClean="0"/>
          </a:p>
          <a:p>
            <a:r>
              <a:rPr lang="zh-CN" altLang="en-US" dirty="0" smtClean="0"/>
              <a:t>这个测量频率就是学习率。</a:t>
            </a:r>
            <a:endParaRPr lang="en-US" altLang="zh-CN" dirty="0" smtClean="0"/>
          </a:p>
          <a:p>
            <a:r>
              <a:rPr lang="zh-CN" altLang="en-US" dirty="0" smtClean="0"/>
              <a:t>学习率太大，可能跨过了最优解，甚至在局部最优解里出不去了，那精度就低了。</a:t>
            </a:r>
            <a:endParaRPr lang="en-US" altLang="zh-CN" dirty="0" smtClean="0"/>
          </a:p>
          <a:p>
            <a:r>
              <a:rPr lang="zh-CN" altLang="en-US" dirty="0" smtClean="0"/>
              <a:t>学习率太小，需要太长时间。</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那么怎么取得精度和下山时间的折中？一般会采用学习率衰减的方法，刚开始下山时学习率比较大，然后逐渐减小。</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然后梯度下降，一般又有三种。</a:t>
            </a:r>
            <a:endParaRPr lang="en-US" altLang="zh-CN" dirty="0" smtClean="0"/>
          </a:p>
          <a:p>
            <a:r>
              <a:rPr lang="zh-CN" altLang="en-US" dirty="0" smtClean="0"/>
              <a:t>标准梯度下降</a:t>
            </a:r>
            <a:endParaRPr lang="en-US" altLang="zh-CN" dirty="0" smtClean="0"/>
          </a:p>
          <a:p>
            <a:r>
              <a:rPr lang="zh-CN" altLang="en-US" dirty="0" smtClean="0"/>
              <a:t>随机梯度下降</a:t>
            </a:r>
            <a:endParaRPr lang="en-US" altLang="zh-CN" dirty="0" smtClean="0"/>
          </a:p>
          <a:p>
            <a:r>
              <a:rPr lang="zh-CN" altLang="en-US" dirty="0" smtClean="0"/>
              <a:t>批量梯度下降</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标准梯度下降也就是每次测哪里最陡时都使用的样本的累积误差来求梯度。但是这样没有随机性，很容易陷入局部最优。</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随机梯度下降就是</a:t>
            </a:r>
            <a:r>
              <a:rPr lang="zh-CN" altLang="en-US" sz="1200" kern="1200" dirty="0" smtClean="0">
                <a:solidFill>
                  <a:schemeClr val="tx1"/>
                </a:solidFill>
                <a:latin typeface="+mn-lt"/>
                <a:ea typeface="+mn-ea"/>
                <a:cs typeface="+mn-cs"/>
              </a:rPr>
              <a:t>每次都随机取一个样本来近似</a:t>
            </a:r>
            <a:r>
              <a:rPr lang="zh-CN" altLang="en-US" dirty="0" smtClean="0"/>
              <a:t>所有</a:t>
            </a:r>
            <a:r>
              <a:rPr lang="zh-CN" altLang="en-US" sz="1200" kern="1200" dirty="0" smtClean="0">
                <a:solidFill>
                  <a:schemeClr val="tx1"/>
                </a:solidFill>
                <a:latin typeface="+mn-lt"/>
                <a:ea typeface="+mn-ea"/>
                <a:cs typeface="+mn-cs"/>
              </a:rPr>
              <a:t>所有的样本，下次应该以上次参数的基础来更新。但是这样随机性又太大了。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批量梯度下降则是使用一小部分样本近似全部的，比如一个</a:t>
            </a:r>
            <a:r>
              <a:rPr lang="en-US" altLang="zh-CN" sz="1200" kern="1200" dirty="0" smtClean="0">
                <a:solidFill>
                  <a:schemeClr val="tx1"/>
                </a:solidFill>
                <a:latin typeface="+mn-lt"/>
                <a:ea typeface="+mn-ea"/>
                <a:cs typeface="+mn-cs"/>
              </a:rPr>
              <a:t>batch</a:t>
            </a:r>
            <a:r>
              <a:rPr lang="zh-CN" altLang="en-US" sz="1200" kern="1200" dirty="0" smtClean="0">
                <a:solidFill>
                  <a:schemeClr val="tx1"/>
                </a:solidFill>
                <a:latin typeface="+mn-lt"/>
                <a:ea typeface="+mn-ea"/>
                <a:cs typeface="+mn-cs"/>
              </a:rPr>
              <a:t>有</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个样本，以这</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个样本的累积误差求梯度。</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实际上现在用的更多的是</a:t>
            </a:r>
            <a:r>
              <a:rPr lang="zh-CN" altLang="en-US" dirty="0" smtClean="0"/>
              <a:t>批量随机梯度下降，比如每次都随机取几百个样本训练，下次再以</a:t>
            </a:r>
            <a:r>
              <a:rPr lang="zh-CN" altLang="en-US" sz="1200" kern="1200" dirty="0" smtClean="0">
                <a:solidFill>
                  <a:schemeClr val="tx1"/>
                </a:solidFill>
                <a:latin typeface="+mn-lt"/>
                <a:ea typeface="+mn-ea"/>
                <a:cs typeface="+mn-cs"/>
              </a:rPr>
              <a:t>上次参数的基础来更新。等所有样本都训练过一遍后就被称为是一个</a:t>
            </a:r>
            <a:r>
              <a:rPr lang="en-US" altLang="zh-CN" sz="1200" kern="1200" dirty="0" smtClean="0">
                <a:solidFill>
                  <a:schemeClr val="tx1"/>
                </a:solidFill>
                <a:latin typeface="+mn-lt"/>
                <a:ea typeface="+mn-ea"/>
                <a:cs typeface="+mn-cs"/>
              </a:rPr>
              <a:t>epoch</a:t>
            </a:r>
            <a:r>
              <a:rPr lang="zh-CN" altLang="en-US" sz="1200" kern="1200" dirty="0" smtClean="0">
                <a:solidFill>
                  <a:schemeClr val="tx1"/>
                </a:solidFill>
                <a:latin typeface="+mn-lt"/>
                <a:ea typeface="+mn-ea"/>
                <a:cs typeface="+mn-cs"/>
              </a:rPr>
              <a:t>。一般来说我们希望</a:t>
            </a:r>
            <a:r>
              <a:rPr lang="en-US" altLang="zh-CN" sz="1200" kern="1200" dirty="0" smtClean="0">
                <a:solidFill>
                  <a:schemeClr val="tx1"/>
                </a:solidFill>
                <a:latin typeface="+mn-lt"/>
                <a:ea typeface="+mn-ea"/>
                <a:cs typeface="+mn-cs"/>
              </a:rPr>
              <a:t>batch</a:t>
            </a:r>
            <a:r>
              <a:rPr lang="zh-CN" altLang="en-US" sz="1200" kern="1200" dirty="0" smtClean="0">
                <a:solidFill>
                  <a:schemeClr val="tx1"/>
                </a:solidFill>
                <a:latin typeface="+mn-lt"/>
                <a:ea typeface="+mn-ea"/>
                <a:cs typeface="+mn-cs"/>
              </a:rPr>
              <a:t>的尺寸大些好，精度会更高。但</a:t>
            </a:r>
            <a:r>
              <a:rPr lang="en-US" altLang="zh-CN" sz="1200" kern="1200" dirty="0" smtClean="0">
                <a:solidFill>
                  <a:schemeClr val="tx1"/>
                </a:solidFill>
                <a:latin typeface="+mn-lt"/>
                <a:ea typeface="+mn-ea"/>
                <a:cs typeface="+mn-cs"/>
              </a:rPr>
              <a:t>batch</a:t>
            </a:r>
            <a:r>
              <a:rPr lang="zh-CN" altLang="en-US" sz="1200" kern="1200" dirty="0" smtClean="0">
                <a:solidFill>
                  <a:schemeClr val="tx1"/>
                </a:solidFill>
                <a:latin typeface="+mn-lt"/>
                <a:ea typeface="+mn-ea"/>
                <a:cs typeface="+mn-cs"/>
              </a:rPr>
              <a:t>尺寸大意味着内存等消耗也大。</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说这么多，我们怎么避免局部极小呢？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首先是随机梯度下降通过随机给输入，即使进入之前输入的局部极小，对新的输入来说梯度也可能不为</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然后可以以多组不同参数值初始化多个网络，同时训练。取其中误差最小的，相当于从多个初始点开始搜索，不一定全进一个坑。</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还可以模拟退火，每一步有一定概率接近比当前解差的结果，可能跳出局部极小，接近次优解的概率随着时间下降，保证算法稳定。</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还可能用遗传算法，有基因突变，可能跳出局部极小。</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但这基本都是启发式的，没有理论依据，不保证在一定时间内一定找到全局最小。</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15</a:t>
            </a:fld>
            <a:endParaRPr lang="zh-CN" altLang="en-US"/>
          </a:p>
        </p:txBody>
      </p:sp>
    </p:spTree>
    <p:extLst>
      <p:ext uri="{BB962C8B-B14F-4D97-AF65-F5344CB8AC3E}">
        <p14:creationId xmlns:p14="http://schemas.microsoft.com/office/powerpoint/2010/main" val="1488334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我们之前已经提过了过拟合，就是右图这样的情形，由于模型极其复杂，甚至把信号的噪声特性都学到了，于是在训练集上精度极其高，甚至到了</a:t>
            </a:r>
            <a:r>
              <a:rPr lang="en-US" altLang="zh-CN" dirty="0" smtClean="0"/>
              <a:t>100%</a:t>
            </a:r>
            <a:r>
              <a:rPr lang="zh-CN" altLang="en-US" dirty="0" smtClean="0"/>
              <a:t>，而对验证集精度比较低。到底是否过拟合当然需要交叉验证的证明，一般当随着训练集精度上升，验证集精度保持不变，甚至下降，就可以认为是过拟合了。</a:t>
            </a:r>
            <a:endParaRPr lang="en-US" altLang="zh-CN" dirty="0" smtClean="0"/>
          </a:p>
          <a:p>
            <a:r>
              <a:rPr lang="zh-CN" altLang="en-US" dirty="0" smtClean="0"/>
              <a:t>我们这给出了八种解决过拟合的常见方法</a:t>
            </a:r>
            <a:endParaRPr lang="en-US" altLang="zh-CN" dirty="0" smtClean="0"/>
          </a:p>
          <a:p>
            <a:r>
              <a:rPr lang="en-US" altLang="zh-CN" dirty="0" smtClean="0"/>
              <a:t>Data augmentation</a:t>
            </a:r>
          </a:p>
          <a:p>
            <a:r>
              <a:rPr lang="zh-CN" altLang="en-US" dirty="0" smtClean="0"/>
              <a:t>数据增强，也就是通过对图像数据，很容易翻转，改变尺度，改变明暗度，进行图像裁剪得到更多的数据。对生理电信号也可以通过添加随机噪声或者进行数据升降采样的方式进行数据增强。</a:t>
            </a:r>
            <a:endParaRPr lang="en-US" altLang="zh-CN" dirty="0" smtClean="0"/>
          </a:p>
          <a:p>
            <a:r>
              <a:rPr lang="en-US" altLang="zh-CN" dirty="0" smtClean="0"/>
              <a:t>Random</a:t>
            </a:r>
          </a:p>
          <a:p>
            <a:r>
              <a:rPr lang="zh-CN" altLang="en-US" dirty="0" smtClean="0"/>
              <a:t>增强算法的随机性，比如训练时的</a:t>
            </a:r>
            <a:r>
              <a:rPr lang="en-US" altLang="zh-CN" dirty="0" smtClean="0"/>
              <a:t>SGD</a:t>
            </a:r>
            <a:r>
              <a:rPr lang="zh-CN" altLang="en-US" dirty="0" smtClean="0"/>
              <a:t>，甚至在</a:t>
            </a:r>
            <a:r>
              <a:rPr lang="en-US" altLang="zh-CN" dirty="0" err="1" smtClean="0"/>
              <a:t>xgboost</a:t>
            </a:r>
            <a:r>
              <a:rPr lang="zh-CN" altLang="en-US" dirty="0" smtClean="0"/>
              <a:t>中建立树时所还会进行特征采样，每次只在随机采样到的特征里选最优的划分特征。</a:t>
            </a:r>
            <a:endParaRPr lang="en-US" altLang="zh-CN" dirty="0" smtClean="0"/>
          </a:p>
          <a:p>
            <a:r>
              <a:rPr lang="en-US" altLang="zh-CN" dirty="0" smtClean="0"/>
              <a:t>Noise</a:t>
            </a:r>
          </a:p>
          <a:p>
            <a:r>
              <a:rPr lang="zh-CN" altLang="en-US" u="none" dirty="0" smtClean="0"/>
              <a:t>在训练时给算法中添加噪声，这里的噪声可以是从数据里加，也可以往权重或参数里加，或者往网络的输出里加，当然这必然会使训练变慢。</a:t>
            </a:r>
            <a:endParaRPr lang="en-US" altLang="zh-CN" u="none" dirty="0" smtClean="0"/>
          </a:p>
          <a:p>
            <a:r>
              <a:rPr lang="en-US" altLang="zh-CN" dirty="0" smtClean="0"/>
              <a:t>Early stop</a:t>
            </a:r>
          </a:p>
          <a:p>
            <a:r>
              <a:rPr lang="zh-CN" altLang="en-US" dirty="0" smtClean="0"/>
              <a:t>也叫作早停，是网络训练的常见设置，能够控制迭代次数和网络复杂度，比如设置连续</a:t>
            </a:r>
            <a:r>
              <a:rPr lang="en-US" altLang="zh-CN" dirty="0" smtClean="0"/>
              <a:t>100</a:t>
            </a:r>
            <a:r>
              <a:rPr lang="zh-CN" altLang="en-US" dirty="0" smtClean="0"/>
              <a:t>个</a:t>
            </a:r>
            <a:r>
              <a:rPr lang="en-US" altLang="zh-CN" dirty="0" smtClean="0"/>
              <a:t>epoch</a:t>
            </a:r>
            <a:r>
              <a:rPr lang="zh-CN" altLang="en-US" dirty="0" smtClean="0"/>
              <a:t>数据，网络在验证集的精度都没有升高就提前停止训练。</a:t>
            </a:r>
            <a:endParaRPr lang="en-US" altLang="zh-CN" dirty="0" smtClean="0"/>
          </a:p>
          <a:p>
            <a:r>
              <a:rPr lang="en-US" altLang="zh-CN" dirty="0" smtClean="0"/>
              <a:t>Regularization</a:t>
            </a:r>
          </a:p>
          <a:p>
            <a:r>
              <a:rPr lang="zh-CN" altLang="en-US" dirty="0" smtClean="0"/>
              <a:t>在损失函数里加正则项，之前我们提过了。</a:t>
            </a:r>
            <a:endParaRPr lang="en-US" altLang="zh-CN" dirty="0" smtClean="0"/>
          </a:p>
          <a:p>
            <a:r>
              <a:rPr lang="en-US" altLang="zh-CN" dirty="0" smtClean="0"/>
              <a:t>Dropout</a:t>
            </a:r>
          </a:p>
          <a:p>
            <a:r>
              <a:rPr lang="zh-CN" altLang="en-US" dirty="0" smtClean="0"/>
              <a:t>本质上也是增加随机性，是网络里常用的方法。指的是在训练的时候随机把某层的数据扔掉一部分，比如有</a:t>
            </a:r>
            <a:r>
              <a:rPr lang="en-US" altLang="zh-CN" dirty="0" smtClean="0"/>
              <a:t>100</a:t>
            </a:r>
            <a:r>
              <a:rPr lang="zh-CN" altLang="en-US" dirty="0" smtClean="0"/>
              <a:t>个节点，每次都随机扔</a:t>
            </a:r>
            <a:r>
              <a:rPr lang="en-US" altLang="zh-CN" dirty="0" smtClean="0"/>
              <a:t>30</a:t>
            </a:r>
            <a:r>
              <a:rPr lang="zh-CN" altLang="en-US" dirty="0" smtClean="0"/>
              <a:t>个。这其实和</a:t>
            </a:r>
            <a:r>
              <a:rPr lang="en-US" altLang="zh-CN" dirty="0" err="1" smtClean="0"/>
              <a:t>xgboost</a:t>
            </a:r>
            <a:r>
              <a:rPr lang="zh-CN" altLang="en-US" dirty="0" smtClean="0"/>
              <a:t>训练时的特征采样类似，每层的特征数量变小了，数据量相对就变多了。</a:t>
            </a:r>
            <a:endParaRPr lang="en-US" altLang="zh-CN" dirty="0" smtClean="0"/>
          </a:p>
          <a:p>
            <a:r>
              <a:rPr lang="en-US" altLang="zh-CN" dirty="0" smtClean="0"/>
              <a:t>Architecture</a:t>
            </a:r>
          </a:p>
          <a:p>
            <a:r>
              <a:rPr lang="zh-CN" altLang="en-US" dirty="0" smtClean="0"/>
              <a:t>指的是改变网络结构，使层数变少，节点数变少。</a:t>
            </a:r>
            <a:endParaRPr lang="en-US" altLang="zh-CN" dirty="0" smtClean="0"/>
          </a:p>
          <a:p>
            <a:r>
              <a:rPr lang="en-US" altLang="zh-CN" dirty="0" smtClean="0"/>
              <a:t>Ensemble</a:t>
            </a:r>
          </a:p>
          <a:p>
            <a:r>
              <a:rPr lang="zh-CN" altLang="en-US" dirty="0" smtClean="0"/>
              <a:t>指的是使用集成学习的方法，比如</a:t>
            </a:r>
            <a:r>
              <a:rPr lang="en-US" altLang="zh-CN" dirty="0" smtClean="0"/>
              <a:t>bagging</a:t>
            </a:r>
            <a:r>
              <a:rPr lang="zh-CN" altLang="en-US" dirty="0" smtClean="0"/>
              <a:t>，用不同的模型拟合不同的训练集再组合起来，像随机森林。再比如</a:t>
            </a:r>
            <a:r>
              <a:rPr lang="en-US" altLang="zh-CN" dirty="0" smtClean="0"/>
              <a:t>boosting</a:t>
            </a:r>
            <a:r>
              <a:rPr lang="zh-CN" altLang="en-US" dirty="0" smtClean="0"/>
              <a:t>，根据模型的表现改变样本的权重，训练出多个模型再组合起来，比如</a:t>
            </a:r>
            <a:r>
              <a:rPr lang="en-US" altLang="zh-CN" dirty="0" err="1" smtClean="0"/>
              <a:t>adaboost</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16</a:t>
            </a:fld>
            <a:endParaRPr lang="zh-CN" altLang="en-US"/>
          </a:p>
        </p:txBody>
      </p:sp>
    </p:spTree>
    <p:extLst>
      <p:ext uri="{BB962C8B-B14F-4D97-AF65-F5344CB8AC3E}">
        <p14:creationId xmlns:p14="http://schemas.microsoft.com/office/powerpoint/2010/main" val="37912392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首先要声明的是，有的同学可能觉得</a:t>
            </a:r>
            <a:r>
              <a:rPr lang="en-US" altLang="zh-CN" dirty="0" smtClean="0"/>
              <a:t>SVM</a:t>
            </a:r>
            <a:r>
              <a:rPr lang="zh-CN" altLang="en-US" dirty="0" smtClean="0"/>
              <a:t>是个很复杂的算法，其实不然，不加</a:t>
            </a:r>
            <a:r>
              <a:rPr lang="en-US" altLang="zh-CN" dirty="0" smtClean="0"/>
              <a:t>kernel</a:t>
            </a:r>
            <a:r>
              <a:rPr lang="zh-CN" altLang="en-US" dirty="0" smtClean="0"/>
              <a:t>的</a:t>
            </a:r>
            <a:r>
              <a:rPr lang="en-US" altLang="zh-CN" dirty="0" smtClean="0"/>
              <a:t>SVM</a:t>
            </a:r>
            <a:r>
              <a:rPr lang="zh-CN" altLang="en-US" dirty="0" smtClean="0"/>
              <a:t>仍然是线性分类器，仍然是二维平面的一条直线或者空间中的一个超平面。</a:t>
            </a:r>
            <a:endParaRPr lang="en-US" altLang="zh-CN" dirty="0" smtClean="0"/>
          </a:p>
          <a:p>
            <a:r>
              <a:rPr lang="zh-CN" altLang="en-US" dirty="0" smtClean="0"/>
              <a:t>此时它与其他线性分类器，比如之前提过的</a:t>
            </a:r>
            <a:r>
              <a:rPr lang="en-US" altLang="zh-CN" dirty="0" smtClean="0"/>
              <a:t>LLS</a:t>
            </a:r>
            <a:r>
              <a:rPr lang="zh-CN" altLang="en-US" dirty="0" smtClean="0"/>
              <a:t>分类器或者</a:t>
            </a:r>
            <a:r>
              <a:rPr lang="en-US" altLang="zh-CN" dirty="0" smtClean="0"/>
              <a:t>logistics</a:t>
            </a:r>
            <a:r>
              <a:rPr lang="zh-CN" altLang="en-US" dirty="0" smtClean="0"/>
              <a:t>回归的区别只在于训练时得到超平面方程的方法不同。在训练完成后的计算方式是相同的，都只是乘加运算和比较。</a:t>
            </a:r>
            <a:endParaRPr lang="en-US" altLang="zh-CN" dirty="0" smtClean="0"/>
          </a:p>
          <a:p>
            <a:r>
              <a:rPr lang="zh-CN" altLang="en-US" dirty="0" smtClean="0"/>
              <a:t>那么</a:t>
            </a:r>
            <a:r>
              <a:rPr lang="en-US" altLang="zh-CN" dirty="0" smtClean="0"/>
              <a:t>SVM</a:t>
            </a:r>
            <a:r>
              <a:rPr lang="zh-CN" altLang="en-US" dirty="0" smtClean="0"/>
              <a:t>是怎么得到超平面方程的呢？</a:t>
            </a:r>
            <a:endParaRPr lang="en-US" altLang="zh-CN" dirty="0" smtClean="0"/>
          </a:p>
          <a:p>
            <a:r>
              <a:rPr lang="zh-CN" altLang="en-US" dirty="0" smtClean="0"/>
              <a:t>也就是得到</a:t>
            </a:r>
            <a:r>
              <a:rPr lang="en-US" altLang="zh-CN" dirty="0" smtClean="0"/>
              <a:t>w</a:t>
            </a:r>
            <a:r>
              <a:rPr lang="zh-CN" altLang="en-US" dirty="0" smtClean="0"/>
              <a:t>和</a:t>
            </a:r>
            <a:r>
              <a:rPr lang="en-US" altLang="zh-CN" dirty="0" smtClean="0"/>
              <a:t>b</a:t>
            </a:r>
            <a:r>
              <a:rPr lang="zh-CN" altLang="en-US" dirty="0" smtClean="0"/>
              <a:t>的呢？</a:t>
            </a:r>
            <a:endParaRPr lang="en-US" altLang="zh-CN" dirty="0" smtClean="0"/>
          </a:p>
          <a:p>
            <a:r>
              <a:rPr lang="en-US" altLang="zh-CN" dirty="0" smtClean="0"/>
              <a:t>SVM</a:t>
            </a:r>
            <a:r>
              <a:rPr lang="zh-CN" altLang="en-US" dirty="0" smtClean="0"/>
              <a:t>的基本假设就是最大间隔。</a:t>
            </a:r>
            <a:endParaRPr lang="en-US" altLang="zh-CN" dirty="0" smtClean="0"/>
          </a:p>
          <a:p>
            <a:r>
              <a:rPr lang="zh-CN" altLang="en-US" dirty="0" smtClean="0"/>
              <a:t>我们看上面的左图</a:t>
            </a:r>
            <a:r>
              <a:rPr lang="en-US" altLang="zh-CN" dirty="0" smtClean="0"/>
              <a:t>,</a:t>
            </a:r>
            <a:r>
              <a:rPr lang="zh-CN" altLang="en-US" dirty="0" smtClean="0"/>
              <a:t>蓝色的小球和红色的球我们可以找到很多直线把他们完全分开。我们的直线可以在黄色区域内平行移动，但是显然分界线在黄色区域的中心是最合理的。在这里我们称离黑线最近的几个点为支持向量，比如这两个蓝球和这个红球。称正反支持向量的距离为间隔，也就是黄色区域的宽度。</a:t>
            </a:r>
            <a:endParaRPr lang="en-US" altLang="zh-CN" dirty="0" smtClean="0"/>
          </a:p>
          <a:p>
            <a:r>
              <a:rPr lang="zh-CN" altLang="en-US" dirty="0" smtClean="0"/>
              <a:t>我们假设最近的正例满足超平面方程的值为</a:t>
            </a:r>
            <a:r>
              <a:rPr lang="en-US" altLang="zh-CN" dirty="0" smtClean="0"/>
              <a:t>1</a:t>
            </a:r>
            <a:r>
              <a:rPr lang="zh-CN" altLang="en-US" dirty="0" smtClean="0"/>
              <a:t>，最近的反例满足值为负</a:t>
            </a:r>
            <a:r>
              <a:rPr lang="en-US" altLang="zh-CN" dirty="0" smtClean="0"/>
              <a:t>1</a:t>
            </a:r>
            <a:r>
              <a:rPr lang="zh-CN" altLang="en-US" dirty="0" smtClean="0"/>
              <a:t>，就能下面得到这个优化方程。</a:t>
            </a:r>
            <a:endParaRPr lang="en-US" altLang="zh-CN" dirty="0" smtClean="0"/>
          </a:p>
          <a:p>
            <a:r>
              <a:rPr lang="zh-CN" altLang="en-US" dirty="0" smtClean="0"/>
              <a:t>我们要通过它解出</a:t>
            </a:r>
            <a:r>
              <a:rPr lang="en-US" altLang="zh-CN" dirty="0" smtClean="0"/>
              <a:t>w</a:t>
            </a:r>
            <a:r>
              <a:rPr lang="zh-CN" altLang="en-US" dirty="0" smtClean="0"/>
              <a:t>和</a:t>
            </a:r>
            <a:r>
              <a:rPr lang="en-US" altLang="zh-CN" dirty="0" smtClean="0"/>
              <a:t>b</a:t>
            </a:r>
            <a:r>
              <a:rPr lang="zh-CN" altLang="en-US" dirty="0" smtClean="0"/>
              <a:t>。我们发现间隔不仅和</a:t>
            </a:r>
            <a:r>
              <a:rPr lang="en-US" altLang="zh-CN" dirty="0" smtClean="0"/>
              <a:t>w</a:t>
            </a:r>
            <a:r>
              <a:rPr lang="zh-CN" altLang="en-US" dirty="0" smtClean="0"/>
              <a:t>有关，还受到</a:t>
            </a:r>
            <a:r>
              <a:rPr lang="en-US" altLang="zh-CN" dirty="0" smtClean="0"/>
              <a:t>b</a:t>
            </a:r>
            <a:r>
              <a:rPr lang="zh-CN" altLang="en-US" dirty="0" smtClean="0"/>
              <a:t>和样本的约束。可以通过拉格朗日乘子法得到。</a:t>
            </a:r>
            <a:endParaRPr lang="en-US" altLang="zh-CN" dirty="0" smtClean="0"/>
          </a:p>
          <a:p>
            <a:r>
              <a:rPr lang="zh-CN" altLang="en-US" dirty="0" smtClean="0"/>
              <a:t>对一个</a:t>
            </a:r>
            <a:r>
              <a:rPr lang="en-US" altLang="zh-CN" dirty="0" smtClean="0"/>
              <a:t>N</a:t>
            </a:r>
            <a:r>
              <a:rPr lang="zh-CN" altLang="en-US" dirty="0" smtClean="0"/>
              <a:t>维特征向量的二分类问题。我们的特征向量就是这里的</a:t>
            </a:r>
            <a:r>
              <a:rPr lang="en-US" altLang="zh-CN" dirty="0" smtClean="0"/>
              <a:t>x</a:t>
            </a:r>
            <a:r>
              <a:rPr lang="zh-CN" altLang="en-US" dirty="0" smtClean="0"/>
              <a:t>，类别就是这里的</a:t>
            </a:r>
            <a:r>
              <a:rPr lang="en-US" altLang="zh-CN" dirty="0" smtClean="0"/>
              <a:t>y</a:t>
            </a:r>
            <a:r>
              <a:rPr lang="zh-CN" altLang="en-US" dirty="0" smtClean="0"/>
              <a:t>。</a:t>
            </a:r>
            <a:endParaRPr lang="en-US" altLang="zh-CN" dirty="0" smtClean="0"/>
          </a:p>
          <a:p>
            <a:r>
              <a:rPr lang="zh-CN" altLang="en-US" dirty="0" smtClean="0"/>
              <a:t>我们经过训练可能会得到几十，几百甚至几千个支持向量，这和我们的样本量和超参数都有关。一般来说不会特别多，毕竟</a:t>
            </a:r>
            <a:r>
              <a:rPr lang="en-US" altLang="zh-CN" dirty="0" smtClean="0"/>
              <a:t>SVM</a:t>
            </a:r>
            <a:r>
              <a:rPr lang="zh-CN" altLang="en-US" dirty="0" smtClean="0"/>
              <a:t>的特点就是只和边界附近的支持向量有关，而支持向量的个数是远远小于总样本数的，所以一般</a:t>
            </a:r>
            <a:r>
              <a:rPr lang="en-US" altLang="zh-CN" dirty="0" err="1" smtClean="0"/>
              <a:t>svm</a:t>
            </a:r>
            <a:r>
              <a:rPr lang="zh-CN" altLang="en-US" dirty="0" smtClean="0"/>
              <a:t>的抗过拟合能力比较强。这些支持向量的维度和输入的特征向量是一样的，比如都是</a:t>
            </a:r>
            <a:r>
              <a:rPr lang="en-US" altLang="zh-CN" dirty="0" smtClean="0"/>
              <a:t>6</a:t>
            </a:r>
            <a:r>
              <a:rPr lang="zh-CN" altLang="en-US" dirty="0" smtClean="0"/>
              <a:t>维，毕竟他们只是边界附近的样本。</a:t>
            </a:r>
            <a:endParaRPr lang="en-US" altLang="zh-CN" dirty="0" smtClean="0"/>
          </a:p>
          <a:p>
            <a:r>
              <a:rPr lang="zh-CN" altLang="en-US" dirty="0" smtClean="0"/>
              <a:t>训练后我们能得到支持向量</a:t>
            </a:r>
            <a:r>
              <a:rPr lang="en-US" altLang="zh-CN" dirty="0" smtClean="0"/>
              <a:t>SVs</a:t>
            </a:r>
            <a:r>
              <a:rPr lang="zh-CN" altLang="en-US" dirty="0" smtClean="0"/>
              <a:t>，支持向量的系数</a:t>
            </a:r>
            <a:r>
              <a:rPr lang="en-US" altLang="zh-CN" dirty="0" err="1" smtClean="0"/>
              <a:t>Sv_coef</a:t>
            </a:r>
            <a:r>
              <a:rPr lang="zh-CN" altLang="en-US" dirty="0" smtClean="0"/>
              <a:t>和负的常量</a:t>
            </a:r>
            <a:r>
              <a:rPr lang="en-US" altLang="zh-CN" dirty="0" smtClean="0"/>
              <a:t>b</a:t>
            </a:r>
            <a:r>
              <a:rPr lang="zh-CN" altLang="en-US" dirty="0" smtClean="0"/>
              <a:t>也就是</a:t>
            </a:r>
            <a:r>
              <a:rPr lang="en-US" altLang="zh-CN" dirty="0" smtClean="0"/>
              <a:t>Rho</a:t>
            </a:r>
            <a:r>
              <a:rPr lang="zh-CN" altLang="en-US" dirty="0" smtClean="0"/>
              <a:t>。</a:t>
            </a:r>
            <a:endParaRPr lang="en-US" altLang="zh-CN" dirty="0" smtClean="0"/>
          </a:p>
          <a:p>
            <a:r>
              <a:rPr lang="zh-CN" altLang="en-US" dirty="0" smtClean="0"/>
              <a:t>比如这里有</a:t>
            </a:r>
            <a:r>
              <a:rPr lang="en-US" altLang="zh-CN" dirty="0" smtClean="0"/>
              <a:t>2048</a:t>
            </a:r>
            <a:r>
              <a:rPr lang="zh-CN" altLang="en-US" dirty="0" smtClean="0"/>
              <a:t>个六维的特征向量。</a:t>
            </a:r>
            <a:endParaRPr lang="en-US" altLang="zh-CN" dirty="0" smtClean="0"/>
          </a:p>
          <a:p>
            <a:r>
              <a:rPr lang="zh-CN" altLang="en-US" dirty="0" smtClean="0"/>
              <a:t>我们根据支持向量和系数就能写出</a:t>
            </a:r>
            <a:r>
              <a:rPr lang="en-US" altLang="zh-CN" dirty="0" smtClean="0"/>
              <a:t>SVM</a:t>
            </a:r>
            <a:r>
              <a:rPr lang="zh-CN" altLang="en-US" dirty="0" smtClean="0"/>
              <a:t>的超平面方程，如果他大于等于</a:t>
            </a:r>
            <a:r>
              <a:rPr lang="en-US" altLang="zh-CN" dirty="0" smtClean="0"/>
              <a:t>0</a:t>
            </a:r>
            <a:r>
              <a:rPr lang="zh-CN" altLang="en-US" dirty="0" smtClean="0"/>
              <a:t>，就分类为</a:t>
            </a:r>
            <a:r>
              <a:rPr lang="en-US" altLang="zh-CN" dirty="0" smtClean="0"/>
              <a:t>1</a:t>
            </a:r>
            <a:r>
              <a:rPr lang="zh-CN" altLang="en-US" dirty="0" smtClean="0"/>
              <a:t>，否则为</a:t>
            </a:r>
            <a:r>
              <a:rPr lang="en-US" altLang="zh-CN" dirty="0" smtClean="0"/>
              <a:t>-1</a:t>
            </a:r>
            <a:r>
              <a:rPr lang="zh-CN" altLang="en-US" dirty="0" smtClean="0"/>
              <a:t>。</a:t>
            </a:r>
            <a:endParaRPr lang="en-US" altLang="zh-CN" dirty="0" smtClean="0"/>
          </a:p>
          <a:p>
            <a:r>
              <a:rPr lang="zh-CN" altLang="en-US" dirty="0" smtClean="0"/>
              <a:t>所以从硬件实现角度，线性</a:t>
            </a:r>
            <a:r>
              <a:rPr lang="en-US" altLang="zh-CN" dirty="0" smtClean="0"/>
              <a:t>SVM</a:t>
            </a:r>
            <a:r>
              <a:rPr lang="zh-CN" altLang="en-US" dirty="0" smtClean="0"/>
              <a:t>其实就是乘加运算再和</a:t>
            </a:r>
            <a:r>
              <a:rPr lang="en-US" altLang="zh-CN" dirty="0" smtClean="0"/>
              <a:t>0</a:t>
            </a:r>
            <a:r>
              <a:rPr lang="zh-CN" altLang="en-US" dirty="0" smtClean="0"/>
              <a:t>比较。</a:t>
            </a:r>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17</a:t>
            </a:fld>
            <a:endParaRPr lang="zh-CN" altLang="en-US"/>
          </a:p>
        </p:txBody>
      </p:sp>
    </p:spTree>
    <p:extLst>
      <p:ext uri="{BB962C8B-B14F-4D97-AF65-F5344CB8AC3E}">
        <p14:creationId xmlns:p14="http://schemas.microsoft.com/office/powerpoint/2010/main" val="965525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问题：现实问题不一定线性可分</a:t>
            </a:r>
          </a:p>
          <a:p>
            <a:r>
              <a:rPr lang="zh-CN" altLang="en-US" dirty="0" smtClean="0"/>
              <a:t>左图</a:t>
            </a:r>
            <a:endParaRPr lang="en-US" altLang="zh-CN" dirty="0" smtClean="0"/>
          </a:p>
          <a:p>
            <a:r>
              <a:rPr lang="zh-CN" altLang="en-US" dirty="0" smtClean="0"/>
              <a:t>像个大侠一拍桌子让小球都飞在空中，然后再一刀切过去。</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解决思路：将样本映射到高维的特征空间，样本在高维空间线性可分</a:t>
            </a:r>
          </a:p>
          <a:p>
            <a:pPr marL="0" marR="0" lvl="0" indent="0" algn="l" defTabSz="914400" rtl="0" eaLnBrk="1" fontAlgn="auto" latinLnBrk="0" hangingPunct="1">
              <a:lnSpc>
                <a:spcPct val="100000"/>
              </a:lnSpc>
              <a:spcBef>
                <a:spcPts val="0"/>
              </a:spcBef>
              <a:spcAft>
                <a:spcPts val="0"/>
              </a:spcAft>
              <a:buClrTx/>
              <a:buSzTx/>
              <a:buFontTx/>
              <a:buNone/>
              <a:tabLst/>
              <a:defRPr/>
            </a:pPr>
            <a:r>
              <a:rPr lang="el-GR" altLang="zh-CN" sz="1200" kern="1200" dirty="0" smtClean="0">
                <a:solidFill>
                  <a:schemeClr val="tx1"/>
                </a:solidFill>
                <a:latin typeface="+mn-lt"/>
                <a:ea typeface="+mn-ea"/>
                <a:cs typeface="+mn-cs"/>
              </a:rPr>
              <a:t>φ(</a:t>
            </a:r>
            <a:r>
              <a:rPr lang="en-US" altLang="zh-CN" sz="1200" kern="1200" dirty="0" smtClean="0">
                <a:solidFill>
                  <a:schemeClr val="tx1"/>
                </a:solidFill>
                <a:latin typeface="+mn-lt"/>
                <a:ea typeface="+mn-ea"/>
                <a:cs typeface="+mn-cs"/>
              </a:rPr>
              <a:t>x)</a:t>
            </a:r>
            <a:r>
              <a:rPr lang="zh-CN" altLang="en-US" sz="1200" kern="1200" dirty="0" smtClean="0">
                <a:solidFill>
                  <a:schemeClr val="tx1"/>
                </a:solidFill>
                <a:latin typeface="+mn-lt"/>
                <a:ea typeface="+mn-ea"/>
                <a:cs typeface="+mn-cs"/>
              </a:rPr>
              <a:t>表示映射到高维空间</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那核函数又是什么呢？就是</a:t>
            </a:r>
            <a:r>
              <a:rPr lang="el-GR" altLang="zh-CN" sz="1200" kern="1200" dirty="0" smtClean="0">
                <a:solidFill>
                  <a:schemeClr val="tx1"/>
                </a:solidFill>
                <a:latin typeface="+mn-lt"/>
                <a:ea typeface="+mn-ea"/>
                <a:cs typeface="+mn-cs"/>
              </a:rPr>
              <a:t>φ(</a:t>
            </a:r>
            <a:r>
              <a:rPr lang="en-US" altLang="zh-CN" sz="1200" kern="1200" dirty="0" smtClean="0">
                <a:solidFill>
                  <a:schemeClr val="tx1"/>
                </a:solidFill>
                <a:latin typeface="+mn-lt"/>
                <a:ea typeface="+mn-ea"/>
                <a:cs typeface="+mn-cs"/>
              </a:rPr>
              <a:t>x)</a:t>
            </a:r>
            <a:r>
              <a:rPr lang="zh-CN" altLang="en-US" sz="1200" kern="1200" dirty="0" smtClean="0">
                <a:solidFill>
                  <a:schemeClr val="tx1"/>
                </a:solidFill>
                <a:latin typeface="+mn-lt"/>
                <a:ea typeface="+mn-ea"/>
                <a:cs typeface="+mn-cs"/>
              </a:rPr>
              <a:t>的内积。我们看到左下的公式。之所以这样定义是为了方便高维空间中内积的计算。</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我们看右上的公式，可以解出以核函数表示的带</a:t>
            </a:r>
            <a:r>
              <a:rPr lang="en-US" altLang="zh-CN"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情形的分界面方程。</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这里看起来仍然是个乘加形式，只不过在核函数内会将输入与支持向量进行非线性运算。</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而这里的</a:t>
            </a:r>
            <a:r>
              <a:rPr lang="en-US" altLang="zh-CN" sz="1200" kern="1200" dirty="0" smtClean="0">
                <a:solidFill>
                  <a:schemeClr val="tx1"/>
                </a:solidFill>
                <a:latin typeface="+mn-lt"/>
                <a:ea typeface="+mn-ea"/>
                <a:cs typeface="+mn-cs"/>
              </a:rPr>
              <a:t>m</a:t>
            </a:r>
            <a:r>
              <a:rPr lang="zh-CN" altLang="en-US" sz="1200" kern="1200" dirty="0" smtClean="0">
                <a:solidFill>
                  <a:schemeClr val="tx1"/>
                </a:solidFill>
                <a:latin typeface="+mn-lt"/>
                <a:ea typeface="+mn-ea"/>
                <a:cs typeface="+mn-cs"/>
              </a:rPr>
              <a:t>是支持向量个数，</a:t>
            </a:r>
            <a:r>
              <a:rPr lang="en-US" altLang="zh-CN" sz="1200" kern="1200" dirty="0" err="1" smtClean="0">
                <a:solidFill>
                  <a:schemeClr val="tx1"/>
                </a:solidFill>
                <a:latin typeface="+mn-lt"/>
                <a:ea typeface="+mn-ea"/>
                <a:cs typeface="+mn-cs"/>
              </a:rPr>
              <a:t>alphai</a:t>
            </a:r>
            <a:r>
              <a:rPr lang="zh-CN" altLang="en-US" sz="1200" kern="1200" dirty="0" smtClean="0">
                <a:solidFill>
                  <a:schemeClr val="tx1"/>
                </a:solidFill>
                <a:latin typeface="+mn-lt"/>
                <a:ea typeface="+mn-ea"/>
                <a:cs typeface="+mn-cs"/>
              </a:rPr>
              <a:t>乘以</a:t>
            </a:r>
            <a:r>
              <a:rPr lang="en-US" altLang="zh-CN" sz="1200" kern="1200" dirty="0" err="1" smtClean="0">
                <a:solidFill>
                  <a:schemeClr val="tx1"/>
                </a:solidFill>
                <a:latin typeface="+mn-lt"/>
                <a:ea typeface="+mn-ea"/>
                <a:cs typeface="+mn-cs"/>
              </a:rPr>
              <a:t>yi</a:t>
            </a:r>
            <a:r>
              <a:rPr lang="zh-CN" altLang="en-US" sz="1200" kern="1200" dirty="0" smtClean="0">
                <a:solidFill>
                  <a:schemeClr val="tx1"/>
                </a:solidFill>
                <a:latin typeface="+mn-lt"/>
                <a:ea typeface="+mn-ea"/>
                <a:cs typeface="+mn-cs"/>
              </a:rPr>
              <a:t>是之前提过的支持向量的系数</a:t>
            </a:r>
            <a:r>
              <a:rPr lang="en-US" altLang="zh-CN" sz="1200" kern="1200" dirty="0" err="1" smtClean="0">
                <a:solidFill>
                  <a:schemeClr val="tx1"/>
                </a:solidFill>
                <a:latin typeface="+mn-lt"/>
                <a:ea typeface="+mn-ea"/>
                <a:cs typeface="+mn-cs"/>
              </a:rPr>
              <a:t>Sv_coef,b</a:t>
            </a:r>
            <a:r>
              <a:rPr lang="zh-CN" altLang="en-US" sz="1200" kern="1200" dirty="0" smtClean="0">
                <a:solidFill>
                  <a:schemeClr val="tx1"/>
                </a:solidFill>
                <a:latin typeface="+mn-lt"/>
                <a:ea typeface="+mn-ea"/>
                <a:cs typeface="+mn-cs"/>
              </a:rPr>
              <a:t>是之前提过的</a:t>
            </a:r>
            <a:r>
              <a:rPr lang="en-US" altLang="zh-CN" sz="1200" kern="1200" dirty="0" smtClean="0">
                <a:solidFill>
                  <a:schemeClr val="tx1"/>
                </a:solidFill>
                <a:latin typeface="+mn-lt"/>
                <a:ea typeface="+mn-ea"/>
                <a:cs typeface="+mn-cs"/>
              </a:rPr>
              <a:t>-rho</a:t>
            </a:r>
            <a:r>
              <a:rPr lang="zh-CN" altLang="en-US" sz="1200" kern="1200" dirty="0" smtClean="0">
                <a:solidFill>
                  <a:schemeClr val="tx1"/>
                </a:solidFill>
                <a:latin typeface="+mn-lt"/>
                <a:ea typeface="+mn-ea"/>
                <a:cs typeface="+mn-cs"/>
              </a:rPr>
              <a:t>，而核函数就是下面这些式子。一般我们比较常用的就是线性核和高斯核，或者称为</a:t>
            </a:r>
            <a:r>
              <a:rPr lang="en-US" altLang="zh-CN" sz="1200" kern="1200" dirty="0" smtClean="0">
                <a:solidFill>
                  <a:schemeClr val="tx1"/>
                </a:solidFill>
                <a:latin typeface="+mn-lt"/>
                <a:ea typeface="+mn-ea"/>
                <a:cs typeface="+mn-cs"/>
              </a:rPr>
              <a:t>RBF</a:t>
            </a:r>
            <a:r>
              <a:rPr lang="zh-CN" altLang="en-US" sz="1200" kern="1200" dirty="0" smtClean="0">
                <a:solidFill>
                  <a:schemeClr val="tx1"/>
                </a:solidFill>
                <a:latin typeface="+mn-lt"/>
                <a:ea typeface="+mn-ea"/>
                <a:cs typeface="+mn-cs"/>
              </a:rPr>
              <a:t>核。而核函数里是</a:t>
            </a:r>
            <a:r>
              <a:rPr lang="en-US" altLang="zh-CN" sz="1200" kern="1200" dirty="0" smtClean="0">
                <a:solidFill>
                  <a:schemeClr val="tx1"/>
                </a:solidFill>
                <a:latin typeface="+mn-lt"/>
                <a:ea typeface="+mn-ea"/>
                <a:cs typeface="+mn-cs"/>
              </a:rPr>
              <a:t>xi</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xj</a:t>
            </a:r>
            <a:r>
              <a:rPr lang="zh-CN" altLang="en-US" sz="1200" kern="1200" dirty="0" smtClean="0">
                <a:solidFill>
                  <a:schemeClr val="tx1"/>
                </a:solidFill>
                <a:latin typeface="+mn-lt"/>
                <a:ea typeface="+mn-ea"/>
                <a:cs typeface="+mn-cs"/>
              </a:rPr>
              <a:t>则分别是输入特征向量与支持向量。</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超参数我们之前提过，就是在训练前。。。</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这里的超参数有核函数的种类，惩罚系数</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，如果是</a:t>
            </a:r>
            <a:r>
              <a:rPr lang="en-US" altLang="zh-CN" sz="1200" kern="1200" dirty="0" smtClean="0">
                <a:solidFill>
                  <a:schemeClr val="tx1"/>
                </a:solidFill>
                <a:latin typeface="+mn-lt"/>
                <a:ea typeface="+mn-ea"/>
                <a:cs typeface="+mn-cs"/>
              </a:rPr>
              <a:t>RBF</a:t>
            </a:r>
            <a:r>
              <a:rPr lang="zh-CN" altLang="en-US" sz="1200" kern="1200" dirty="0" smtClean="0">
                <a:solidFill>
                  <a:schemeClr val="tx1"/>
                </a:solidFill>
                <a:latin typeface="+mn-lt"/>
                <a:ea typeface="+mn-ea"/>
                <a:cs typeface="+mn-cs"/>
              </a:rPr>
              <a:t>核的话还有核函数里的系数</a:t>
            </a:r>
            <a:r>
              <a:rPr lang="en-US" altLang="zh-CN" sz="1200" kern="1200" dirty="0" smtClean="0">
                <a:solidFill>
                  <a:schemeClr val="tx1"/>
                </a:solidFill>
                <a:latin typeface="+mn-lt"/>
                <a:ea typeface="+mn-ea"/>
                <a:cs typeface="+mn-cs"/>
              </a:rPr>
              <a:t>gamma</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核函数的选择是个很困难的问题，一般只能靠试错法。文本数据常用线性核，而未知情况先尝试</a:t>
            </a:r>
            <a:r>
              <a:rPr lang="en-US" altLang="zh-CN" sz="1200" kern="1200" dirty="0" smtClean="0">
                <a:solidFill>
                  <a:schemeClr val="tx1"/>
                </a:solidFill>
                <a:latin typeface="+mn-lt"/>
                <a:ea typeface="+mn-ea"/>
                <a:cs typeface="+mn-cs"/>
              </a:rPr>
              <a:t>RBF</a:t>
            </a:r>
            <a:r>
              <a:rPr lang="zh-CN" altLang="en-US" sz="1200" kern="1200" dirty="0" smtClean="0">
                <a:solidFill>
                  <a:schemeClr val="tx1"/>
                </a:solidFill>
                <a:latin typeface="+mn-lt"/>
                <a:ea typeface="+mn-ea"/>
                <a:cs typeface="+mn-cs"/>
              </a:rPr>
              <a:t>。惩罚系数</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越大，拟合非线性的能力越强，但也越容易过拟合。而</a:t>
            </a:r>
            <a:r>
              <a:rPr lang="en-US" altLang="zh-CN" sz="1200" b="0" i="0" kern="1200" dirty="0" smtClean="0">
                <a:solidFill>
                  <a:schemeClr val="tx1"/>
                </a:solidFill>
                <a:effectLst/>
                <a:latin typeface="+mn-lt"/>
                <a:ea typeface="+mn-ea"/>
                <a:cs typeface="+mn-cs"/>
              </a:rPr>
              <a:t>gamma</a:t>
            </a:r>
            <a:r>
              <a:rPr lang="zh-CN" altLang="en-US" sz="1200" b="0" i="0" kern="1200" dirty="0" smtClean="0">
                <a:solidFill>
                  <a:schemeClr val="tx1"/>
                </a:solidFill>
                <a:effectLst/>
                <a:latin typeface="+mn-lt"/>
                <a:ea typeface="+mn-ea"/>
                <a:cs typeface="+mn-cs"/>
              </a:rPr>
              <a:t>则描述函数的平滑程度，</a:t>
            </a:r>
            <a:r>
              <a:rPr lang="en-US" altLang="zh-CN" sz="1200" b="0" i="0" kern="1200" dirty="0" smtClean="0">
                <a:solidFill>
                  <a:schemeClr val="tx1"/>
                </a:solidFill>
                <a:effectLst/>
                <a:latin typeface="+mn-lt"/>
                <a:ea typeface="+mn-ea"/>
                <a:cs typeface="+mn-cs"/>
              </a:rPr>
              <a:t>gamma</a:t>
            </a:r>
            <a:r>
              <a:rPr lang="zh-CN" altLang="en-US" sz="1200" b="0" i="0" kern="1200" dirty="0" smtClean="0">
                <a:solidFill>
                  <a:schemeClr val="tx1"/>
                </a:solidFill>
                <a:effectLst/>
                <a:latin typeface="+mn-lt"/>
                <a:ea typeface="+mn-ea"/>
                <a:cs typeface="+mn-cs"/>
              </a:rPr>
              <a:t>越大，函数越不平滑，对噪声敏感也越容易过拟合。</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这里要注意的是一般来说拟合能力越强，在训练集上的精度越高，也越容易过拟合，就是对噪声更敏感，更可能在验证集上取得低精度。这也被称为均值</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偏差的</a:t>
            </a:r>
            <a:r>
              <a:rPr lang="en-US" altLang="zh-CN" sz="1200" b="0" i="0" kern="1200" dirty="0" smtClean="0">
                <a:solidFill>
                  <a:schemeClr val="tx1"/>
                </a:solidFill>
                <a:effectLst/>
                <a:latin typeface="+mn-lt"/>
                <a:ea typeface="+mn-ea"/>
                <a:cs typeface="+mn-cs"/>
              </a:rPr>
              <a:t>tradeoff</a:t>
            </a:r>
            <a:r>
              <a:rPr lang="zh-CN" altLang="en-US" sz="1200" b="0" i="0" kern="1200" dirty="0" smtClean="0">
                <a:solidFill>
                  <a:schemeClr val="tx1"/>
                </a:solidFill>
                <a:effectLst/>
                <a:latin typeface="+mn-lt"/>
                <a:ea typeface="+mn-ea"/>
                <a:cs typeface="+mn-cs"/>
              </a:rPr>
              <a:t>，你很难找到一个算法，精度又高，泛化能力越强。想要它的泛化能力强，各种情况都适用，能够抗各种噪声，必然精度也不会高。</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然后是一些经验，如果使用核函数，一般需要先对特征向量做归一化，使其均值为</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，方差为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否则训练起来很慢，同时精度也会有影响。</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同时如果训练集比较小，而特征维度比较高时，一般使用线性核，因为这时数据不足以拟合复杂的非线性模型，使用</a:t>
            </a:r>
            <a:r>
              <a:rPr lang="en-US" altLang="zh-CN" sz="1200" b="0" i="0" kern="1200" dirty="0" smtClean="0">
                <a:solidFill>
                  <a:schemeClr val="tx1"/>
                </a:solidFill>
                <a:effectLst/>
                <a:latin typeface="+mn-lt"/>
                <a:ea typeface="+mn-ea"/>
                <a:cs typeface="+mn-cs"/>
              </a:rPr>
              <a:t>RBF</a:t>
            </a:r>
            <a:r>
              <a:rPr lang="zh-CN" altLang="en-US" sz="1200" b="0" i="0" kern="1200" dirty="0" smtClean="0">
                <a:solidFill>
                  <a:schemeClr val="tx1"/>
                </a:solidFill>
                <a:effectLst/>
                <a:latin typeface="+mn-lt"/>
                <a:ea typeface="+mn-ea"/>
                <a:cs typeface="+mn-cs"/>
              </a:rPr>
              <a:t>会出现严重的过拟合。</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18</a:t>
            </a:fld>
            <a:endParaRPr lang="zh-CN" altLang="en-US"/>
          </a:p>
        </p:txBody>
      </p:sp>
    </p:spTree>
    <p:extLst>
      <p:ext uri="{BB962C8B-B14F-4D97-AF65-F5344CB8AC3E}">
        <p14:creationId xmlns:p14="http://schemas.microsoft.com/office/powerpoint/2010/main" val="2838266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然后我们讲讲代价函数的概念。</a:t>
            </a:r>
            <a:endParaRPr lang="en-US" altLang="zh-CN" dirty="0" smtClean="0"/>
          </a:p>
          <a:p>
            <a:r>
              <a:rPr lang="zh-CN" altLang="en-US" dirty="0" smtClean="0"/>
              <a:t>代价函数是个很核心的概念，就像线性回归里的均方误差，逻辑斯谛回归和神经网络分类里常用的交叉熵，我们正是通过对代价函数最小化，来完成训练，得到模型的参数。最小化的方法有的用</a:t>
            </a:r>
            <a:r>
              <a:rPr lang="en-US" altLang="zh-CN" dirty="0" smtClean="0"/>
              <a:t>SGD</a:t>
            </a:r>
            <a:r>
              <a:rPr lang="zh-CN" altLang="en-US" dirty="0" smtClean="0"/>
              <a:t>，有的用最优化算法比如</a:t>
            </a:r>
            <a:r>
              <a:rPr lang="en-US" altLang="zh-CN" dirty="0" smtClean="0"/>
              <a:t>LM</a:t>
            </a:r>
            <a:r>
              <a:rPr lang="zh-CN" altLang="en-US" dirty="0" smtClean="0"/>
              <a:t>算法，还有的甚至和图论结合起来，把代价函数最小化问题转化为图里的最优分割问题，使用最大流和最小割的方法来解决。一般认为代价函数是机器学习算法领域的皇冠，资深的工程师应该能根据实际的问题提出专门的代价函数来解决问题。</a:t>
            </a:r>
            <a:endParaRPr lang="en-US" altLang="zh-CN" dirty="0" smtClean="0"/>
          </a:p>
          <a:p>
            <a:r>
              <a:rPr lang="zh-CN" altLang="en-US" dirty="0" smtClean="0"/>
              <a:t>那么一般情形的代价函数是长什么样的？我们先从</a:t>
            </a:r>
            <a:r>
              <a:rPr lang="en-US" altLang="zh-CN" dirty="0" smtClean="0"/>
              <a:t>SVM</a:t>
            </a:r>
            <a:r>
              <a:rPr lang="zh-CN" altLang="en-US" dirty="0" smtClean="0"/>
              <a:t>看起。</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首先看右边这张图，</a:t>
            </a:r>
            <a:r>
              <a:rPr lang="zh-CN" altLang="en-US" sz="1200" kern="1200" dirty="0" smtClean="0">
                <a:solidFill>
                  <a:schemeClr val="tx1"/>
                </a:solidFill>
                <a:latin typeface="+mn-lt"/>
                <a:ea typeface="+mn-ea"/>
                <a:cs typeface="+mn-cs"/>
              </a:rPr>
              <a:t>实际情况我们很难找到合适的核函数让我们的问题线性可分，即使线性可分了也很大可能是过拟合。我们的解决思路：允许</a:t>
            </a:r>
            <a:r>
              <a:rPr lang="en-US" altLang="zh-CN" sz="1200" kern="1200" dirty="0"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在一些样本上出错</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就是图里红色的这些点。但是既然分错了，我们当然要惩罚它，所以对我们的代价函数要做修改。</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上面这个式子。原本代价函数只要求最小间隔，或者说是</a:t>
            </a:r>
            <a:r>
              <a:rPr lang="en-US" altLang="zh-CN" sz="1200" kern="1200" dirty="0" smtClean="0">
                <a:solidFill>
                  <a:schemeClr val="tx1"/>
                </a:solidFill>
                <a:latin typeface="+mn-lt"/>
                <a:ea typeface="+mn-ea"/>
                <a:cs typeface="+mn-cs"/>
              </a:rPr>
              <a:t>L2</a:t>
            </a:r>
            <a:r>
              <a:rPr lang="zh-CN" altLang="en-US" sz="1200" kern="1200" dirty="0" smtClean="0">
                <a:solidFill>
                  <a:schemeClr val="tx1"/>
                </a:solidFill>
                <a:latin typeface="+mn-lt"/>
                <a:ea typeface="+mn-ea"/>
                <a:cs typeface="+mn-cs"/>
              </a:rPr>
              <a:t>正则项。现在还多了</a:t>
            </a:r>
            <a:r>
              <a:rPr lang="zh-CN" altLang="en-US" b="1" dirty="0" smtClean="0"/>
              <a:t>分错的点带来的代价，而这些代价的系数则是惩罚系数</a:t>
            </a:r>
            <a:r>
              <a:rPr lang="en-US" altLang="zh-CN" b="1" dirty="0" smtClean="0"/>
              <a:t>C</a:t>
            </a:r>
            <a:r>
              <a:rPr lang="zh-CN" altLang="en-US" b="1" dirty="0" smtClean="0"/>
              <a:t>。</a:t>
            </a:r>
            <a:endParaRPr lang="en-US" altLang="zh-CN" b="1"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smtClean="0"/>
              <a:t>我们可以把它抽象成更普遍的下面这个式子，它由两部分组成。第一项是结构风险，它描述了模型本身的某些性质，比如</a:t>
            </a:r>
            <a:r>
              <a:rPr lang="en-US" altLang="zh-CN" b="0" dirty="0" smtClean="0"/>
              <a:t>SVM</a:t>
            </a:r>
            <a:r>
              <a:rPr lang="zh-CN" altLang="en-US" b="0" dirty="0" smtClean="0"/>
              <a:t>里的间隔大小，它表示了我们想得到什么模型，结合具体问题可能需要专业知识。</a:t>
            </a:r>
            <a:endParaRPr lang="en-US" altLang="zh-CN" b="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smtClean="0"/>
              <a:t>第二项则是经验风险，它</a:t>
            </a:r>
            <a:r>
              <a:rPr lang="zh-CN" altLang="en-US" sz="1200" kern="1200" dirty="0" smtClean="0">
                <a:solidFill>
                  <a:schemeClr val="tx1"/>
                </a:solidFill>
                <a:latin typeface="+mn-lt"/>
                <a:ea typeface="+mn-ea"/>
                <a:cs typeface="+mn-cs"/>
              </a:rPr>
              <a:t>描述模型和训练数据的契合度，比如</a:t>
            </a:r>
            <a:r>
              <a:rPr lang="en-US" altLang="zh-CN" sz="1200" kern="1200" dirty="0"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里有多少个样本被分错了。而</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则既可以认为是惩罚系数，也可以认为是</a:t>
            </a:r>
            <a:r>
              <a:rPr lang="en-US" altLang="zh-CN" sz="1200" kern="1200" dirty="0" smtClean="0">
                <a:solidFill>
                  <a:schemeClr val="tx1"/>
                </a:solidFill>
                <a:latin typeface="+mn-lt"/>
                <a:ea typeface="+mn-ea"/>
                <a:cs typeface="+mn-cs"/>
              </a:rPr>
              <a:t>L2</a:t>
            </a:r>
            <a:r>
              <a:rPr lang="zh-CN" altLang="en-US" sz="1200" kern="1200" dirty="0" smtClean="0">
                <a:solidFill>
                  <a:schemeClr val="tx1"/>
                </a:solidFill>
                <a:latin typeface="+mn-lt"/>
                <a:ea typeface="+mn-ea"/>
                <a:cs typeface="+mn-cs"/>
              </a:rPr>
              <a:t>正则项的正则化系数，在这表示结构风险和经验风险两者的折中。</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现在我们知道惩罚系数</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对算法的影响了吧？从惩罚系数的角度，它特别大的时候会使得尽可能多的样本都满足约束，那么噪声也学习进去了。所以拟合能力强，但容易过拟合。如果</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比较小，那么会有不少点不满足约束，那么精度当然低了，但是泛化能力可能就强了。从</a:t>
            </a:r>
            <a:r>
              <a:rPr lang="en-US" altLang="zh-CN" sz="1200" kern="1200" dirty="0" smtClean="0">
                <a:solidFill>
                  <a:schemeClr val="tx1"/>
                </a:solidFill>
                <a:latin typeface="+mn-lt"/>
                <a:ea typeface="+mn-ea"/>
                <a:cs typeface="+mn-cs"/>
              </a:rPr>
              <a:t>L2</a:t>
            </a:r>
            <a:r>
              <a:rPr lang="zh-CN" altLang="en-US" sz="1200" kern="1200" dirty="0" smtClean="0">
                <a:solidFill>
                  <a:schemeClr val="tx1"/>
                </a:solidFill>
                <a:latin typeface="+mn-lt"/>
                <a:ea typeface="+mn-ea"/>
                <a:cs typeface="+mn-cs"/>
              </a:rPr>
              <a:t>正则项的系数的角度，它越大，相当于正则项的系数小，参数就都特别大，也就越容易过拟合。</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19</a:t>
            </a:fld>
            <a:endParaRPr lang="zh-CN" altLang="en-US"/>
          </a:p>
        </p:txBody>
      </p:sp>
    </p:spTree>
    <p:extLst>
      <p:ext uri="{BB962C8B-B14F-4D97-AF65-F5344CB8AC3E}">
        <p14:creationId xmlns:p14="http://schemas.microsoft.com/office/powerpoint/2010/main" val="3662875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贝叶斯决策论的基础就是通过后验概率最大来分类，来</a:t>
            </a:r>
            <a:r>
              <a:rPr lang="zh-CN" altLang="en-US" dirty="0" smtClean="0"/>
              <a:t>最小化整体风险。什么是后验概率呢？就是在已观测数据基础上的条件概率。也就是</a:t>
            </a:r>
            <a:r>
              <a:rPr lang="en-US" altLang="zh-CN" dirty="0" smtClean="0"/>
              <a:t>P(</a:t>
            </a:r>
            <a:r>
              <a:rPr lang="en-US" altLang="zh-CN" dirty="0" err="1" smtClean="0"/>
              <a:t>c|x</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这里</a:t>
            </a:r>
            <a:r>
              <a:rPr lang="en-US" altLang="zh-CN" sz="1200" kern="1200" dirty="0" smtClean="0">
                <a:solidFill>
                  <a:schemeClr val="tx1"/>
                </a:solidFill>
                <a:latin typeface="+mn-lt"/>
                <a:ea typeface="+mn-ea"/>
                <a:cs typeface="+mn-cs"/>
              </a:rPr>
              <a:t>x</a:t>
            </a:r>
            <a:r>
              <a:rPr lang="zh-CN" altLang="en-US" sz="1200" kern="1200" dirty="0" smtClean="0">
                <a:solidFill>
                  <a:schemeClr val="tx1"/>
                </a:solidFill>
                <a:latin typeface="+mn-lt"/>
                <a:ea typeface="+mn-ea"/>
                <a:cs typeface="+mn-cs"/>
              </a:rPr>
              <a:t>是已观测到的标注数据。而</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则是类别，有很多种情况。那么现在它属于哪一类情况呢？当然就是后验概率最大的哪一类情况。</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说起来很美好，但是后验概率其实是很难获得的。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从概率框架理解，机器学习的目标就是基于训练集估计出后验概率。</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根据获得后验概率的方式不同，我们可以把机器学习模型分成两种，判别式模型和生成式模型。</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判别式模型，就是已经有观测数据</a:t>
            </a:r>
            <a:r>
              <a:rPr lang="en-US" altLang="zh-CN" dirty="0" smtClean="0"/>
              <a:t>x</a:t>
            </a:r>
            <a:r>
              <a:rPr lang="zh-CN" altLang="en-US" dirty="0" smtClean="0"/>
              <a:t>了，直接对后验概率建模</a:t>
            </a:r>
            <a:r>
              <a:rPr lang="en-US" altLang="zh-CN" dirty="0" smtClean="0"/>
              <a:t>P(</a:t>
            </a:r>
            <a:r>
              <a:rPr lang="en-US" altLang="zh-CN" dirty="0" err="1" smtClean="0"/>
              <a:t>c|x</a:t>
            </a:r>
            <a:r>
              <a:rPr lang="en-US" altLang="zh-CN" dirty="0" smtClean="0"/>
              <a:t>)</a:t>
            </a:r>
            <a:r>
              <a:rPr lang="zh-CN" altLang="en-US" dirty="0" smtClean="0"/>
              <a:t>。比如逻辑斯谛回归，线性回归，决策树，</a:t>
            </a:r>
            <a:r>
              <a:rPr lang="en-US" altLang="zh-CN" dirty="0" smtClean="0"/>
              <a:t>BP</a:t>
            </a:r>
            <a:r>
              <a:rPr lang="zh-CN" altLang="en-US" dirty="0" smtClean="0"/>
              <a:t>神经网络，</a:t>
            </a:r>
            <a:r>
              <a:rPr lang="en-US" altLang="zh-CN" dirty="0" smtClean="0"/>
              <a:t>SVM</a:t>
            </a:r>
            <a:r>
              <a:rPr lang="zh-CN" altLang="en-US" dirty="0" smtClean="0"/>
              <a:t>都是这类模型。</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而生成式模型，则是先建模联合概率分布</a:t>
            </a:r>
            <a:r>
              <a:rPr lang="en-US" altLang="zh-CN" dirty="0" smtClean="0"/>
              <a:t>P(</a:t>
            </a:r>
            <a:r>
              <a:rPr lang="en-US" altLang="zh-CN" dirty="0" err="1" smtClean="0"/>
              <a:t>x,c</a:t>
            </a:r>
            <a:r>
              <a:rPr lang="en-US" altLang="zh-CN" dirty="0" smtClean="0"/>
              <a:t>)</a:t>
            </a:r>
            <a:r>
              <a:rPr lang="zh-CN" altLang="en-US" dirty="0" smtClean="0"/>
              <a:t>再得到后验概率</a:t>
            </a:r>
            <a:r>
              <a:rPr lang="en-US" altLang="zh-CN" dirty="0" smtClean="0"/>
              <a:t>P(</a:t>
            </a:r>
            <a:r>
              <a:rPr lang="en-US" altLang="zh-CN" dirty="0" err="1" smtClean="0"/>
              <a:t>c|x</a:t>
            </a:r>
            <a:r>
              <a:rPr lang="en-US" altLang="zh-CN" dirty="0" smtClean="0"/>
              <a:t>)</a:t>
            </a:r>
            <a:r>
              <a:rPr lang="zh-CN" altLang="en-US" dirty="0" smtClean="0"/>
              <a:t>。比如下面我们要讲到的朴素贝叶斯模型，混合高斯模型，</a:t>
            </a:r>
            <a:r>
              <a:rPr lang="en-US" altLang="zh-CN" dirty="0" smtClean="0"/>
              <a:t>HMM</a:t>
            </a:r>
            <a:r>
              <a:rPr lang="zh-CN" altLang="en-US" dirty="0" smtClean="0"/>
              <a:t>，贝叶斯网，</a:t>
            </a:r>
            <a:r>
              <a:rPr lang="en-US" altLang="zh-CN" dirty="0" smtClean="0"/>
              <a:t>MRF</a:t>
            </a:r>
            <a:r>
              <a:rPr lang="zh-CN" altLang="en-US" dirty="0" smtClean="0"/>
              <a:t>等等。比如现在比较火的</a:t>
            </a:r>
            <a:r>
              <a:rPr lang="en-US" altLang="zh-CN" dirty="0" smtClean="0"/>
              <a:t>GAN</a:t>
            </a:r>
            <a:r>
              <a:rPr lang="zh-CN" altLang="en-US" dirty="0" smtClean="0"/>
              <a:t>生成对抗网络和</a:t>
            </a:r>
            <a:r>
              <a:rPr lang="en-US" altLang="zh-CN" dirty="0" smtClean="0"/>
              <a:t>VAE</a:t>
            </a:r>
            <a:r>
              <a:rPr lang="zh-CN" altLang="en-US" dirty="0" smtClean="0"/>
              <a:t>变分自编码器等等。他们的特点顾名思义就是能够根据联合概率生成数据，比如图像合成，超分辨率等都属于它的应用。</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对生成式模型，我们可以看到后验概率通过这样的公司计算。再通过贝叶斯公式，可以用先验概率</a:t>
            </a:r>
            <a:r>
              <a:rPr lang="en-US" altLang="zh-CN" dirty="0" smtClean="0"/>
              <a:t>P(c)</a:t>
            </a:r>
            <a:r>
              <a:rPr lang="zh-CN" altLang="en-US" dirty="0" smtClean="0"/>
              <a:t>与似然</a:t>
            </a:r>
            <a:r>
              <a:rPr lang="en-US" altLang="zh-CN" dirty="0" smtClean="0"/>
              <a:t>p(</a:t>
            </a:r>
            <a:r>
              <a:rPr lang="en-US" altLang="zh-CN" dirty="0" err="1" smtClean="0"/>
              <a:t>x|c</a:t>
            </a:r>
            <a:r>
              <a:rPr lang="en-US" altLang="zh-CN" dirty="0" smtClean="0"/>
              <a:t>)</a:t>
            </a:r>
            <a:r>
              <a:rPr lang="zh-CN" altLang="en-US" dirty="0" smtClean="0"/>
              <a:t>求得。似然也被称为类条件概率，比如癫痫发作数据的频谱分布和癫痫不发作数据的频谱分布。这里的</a:t>
            </a:r>
            <a:r>
              <a:rPr lang="en-US" altLang="zh-CN" dirty="0" smtClean="0"/>
              <a:t>P(x)</a:t>
            </a:r>
            <a:r>
              <a:rPr lang="zh-CN" altLang="en-US" dirty="0" smtClean="0"/>
              <a:t>只是个归一化常数，我们不用管。</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先验概率</a:t>
            </a:r>
            <a:r>
              <a:rPr lang="en-US" altLang="zh-CN" dirty="0" smtClean="0"/>
              <a:t>P(c)</a:t>
            </a:r>
            <a:r>
              <a:rPr lang="zh-CN" altLang="en-US" dirty="0" smtClean="0"/>
              <a:t>可以通过大数定律求出来，就是所有数据里有多少癫痫，多少正常。而似然则很难求了。</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20</a:t>
            </a:fld>
            <a:endParaRPr lang="zh-CN" altLang="en-US"/>
          </a:p>
        </p:txBody>
      </p:sp>
    </p:spTree>
    <p:extLst>
      <p:ext uri="{BB962C8B-B14F-4D97-AF65-F5344CB8AC3E}">
        <p14:creationId xmlns:p14="http://schemas.microsoft.com/office/powerpoint/2010/main" val="493037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传统机器学习的特点  基于统计</a:t>
            </a:r>
            <a:endParaRPr lang="en-US" altLang="zh-CN" dirty="0" smtClean="0"/>
          </a:p>
          <a:p>
            <a:r>
              <a:rPr lang="en-US" altLang="zh-CN" dirty="0" smtClean="0"/>
              <a:t>2.</a:t>
            </a:r>
            <a:r>
              <a:rPr lang="zh-CN" altLang="en-US" dirty="0" smtClean="0"/>
              <a:t>传统机器学习的类别</a:t>
            </a:r>
            <a:endParaRPr lang="en-US" altLang="zh-CN" dirty="0" smtClean="0"/>
          </a:p>
          <a:p>
            <a:r>
              <a:rPr lang="zh-CN" altLang="en-US" dirty="0" smtClean="0"/>
              <a:t>线性模型：线性回归  带有</a:t>
            </a:r>
            <a:r>
              <a:rPr lang="en-US" altLang="zh-CN" dirty="0" smtClean="0"/>
              <a:t>kernel</a:t>
            </a:r>
            <a:r>
              <a:rPr lang="zh-CN" altLang="en-US" dirty="0" smtClean="0"/>
              <a:t>的线性回归  </a:t>
            </a:r>
            <a:r>
              <a:rPr lang="en-US" altLang="zh-CN" dirty="0" smtClean="0"/>
              <a:t>LLS  LDA </a:t>
            </a:r>
            <a:r>
              <a:rPr lang="zh-CN" altLang="en-US" dirty="0" smtClean="0"/>
              <a:t>以及多分类问题和类别不平衡问题</a:t>
            </a:r>
            <a:endParaRPr lang="en-US" altLang="zh-CN" dirty="0" smtClean="0"/>
          </a:p>
          <a:p>
            <a:r>
              <a:rPr lang="zh-CN" altLang="en-US" dirty="0" smtClean="0"/>
              <a:t>决策树：类似人做判断的一个个</a:t>
            </a:r>
            <a:r>
              <a:rPr lang="en-US" altLang="zh-CN" dirty="0" smtClean="0"/>
              <a:t>if else</a:t>
            </a:r>
            <a:r>
              <a:rPr lang="zh-CN" altLang="en-US" dirty="0" smtClean="0"/>
              <a:t>判断  关键就在于如何划分 训练过程  剪枝处理</a:t>
            </a:r>
            <a:endParaRPr lang="en-US" altLang="zh-CN" dirty="0" smtClean="0"/>
          </a:p>
          <a:p>
            <a:r>
              <a:rPr lang="zh-CN" altLang="en-US" dirty="0" smtClean="0"/>
              <a:t>神经网络：在深度学习之前的传统神经网络  </a:t>
            </a:r>
            <a:r>
              <a:rPr lang="en-US" altLang="zh-CN" dirty="0" smtClean="0"/>
              <a:t>MLP BP</a:t>
            </a:r>
          </a:p>
          <a:p>
            <a:r>
              <a:rPr lang="en-US" altLang="zh-CN" dirty="0" smtClean="0"/>
              <a:t>SVM</a:t>
            </a:r>
            <a:r>
              <a:rPr lang="zh-CN" altLang="en-US" dirty="0" smtClean="0"/>
              <a:t>：间隔和支持向量  核函数</a:t>
            </a:r>
            <a:r>
              <a:rPr lang="en-US" altLang="zh-CN" baseline="0" dirty="0" smtClean="0"/>
              <a:t>  </a:t>
            </a:r>
            <a:r>
              <a:rPr lang="zh-CN" altLang="en-US" baseline="0" dirty="0" smtClean="0"/>
              <a:t>几个超参数</a:t>
            </a:r>
            <a:endParaRPr lang="en-US" altLang="zh-CN" baseline="0" dirty="0" smtClean="0"/>
          </a:p>
          <a:p>
            <a:r>
              <a:rPr lang="zh-CN" altLang="en-US" baseline="0" dirty="0" smtClean="0"/>
              <a:t>贝叶斯分类器：极大似然估计 朴素贝叶斯 </a:t>
            </a:r>
            <a:r>
              <a:rPr lang="en-US" altLang="zh-CN" baseline="0" dirty="0" smtClean="0"/>
              <a:t>EM</a:t>
            </a:r>
            <a:r>
              <a:rPr lang="zh-CN" altLang="en-US" baseline="0" dirty="0" smtClean="0"/>
              <a:t>算法</a:t>
            </a:r>
            <a:endParaRPr lang="en-US" altLang="zh-CN" baseline="0" dirty="0" smtClean="0"/>
          </a:p>
          <a:p>
            <a:r>
              <a:rPr lang="zh-CN" altLang="en-US" baseline="0" dirty="0" smtClean="0"/>
              <a:t>集成学习：</a:t>
            </a:r>
            <a:r>
              <a:rPr lang="en-US" altLang="zh-CN" baseline="0" dirty="0" smtClean="0"/>
              <a:t>Boosting Bagging bootstrap </a:t>
            </a:r>
            <a:r>
              <a:rPr lang="zh-CN" altLang="en-US" baseline="0" dirty="0" smtClean="0"/>
              <a:t>随机森林 什么样的集成才是好的？</a:t>
            </a:r>
            <a:endParaRPr lang="en-US" altLang="zh-CN" dirty="0" smtClean="0"/>
          </a:p>
          <a:p>
            <a:r>
              <a:rPr lang="zh-CN" altLang="en-US" dirty="0" smtClean="0"/>
              <a:t>聚类：聚类的本质 基于距离来寻找数据内部结构    性能度量和距离度量  簇内距离  簇间距离 有什么距离？ 原型聚类  密度聚类  层次聚类  </a:t>
            </a:r>
            <a:endParaRPr lang="en-US" altLang="zh-CN" dirty="0" smtClean="0"/>
          </a:p>
          <a:p>
            <a:r>
              <a:rPr lang="zh-CN" altLang="en-US" dirty="0" smtClean="0"/>
              <a:t>降维：为什么要降维？ 为什么能降维？</a:t>
            </a:r>
            <a:r>
              <a:rPr lang="en-US" altLang="zh-CN" dirty="0" smtClean="0"/>
              <a:t>KNN PCA </a:t>
            </a:r>
            <a:r>
              <a:rPr lang="zh-CN" altLang="en-US" dirty="0" smtClean="0"/>
              <a:t> 多维缩放</a:t>
            </a:r>
            <a:r>
              <a:rPr lang="en-US" altLang="zh-CN" dirty="0" smtClean="0"/>
              <a:t>MDS</a:t>
            </a:r>
          </a:p>
          <a:p>
            <a:r>
              <a:rPr lang="zh-CN" altLang="en-US" dirty="0" smtClean="0"/>
              <a:t>概率图模型：什么是概率图模型？贝叶斯框架。生成式模型 判别式模型 </a:t>
            </a:r>
            <a:r>
              <a:rPr lang="en-US" altLang="zh-CN" dirty="0" smtClean="0"/>
              <a:t>HMM  MRF CRF</a:t>
            </a:r>
          </a:p>
          <a:p>
            <a:r>
              <a:rPr lang="en-US" altLang="zh-CN" dirty="0" smtClean="0"/>
              <a:t>GBDT</a:t>
            </a:r>
            <a:r>
              <a:rPr lang="zh-CN" altLang="en-US" dirty="0" smtClean="0"/>
              <a:t>：从随机森林到</a:t>
            </a:r>
            <a:r>
              <a:rPr lang="en-US" altLang="zh-CN" dirty="0" smtClean="0"/>
              <a:t>GBDT </a:t>
            </a:r>
            <a:r>
              <a:rPr lang="zh-CN" altLang="en-US" dirty="0" smtClean="0"/>
              <a:t>差别  什么是</a:t>
            </a:r>
            <a:r>
              <a:rPr lang="en-US" altLang="zh-CN" dirty="0" smtClean="0"/>
              <a:t>gradient boost  </a:t>
            </a:r>
            <a:r>
              <a:rPr lang="en-US" altLang="zh-CN" dirty="0" err="1" smtClean="0"/>
              <a:t>xgboost</a:t>
            </a:r>
            <a:r>
              <a:rPr lang="zh-CN" altLang="en-US" dirty="0" smtClean="0"/>
              <a:t>和</a:t>
            </a:r>
            <a:r>
              <a:rPr lang="en-US" altLang="zh-CN" dirty="0" smtClean="0"/>
              <a:t>GBDT</a:t>
            </a:r>
            <a:r>
              <a:rPr lang="zh-CN" altLang="en-US" dirty="0" smtClean="0"/>
              <a:t>的差别   几种超参数的介绍</a:t>
            </a:r>
            <a:endParaRPr lang="en-US" altLang="zh-CN" dirty="0" smtClean="0"/>
          </a:p>
          <a:p>
            <a:r>
              <a:rPr lang="en-US" altLang="zh-CN" dirty="0" smtClean="0"/>
              <a:t>Python</a:t>
            </a:r>
            <a:r>
              <a:rPr lang="zh-CN" altLang="en-US" dirty="0" smtClean="0"/>
              <a:t>实践：</a:t>
            </a:r>
            <a:endParaRPr lang="en-US" altLang="zh-CN" dirty="0" smtClean="0"/>
          </a:p>
          <a:p>
            <a:r>
              <a:rPr lang="zh-CN" altLang="en-US" dirty="0" smtClean="0"/>
              <a:t>数据获取</a:t>
            </a:r>
            <a:endParaRPr lang="en-US" altLang="zh-CN" dirty="0" smtClean="0"/>
          </a:p>
          <a:p>
            <a:r>
              <a:rPr lang="zh-CN" altLang="en-US" dirty="0" smtClean="0"/>
              <a:t>数据划分</a:t>
            </a:r>
            <a:endParaRPr lang="en-US" altLang="zh-CN" dirty="0" smtClean="0"/>
          </a:p>
          <a:p>
            <a:r>
              <a:rPr lang="zh-CN" altLang="en-US" dirty="0" smtClean="0"/>
              <a:t>标准化</a:t>
            </a:r>
            <a:endParaRPr lang="en-US" altLang="zh-CN" dirty="0" smtClean="0"/>
          </a:p>
          <a:p>
            <a:r>
              <a:rPr lang="zh-CN" altLang="en-US" dirty="0" smtClean="0"/>
              <a:t>用几行代码列出</a:t>
            </a:r>
            <a:r>
              <a:rPr lang="en-US" altLang="zh-CN" dirty="0" smtClean="0"/>
              <a:t>SVM  KNN naïve-</a:t>
            </a:r>
            <a:r>
              <a:rPr lang="en-US" altLang="zh-CN" dirty="0" err="1" smtClean="0"/>
              <a:t>bayes</a:t>
            </a:r>
            <a:r>
              <a:rPr lang="en-US" altLang="zh-CN" dirty="0" smtClean="0"/>
              <a:t> </a:t>
            </a:r>
            <a:r>
              <a:rPr lang="en-US" altLang="zh-CN" dirty="0" err="1" smtClean="0"/>
              <a:t>sgd</a:t>
            </a:r>
            <a:r>
              <a:rPr lang="zh-CN" altLang="en-US" dirty="0" smtClean="0"/>
              <a:t>分类 逻辑斯谛回归 决策树  集成模型的训练和使用</a:t>
            </a:r>
            <a:endParaRPr lang="en-US" altLang="zh-CN" dirty="0" smtClean="0"/>
          </a:p>
          <a:p>
            <a:r>
              <a:rPr lang="zh-CN" altLang="en-US" dirty="0" smtClean="0"/>
              <a:t>性能评价</a:t>
            </a:r>
            <a:endParaRPr lang="en-US" altLang="zh-CN" dirty="0" smtClean="0"/>
          </a:p>
          <a:p>
            <a:r>
              <a:rPr lang="en-US" altLang="zh-CN" dirty="0" smtClean="0"/>
              <a:t>K-means</a:t>
            </a:r>
            <a:r>
              <a:rPr lang="zh-CN" altLang="en-US" dirty="0" smtClean="0"/>
              <a:t>聚类和</a:t>
            </a:r>
            <a:r>
              <a:rPr lang="en-US" altLang="zh-CN" dirty="0" smtClean="0"/>
              <a:t>PCA</a:t>
            </a:r>
            <a:r>
              <a:rPr lang="zh-CN" altLang="en-US" dirty="0" smtClean="0"/>
              <a:t>降维</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3</a:t>
            </a:fld>
            <a:endParaRPr lang="zh-CN" altLang="en-US"/>
          </a:p>
        </p:txBody>
      </p:sp>
    </p:spTree>
    <p:extLst>
      <p:ext uri="{BB962C8B-B14F-4D97-AF65-F5344CB8AC3E}">
        <p14:creationId xmlns:p14="http://schemas.microsoft.com/office/powerpoint/2010/main" val="1763649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分类→后验概率→联合概率→类条件概率</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存在问题：类条件概率难以用有限样本估计得到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解决思路：使用了属性条件独立性假设</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对已知类别，假设所有属性相互独立。</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其实不一定满足。</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于是每个类条件概率都可以求出来。</a:t>
            </a:r>
            <a:r>
              <a:rPr lang="zh-CN" altLang="en-US" dirty="0" smtClean="0"/>
              <a:t>比如癫痫数据里，</a:t>
            </a:r>
            <a:r>
              <a:rPr lang="en-US" altLang="zh-CN" dirty="0" smtClean="0"/>
              <a:t>alpha</a:t>
            </a:r>
            <a:r>
              <a:rPr lang="zh-CN" altLang="en-US" dirty="0" smtClean="0"/>
              <a:t>频段能量小于</a:t>
            </a:r>
            <a:r>
              <a:rPr lang="en-US" altLang="zh-CN" dirty="0" smtClean="0"/>
              <a:t>1</a:t>
            </a:r>
            <a:r>
              <a:rPr lang="zh-CN" altLang="en-US" dirty="0" smtClean="0"/>
              <a:t>的概率。</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再根据这个式子就知道是癫痫的概率大，还是正常的概率大。</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这里的</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是特征的维度。</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实际上所有这些类条件概率都可以提前在训练时计算出来。而在硬件上实现时，只需要查表，相乘和比较。</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当然</a:t>
            </a:r>
            <a:r>
              <a:rPr lang="en-US" altLang="zh-CN" sz="1200" kern="1200" dirty="0" smtClean="0">
                <a:solidFill>
                  <a:schemeClr val="tx1"/>
                </a:solidFill>
                <a:latin typeface="+mn-lt"/>
                <a:ea typeface="+mn-ea"/>
                <a:cs typeface="+mn-cs"/>
              </a:rPr>
              <a:t>Naïve </a:t>
            </a:r>
            <a:r>
              <a:rPr lang="en-US" altLang="zh-CN" sz="1200" kern="1200" dirty="0" err="1" smtClean="0">
                <a:solidFill>
                  <a:schemeClr val="tx1"/>
                </a:solidFill>
                <a:latin typeface="+mn-lt"/>
                <a:ea typeface="+mn-ea"/>
                <a:cs typeface="+mn-cs"/>
              </a:rPr>
              <a:t>bayes</a:t>
            </a:r>
            <a:r>
              <a:rPr lang="zh-CN" altLang="en-US" sz="1200" kern="1200" dirty="0" smtClean="0">
                <a:solidFill>
                  <a:schemeClr val="tx1"/>
                </a:solidFill>
                <a:latin typeface="+mn-lt"/>
                <a:ea typeface="+mn-ea"/>
                <a:cs typeface="+mn-cs"/>
              </a:rPr>
              <a:t>要求属性独立，这个条件不总是满足，一般对文本数据比较适用，像早期垃圾邮件识别基本都用的</a:t>
            </a:r>
            <a:r>
              <a:rPr lang="en-US" altLang="zh-CN" sz="1200" kern="1200" dirty="0" smtClean="0">
                <a:solidFill>
                  <a:schemeClr val="tx1"/>
                </a:solidFill>
                <a:latin typeface="+mn-lt"/>
                <a:ea typeface="+mn-ea"/>
                <a:cs typeface="+mn-cs"/>
              </a:rPr>
              <a:t>naïve </a:t>
            </a:r>
            <a:r>
              <a:rPr lang="en-US" altLang="zh-CN" sz="1200" kern="1200" dirty="0" err="1" smtClean="0">
                <a:solidFill>
                  <a:schemeClr val="tx1"/>
                </a:solidFill>
                <a:latin typeface="+mn-lt"/>
                <a:ea typeface="+mn-ea"/>
                <a:cs typeface="+mn-cs"/>
              </a:rPr>
              <a:t>bayes</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也有半朴素贝叶斯分类器，它还考虑了一部分数据的相互依赖关系。</a:t>
            </a: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21</a:t>
            </a:fld>
            <a:endParaRPr lang="zh-CN" altLang="en-US"/>
          </a:p>
        </p:txBody>
      </p:sp>
    </p:spTree>
    <p:extLst>
      <p:ext uri="{BB962C8B-B14F-4D97-AF65-F5344CB8AC3E}">
        <p14:creationId xmlns:p14="http://schemas.microsoft.com/office/powerpoint/2010/main" val="2143758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下面讲极大似然估计，是一种很常用的参数估计方法，常用在算法的训练过程中。</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MLE</a:t>
            </a:r>
            <a:r>
              <a:rPr lang="zh-CN" altLang="en-US" dirty="0" smtClean="0"/>
              <a:t>是频率主义学派的经典方法，它认为参数虽然未知，但是客观上是确定的。所以可以通过</a:t>
            </a:r>
            <a:r>
              <a:rPr lang="zh-CN" altLang="en-US" sz="1200" kern="1200" dirty="0" smtClean="0">
                <a:solidFill>
                  <a:schemeClr val="tx1"/>
                </a:solidFill>
                <a:latin typeface="+mn-lt"/>
                <a:ea typeface="+mn-ea"/>
                <a:cs typeface="+mn-cs"/>
              </a:rPr>
              <a:t>优化似然函数确定参数。</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它就是通过数据采样来确定参数的。所以这下我们的目标是求出</a:t>
            </a:r>
            <a:r>
              <a:rPr lang="en-US" altLang="zh-CN" sz="1200" kern="1200" dirty="0" smtClean="0">
                <a:solidFill>
                  <a:schemeClr val="tx1"/>
                </a:solidFill>
                <a:latin typeface="+mn-lt"/>
                <a:ea typeface="+mn-ea"/>
                <a:cs typeface="+mn-cs"/>
              </a:rPr>
              <a:t>theta</a:t>
            </a:r>
            <a:r>
              <a:rPr lang="zh-CN" altLang="en-US" sz="1200" kern="1200" dirty="0" smtClean="0">
                <a:solidFill>
                  <a:schemeClr val="tx1"/>
                </a:solidFill>
                <a:latin typeface="+mn-lt"/>
                <a:ea typeface="+mn-ea"/>
                <a:cs typeface="+mn-cs"/>
              </a:rPr>
              <a:t>来。</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Dc</a:t>
            </a:r>
            <a:r>
              <a:rPr lang="zh-CN" altLang="en-US" sz="1200" kern="1200" dirty="0" smtClean="0">
                <a:solidFill>
                  <a:schemeClr val="tx1"/>
                </a:solidFill>
                <a:latin typeface="+mn-lt"/>
                <a:ea typeface="+mn-ea"/>
                <a:cs typeface="+mn-cs"/>
              </a:rPr>
              <a:t>是我们的训练集，如果数据是独立同分布的，那么就能写成连乘形式。</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所以我们就是在所有可能的参数里，找出让数据</a:t>
            </a:r>
            <a:r>
              <a:rPr lang="en-US" altLang="zh-CN" sz="1200" kern="1200" dirty="0" smtClean="0">
                <a:solidFill>
                  <a:schemeClr val="tx1"/>
                </a:solidFill>
                <a:latin typeface="+mn-lt"/>
                <a:ea typeface="+mn-ea"/>
                <a:cs typeface="+mn-cs"/>
              </a:rPr>
              <a:t>Dc</a:t>
            </a:r>
            <a:r>
              <a:rPr lang="zh-CN" altLang="en-US" sz="1200" kern="1200" dirty="0" smtClean="0">
                <a:solidFill>
                  <a:schemeClr val="tx1"/>
                </a:solidFill>
                <a:latin typeface="+mn-lt"/>
                <a:ea typeface="+mn-ea"/>
                <a:cs typeface="+mn-cs"/>
              </a:rPr>
              <a:t>出现可能性最大的值。</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由于连乘会使似然特别特别小，如果下溢。所以我们使用对数似然的形式。</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最终把参数估计问题转化成最优化问题。</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现在我们可能会产生疑惑，同样作为参数估计方法，极大似然估计和我们之前线性回归时讲过的最小二乘法有什么区别。其实这两种方法都能用，最多陷入局部最优解效果差些。</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最小二乘法对应于</a:t>
            </a:r>
            <a:r>
              <a:rPr lang="en-US" altLang="zh-CN" sz="1200" kern="1200" dirty="0" smtClean="0">
                <a:solidFill>
                  <a:schemeClr val="tx1"/>
                </a:solidFill>
                <a:latin typeface="+mn-lt"/>
                <a:ea typeface="+mn-ea"/>
                <a:cs typeface="+mn-cs"/>
              </a:rPr>
              <a:t>L2</a:t>
            </a:r>
            <a:r>
              <a:rPr lang="zh-CN" altLang="en-US" sz="1200" kern="1200" dirty="0" smtClean="0">
                <a:solidFill>
                  <a:schemeClr val="tx1"/>
                </a:solidFill>
                <a:latin typeface="+mn-lt"/>
                <a:ea typeface="+mn-ea"/>
                <a:cs typeface="+mn-cs"/>
              </a:rPr>
              <a:t>范数下的最小化损失函数，是从最小化损失函数的角度考虑的。而极大似然是从概率角度考虑的。在某些场合，比如概率分布是高斯分布时，两者是等价的。实际情况中，两种方法各有优劣。具体来说就和最优化的内容有关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22</a:t>
            </a:fld>
            <a:endParaRPr lang="zh-CN" altLang="en-US"/>
          </a:p>
        </p:txBody>
      </p:sp>
    </p:spTree>
    <p:extLst>
      <p:ext uri="{BB962C8B-B14F-4D97-AF65-F5344CB8AC3E}">
        <p14:creationId xmlns:p14="http://schemas.microsoft.com/office/powerpoint/2010/main" val="13544078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上面说到极大似然估计可以进行参数估计。我们需要最大化似然函数来求解出参数</a:t>
            </a:r>
            <a:r>
              <a:rPr lang="en-US" altLang="zh-CN" dirty="0" smtClean="0"/>
              <a:t>theta</a:t>
            </a:r>
            <a:r>
              <a:rPr lang="zh-CN" altLang="en-US" dirty="0" smtClean="0"/>
              <a:t>。但是怎么最大化呢？我们当然可以使用梯度下降法。</a:t>
            </a:r>
            <a:endParaRPr lang="en-US" altLang="zh-CN" dirty="0" smtClean="0"/>
          </a:p>
          <a:p>
            <a:r>
              <a:rPr lang="zh-CN" altLang="en-US" dirty="0" smtClean="0"/>
              <a:t>但是在训练样本不完整的情况下，比如有些属性或者特征我们没有观测到，那就很难处理了。当然我们还能用梯度下降，但是</a:t>
            </a:r>
            <a:r>
              <a:rPr lang="zh-CN" altLang="en-US" sz="1200" kern="1200" dirty="0" smtClean="0">
                <a:solidFill>
                  <a:schemeClr val="tx1"/>
                </a:solidFill>
                <a:latin typeface="+mn-lt"/>
                <a:ea typeface="+mn-ea"/>
                <a:cs typeface="+mn-cs"/>
              </a:rPr>
              <a:t>求和项随着隐变量数目指数上升，运算量特别大。</a:t>
            </a:r>
            <a:r>
              <a:rPr lang="zh-CN" altLang="en-US" dirty="0" smtClean="0"/>
              <a:t>使用隐变量参数估计方法。比如说</a:t>
            </a:r>
            <a:r>
              <a:rPr lang="en-US" altLang="zh-CN" dirty="0" smtClean="0"/>
              <a:t>EM</a:t>
            </a:r>
            <a:r>
              <a:rPr lang="zh-CN" altLang="en-US" dirty="0" smtClean="0"/>
              <a:t>算法。假设一个参数已知，求另一个参数并不断迭代。</a:t>
            </a:r>
            <a:endParaRPr lang="en-US" altLang="zh-CN" dirty="0" smtClean="0"/>
          </a:p>
          <a:p>
            <a:r>
              <a:rPr lang="zh-CN" altLang="en-US" dirty="0" smtClean="0"/>
              <a:t>这个思想非常重要，普遍应用于存在多个未知变量的最优化问题中。我们知道如果是线性方程组，未知量一多就有无穷多个解了。但是对最优化问题，我们还是能在有限时间内得到局部最优解，是可以求解的。</a:t>
            </a:r>
            <a:endParaRPr lang="en-US" altLang="zh-CN" dirty="0" smtClean="0"/>
          </a:p>
          <a:p>
            <a:r>
              <a:rPr lang="zh-CN" altLang="en-US" dirty="0" smtClean="0"/>
              <a:t>这里我们观测到的数据为</a:t>
            </a:r>
            <a:r>
              <a:rPr lang="en-US" altLang="zh-CN" dirty="0" smtClean="0"/>
              <a:t>X</a:t>
            </a:r>
            <a:r>
              <a:rPr lang="zh-CN" altLang="en-US" dirty="0" smtClean="0"/>
              <a:t>，没观测到的数据或者说隐变量为</a:t>
            </a:r>
            <a:r>
              <a:rPr lang="en-US" altLang="zh-CN" dirty="0" smtClean="0"/>
              <a:t>Z</a:t>
            </a:r>
            <a:r>
              <a:rPr lang="zh-CN" altLang="en-US" dirty="0" smtClean="0"/>
              <a:t>。然后要求参数</a:t>
            </a:r>
            <a:r>
              <a:rPr lang="en-US" altLang="zh-CN" dirty="0" smtClean="0"/>
              <a:t>θ</a:t>
            </a:r>
            <a:r>
              <a:rPr lang="zh-CN" altLang="en-US" dirty="0" smtClean="0"/>
              <a:t>。所以我们的未知量有</a:t>
            </a:r>
            <a:r>
              <a:rPr lang="en-US" altLang="zh-CN" dirty="0" smtClean="0"/>
              <a:t>θ</a:t>
            </a:r>
            <a:r>
              <a:rPr lang="zh-CN" altLang="en-US" dirty="0" smtClean="0"/>
              <a:t>和</a:t>
            </a:r>
            <a:r>
              <a:rPr lang="en-US" altLang="zh-CN" dirty="0" smtClean="0"/>
              <a:t>Z</a:t>
            </a:r>
            <a:r>
              <a:rPr lang="zh-CN" altLang="en-US" dirty="0" smtClean="0"/>
              <a:t>两个。</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我们的</a:t>
            </a:r>
            <a:r>
              <a:rPr lang="en-US" altLang="zh-CN" dirty="0" smtClean="0"/>
              <a:t>EM</a:t>
            </a:r>
            <a:r>
              <a:rPr lang="zh-CN" altLang="en-US" dirty="0" smtClean="0"/>
              <a:t>算法分为</a:t>
            </a:r>
            <a:r>
              <a:rPr lang="en-US" altLang="zh-CN" sz="1200" kern="1200" dirty="0" smtClean="0">
                <a:solidFill>
                  <a:schemeClr val="tx1"/>
                </a:solidFill>
                <a:latin typeface="+mn-lt"/>
                <a:ea typeface="+mn-ea"/>
                <a:cs typeface="+mn-cs"/>
              </a:rPr>
              <a:t>Expectation</a:t>
            </a:r>
            <a:r>
              <a:rPr lang="zh-CN" altLang="en-US" sz="1200" kern="1200" dirty="0" smtClean="0">
                <a:solidFill>
                  <a:schemeClr val="tx1"/>
                </a:solidFill>
                <a:latin typeface="+mn-lt"/>
                <a:ea typeface="+mn-ea"/>
                <a:cs typeface="+mn-cs"/>
              </a:rPr>
              <a:t>和</a:t>
            </a:r>
            <a:r>
              <a:rPr lang="en-US" altLang="zh-CN" dirty="0" smtClean="0">
                <a:solidFill>
                  <a:srgbClr val="141414"/>
                </a:solidFill>
                <a:latin typeface="Segoe UI" panose="020B0502040204020203" pitchFamily="34" charset="0"/>
              </a:rPr>
              <a:t>Maximization</a:t>
            </a:r>
            <a:r>
              <a:rPr lang="zh-CN" altLang="en-US" dirty="0" smtClean="0">
                <a:solidFill>
                  <a:srgbClr val="141414"/>
                </a:solidFill>
                <a:latin typeface="Segoe UI" panose="020B0502040204020203" pitchFamily="34" charset="0"/>
              </a:rPr>
              <a:t>两步。</a:t>
            </a:r>
            <a:endParaRPr lang="en-US" altLang="zh-CN" dirty="0" smtClean="0">
              <a:solidFill>
                <a:srgbClr val="14141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141414"/>
                </a:solidFill>
                <a:latin typeface="Segoe UI" panose="020B0502040204020203" pitchFamily="34" charset="0"/>
              </a:rPr>
              <a:t>在</a:t>
            </a:r>
            <a:r>
              <a:rPr lang="en-US" altLang="zh-CN" dirty="0" smtClean="0">
                <a:solidFill>
                  <a:srgbClr val="141414"/>
                </a:solidFill>
                <a:latin typeface="Segoe UI" panose="020B0502040204020203" pitchFamily="34" charset="0"/>
              </a:rPr>
              <a:t>E</a:t>
            </a:r>
            <a:r>
              <a:rPr lang="zh-CN" altLang="en-US" dirty="0" smtClean="0">
                <a:solidFill>
                  <a:srgbClr val="141414"/>
                </a:solidFill>
                <a:latin typeface="Segoe UI" panose="020B0502040204020203" pitchFamily="34" charset="0"/>
              </a:rPr>
              <a:t>步里认为</a:t>
            </a:r>
            <a:r>
              <a:rPr lang="en-US" altLang="zh-CN" dirty="0" smtClean="0">
                <a:solidFill>
                  <a:srgbClr val="141414"/>
                </a:solidFill>
                <a:latin typeface="Segoe UI" panose="020B0502040204020203" pitchFamily="34" charset="0"/>
              </a:rPr>
              <a:t>θ</a:t>
            </a:r>
            <a:r>
              <a:rPr lang="zh-CN" altLang="en-US" dirty="0" smtClean="0">
                <a:solidFill>
                  <a:srgbClr val="141414"/>
                </a:solidFill>
                <a:latin typeface="Segoe UI" panose="020B0502040204020203" pitchFamily="34" charset="0"/>
              </a:rPr>
              <a:t>已知，我们基于现在的</a:t>
            </a:r>
            <a:r>
              <a:rPr lang="en-US" altLang="zh-CN" dirty="0" err="1" smtClean="0">
                <a:solidFill>
                  <a:srgbClr val="141414"/>
                </a:solidFill>
                <a:latin typeface="Segoe UI" panose="020B0502040204020203" pitchFamily="34" charset="0"/>
              </a:rPr>
              <a:t>θt</a:t>
            </a:r>
            <a:r>
              <a:rPr lang="zh-CN" altLang="en-US" dirty="0" smtClean="0">
                <a:solidFill>
                  <a:srgbClr val="141414"/>
                </a:solidFill>
                <a:latin typeface="Segoe UI" panose="020B0502040204020203" pitchFamily="34" charset="0"/>
              </a:rPr>
              <a:t>计算出隐变量</a:t>
            </a:r>
            <a:r>
              <a:rPr lang="en-US" altLang="zh-CN" dirty="0" smtClean="0">
                <a:solidFill>
                  <a:srgbClr val="141414"/>
                </a:solidFill>
                <a:latin typeface="Segoe UI" panose="020B0502040204020203" pitchFamily="34" charset="0"/>
              </a:rPr>
              <a:t>Z</a:t>
            </a:r>
            <a:r>
              <a:rPr lang="zh-CN" altLang="en-US" dirty="0" smtClean="0">
                <a:solidFill>
                  <a:srgbClr val="141414"/>
                </a:solidFill>
                <a:latin typeface="Segoe UI" panose="020B0502040204020203" pitchFamily="34" charset="0"/>
              </a:rPr>
              <a:t>的期望。</a:t>
            </a:r>
            <a:endParaRPr lang="en-US" altLang="zh-CN" dirty="0" smtClean="0">
              <a:solidFill>
                <a:srgbClr val="141414"/>
              </a:solidFill>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141414"/>
                </a:solidFill>
                <a:latin typeface="Segoe UI" panose="020B0502040204020203" pitchFamily="34" charset="0"/>
              </a:rPr>
              <a:t>在</a:t>
            </a:r>
            <a:r>
              <a:rPr lang="en-US" altLang="zh-CN" dirty="0" smtClean="0">
                <a:solidFill>
                  <a:srgbClr val="141414"/>
                </a:solidFill>
                <a:latin typeface="Segoe UI" panose="020B0502040204020203" pitchFamily="34" charset="0"/>
              </a:rPr>
              <a:t>M</a:t>
            </a:r>
            <a:r>
              <a:rPr lang="zh-CN" altLang="en-US" dirty="0" smtClean="0">
                <a:solidFill>
                  <a:srgbClr val="141414"/>
                </a:solidFill>
                <a:latin typeface="Segoe UI" panose="020B0502040204020203" pitchFamily="34" charset="0"/>
              </a:rPr>
              <a:t>步里认为</a:t>
            </a:r>
            <a:r>
              <a:rPr lang="en-US" altLang="zh-CN" dirty="0" smtClean="0">
                <a:solidFill>
                  <a:srgbClr val="141414"/>
                </a:solidFill>
                <a:latin typeface="Segoe UI" panose="020B0502040204020203" pitchFamily="34" charset="0"/>
              </a:rPr>
              <a:t>Z</a:t>
            </a:r>
            <a:r>
              <a:rPr lang="zh-CN" altLang="en-US" dirty="0" smtClean="0">
                <a:solidFill>
                  <a:srgbClr val="141414"/>
                </a:solidFill>
                <a:latin typeface="Segoe UI" panose="020B0502040204020203" pitchFamily="34" charset="0"/>
              </a:rPr>
              <a:t>已知，利用刚才计算出的</a:t>
            </a:r>
            <a:r>
              <a:rPr lang="en-US" altLang="zh-CN" dirty="0" smtClean="0">
                <a:solidFill>
                  <a:srgbClr val="141414"/>
                </a:solidFill>
                <a:latin typeface="Segoe UI" panose="020B0502040204020203" pitchFamily="34" charset="0"/>
              </a:rPr>
              <a:t>Z</a:t>
            </a:r>
            <a:r>
              <a:rPr lang="zh-CN" altLang="en-US" dirty="0" smtClean="0">
                <a:solidFill>
                  <a:srgbClr val="141414"/>
                </a:solidFill>
                <a:latin typeface="Segoe UI" panose="020B0502040204020203" pitchFamily="34" charset="0"/>
              </a:rPr>
              <a:t>的期望，</a:t>
            </a:r>
            <a:r>
              <a:rPr lang="zh-CN" altLang="en-US" sz="1200" kern="1200" dirty="0" smtClean="0">
                <a:solidFill>
                  <a:schemeClr val="tx1"/>
                </a:solidFill>
                <a:latin typeface="+mn-lt"/>
                <a:ea typeface="+mn-ea"/>
                <a:cs typeface="+mn-cs"/>
              </a:rPr>
              <a:t>可以直接对参数</a:t>
            </a:r>
            <a:r>
              <a:rPr lang="el-GR" altLang="zh-CN" sz="1200" kern="1200" dirty="0" smtClean="0">
                <a:solidFill>
                  <a:schemeClr val="tx1"/>
                </a:solidFill>
                <a:latin typeface="+mn-lt"/>
                <a:ea typeface="+mn-ea"/>
                <a:cs typeface="+mn-cs"/>
              </a:rPr>
              <a:t>θ</a:t>
            </a:r>
            <a:r>
              <a:rPr lang="zh-CN" altLang="en-US" sz="1200" kern="1200" dirty="0" smtClean="0">
                <a:solidFill>
                  <a:schemeClr val="tx1"/>
                </a:solidFill>
                <a:latin typeface="+mn-lt"/>
                <a:ea typeface="+mn-ea"/>
                <a:cs typeface="+mn-cs"/>
              </a:rPr>
              <a:t>做极大似然估计，对</a:t>
            </a:r>
            <a:r>
              <a:rPr lang="en-US" altLang="zh-CN" sz="1200" kern="1200" dirty="0" smtClean="0">
                <a:solidFill>
                  <a:schemeClr val="tx1"/>
                </a:solidFill>
                <a:latin typeface="+mn-lt"/>
                <a:ea typeface="+mn-ea"/>
                <a:cs typeface="+mn-cs"/>
              </a:rPr>
              <a:t>θ</a:t>
            </a:r>
            <a:r>
              <a:rPr lang="zh-CN" altLang="en-US" sz="1200" kern="1200" dirty="0" smtClean="0">
                <a:solidFill>
                  <a:schemeClr val="tx1"/>
                </a:solidFill>
                <a:latin typeface="+mn-lt"/>
                <a:ea typeface="+mn-ea"/>
                <a:cs typeface="+mn-cs"/>
              </a:rPr>
              <a:t>进行更新。</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不断迭代下去直至收敛。</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EM</a:t>
            </a:r>
            <a:r>
              <a:rPr lang="zh-CN" altLang="en-US" sz="1200" kern="1200" dirty="0" smtClean="0">
                <a:solidFill>
                  <a:schemeClr val="tx1"/>
                </a:solidFill>
                <a:latin typeface="+mn-lt"/>
                <a:ea typeface="+mn-ea"/>
                <a:cs typeface="+mn-cs"/>
              </a:rPr>
              <a:t>算法广泛应用于概率图模型的参数估计，比如</a:t>
            </a:r>
            <a:r>
              <a:rPr lang="en-US" altLang="zh-CN" sz="1200" kern="1200" dirty="0" smtClean="0">
                <a:solidFill>
                  <a:schemeClr val="tx1"/>
                </a:solidFill>
                <a:latin typeface="+mn-lt"/>
                <a:ea typeface="+mn-ea"/>
                <a:cs typeface="+mn-cs"/>
              </a:rPr>
              <a:t>HMM</a:t>
            </a:r>
            <a:r>
              <a:rPr lang="zh-CN" altLang="en-US" sz="1200" kern="1200" dirty="0" smtClean="0">
                <a:solidFill>
                  <a:schemeClr val="tx1"/>
                </a:solidFill>
                <a:latin typeface="+mn-lt"/>
                <a:ea typeface="+mn-ea"/>
                <a:cs typeface="+mn-cs"/>
              </a:rPr>
              <a:t>，还有</a:t>
            </a:r>
            <a:r>
              <a:rPr lang="en-US" altLang="zh-CN" sz="1200" kern="1200" dirty="0" smtClean="0">
                <a:solidFill>
                  <a:schemeClr val="tx1"/>
                </a:solidFill>
                <a:latin typeface="+mn-lt"/>
                <a:ea typeface="+mn-ea"/>
                <a:cs typeface="+mn-cs"/>
              </a:rPr>
              <a:t>GMM</a:t>
            </a:r>
            <a:r>
              <a:rPr lang="zh-CN" altLang="en-US" sz="1200" kern="1200" dirty="0" smtClean="0">
                <a:solidFill>
                  <a:schemeClr val="tx1"/>
                </a:solidFill>
                <a:latin typeface="+mn-lt"/>
                <a:ea typeface="+mn-ea"/>
                <a:cs typeface="+mn-cs"/>
              </a:rPr>
              <a:t>的参数估计中。</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23</a:t>
            </a:fld>
            <a:endParaRPr lang="zh-CN" altLang="en-US"/>
          </a:p>
        </p:txBody>
      </p:sp>
    </p:spTree>
    <p:extLst>
      <p:ext uri="{BB962C8B-B14F-4D97-AF65-F5344CB8AC3E}">
        <p14:creationId xmlns:p14="http://schemas.microsoft.com/office/powerpoint/2010/main" val="22462811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集成学习是什么？多个基学习器通过加权或者投票的方式组成成一个新学习器  这里的子学习器可以是之前所提过的任何一个分类回归算法</a:t>
            </a:r>
            <a:endParaRPr lang="en-US" altLang="zh-CN" dirty="0" smtClean="0"/>
          </a:p>
          <a:p>
            <a:r>
              <a:rPr lang="zh-CN" altLang="en-US" dirty="0" smtClean="0"/>
              <a:t>正如三个臭皮匠赛过诸葛亮</a:t>
            </a:r>
            <a:endParaRPr lang="en-US" altLang="zh-CN" dirty="0" smtClean="0"/>
          </a:p>
          <a:p>
            <a:r>
              <a:rPr lang="zh-CN" altLang="en-US" dirty="0" smtClean="0"/>
              <a:t>假如我们的基分类器的错误是相互独立的话，那么必然分类器越多，错误率会趋于</a:t>
            </a:r>
            <a:r>
              <a:rPr lang="en-US" altLang="zh-CN" dirty="0" smtClean="0"/>
              <a:t>0.</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当然实际情况上不可能这么理想。那么什么样的集成才是好的？</a:t>
            </a:r>
            <a:endParaRPr lang="en-US" altLang="zh-CN" dirty="0" smtClean="0"/>
          </a:p>
          <a:p>
            <a:r>
              <a:rPr lang="zh-CN" altLang="en-US" dirty="0" smtClean="0"/>
              <a:t>如果学习器是随机选定的，那么性能应该比最差的好，比最好的差。想要集成学习器的性能比最好的子学习器都好，那就要求子学习器好而不同，不仅精度不能太差，还要有多样性。显然如果同一个算法在相同数据集上调几个参数就得到几个子学习器是不可行的，因为这些学习器太相似了。这个分类器分错的数据，给那个分类器还是会分错。这样的组合就没有意义。</a:t>
            </a:r>
            <a:endParaRPr lang="en-US" altLang="zh-CN" dirty="0" smtClean="0"/>
          </a:p>
          <a:p>
            <a:r>
              <a:rPr lang="zh-CN" altLang="en-US" dirty="0" smtClean="0"/>
              <a:t>那么我们怎么让子学习器有多样性呢？有两种思路，一种就是让每个子学习器使用不同的训练集训练，这也就是</a:t>
            </a:r>
            <a:r>
              <a:rPr lang="en-US" altLang="zh-CN" dirty="0" smtClean="0"/>
              <a:t>Boosting</a:t>
            </a:r>
            <a:r>
              <a:rPr lang="zh-CN" altLang="en-US" dirty="0" smtClean="0"/>
              <a:t>和</a:t>
            </a:r>
            <a:r>
              <a:rPr lang="en-US" altLang="zh-CN" dirty="0" smtClean="0"/>
              <a:t>Bagging</a:t>
            </a:r>
            <a:r>
              <a:rPr lang="zh-CN" altLang="en-US" dirty="0" smtClean="0"/>
              <a:t>的思想。还有一种就是每个子学习器都使用不同的模型。这就是</a:t>
            </a:r>
            <a:r>
              <a:rPr lang="en-US" altLang="zh-CN" dirty="0" smtClean="0"/>
              <a:t>Stacking</a:t>
            </a:r>
            <a:r>
              <a:rPr lang="zh-CN" altLang="en-US" dirty="0" smtClean="0"/>
              <a:t>的思想。</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那么怎么得到不同的训练集呢？一种方法是有放回的随机采样，也被称为自助采样法。比如我们可以从</a:t>
            </a:r>
            <a:r>
              <a:rPr lang="en-US" altLang="zh-CN" sz="1200" kern="1200" dirty="0" smtClean="0">
                <a:solidFill>
                  <a:schemeClr val="tx1"/>
                </a:solidFill>
                <a:latin typeface="+mn-lt"/>
                <a:ea typeface="+mn-ea"/>
                <a:cs typeface="+mn-cs"/>
              </a:rPr>
              <a:t>m</a:t>
            </a:r>
            <a:r>
              <a:rPr lang="zh-CN" altLang="en-US" sz="1200" kern="1200" dirty="0" smtClean="0">
                <a:solidFill>
                  <a:schemeClr val="tx1"/>
                </a:solidFill>
                <a:latin typeface="+mn-lt"/>
                <a:ea typeface="+mn-ea"/>
                <a:cs typeface="+mn-cs"/>
              </a:rPr>
              <a:t>个样本的数据集</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采样得到</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，每次随机取一个到</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再放回去，所以最后平均有</a:t>
            </a:r>
            <a:r>
              <a:rPr lang="en-US" altLang="zh-CN" sz="1200" kern="1200" dirty="0" smtClean="0">
                <a:solidFill>
                  <a:schemeClr val="tx1"/>
                </a:solidFill>
                <a:latin typeface="+mn-lt"/>
                <a:ea typeface="+mn-ea"/>
                <a:cs typeface="+mn-cs"/>
              </a:rPr>
              <a:t>36.8%</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样本没在</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中。我们就可以以</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为训练集</a:t>
            </a:r>
            <a:r>
              <a:rPr lang="en-US" altLang="zh-CN" sz="1200" kern="1200" dirty="0" smtClean="0">
                <a:solidFill>
                  <a:schemeClr val="tx1"/>
                </a:solidFill>
                <a:latin typeface="+mn-lt"/>
                <a:ea typeface="+mn-ea"/>
                <a:cs typeface="+mn-cs"/>
              </a:rPr>
              <a:t> D\D`</a:t>
            </a:r>
            <a:r>
              <a:rPr lang="zh-CN" altLang="en-US" sz="1200" kern="1200" dirty="0" smtClean="0">
                <a:solidFill>
                  <a:schemeClr val="tx1"/>
                </a:solidFill>
                <a:latin typeface="+mn-lt"/>
                <a:ea typeface="+mn-ea"/>
                <a:cs typeface="+mn-cs"/>
              </a:rPr>
              <a:t>为测试集。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Bagging</a:t>
            </a:r>
            <a:r>
              <a:rPr lang="zh-CN" altLang="en-US" sz="1200" kern="1200" dirty="0" smtClean="0">
                <a:solidFill>
                  <a:schemeClr val="tx1"/>
                </a:solidFill>
                <a:latin typeface="+mn-lt"/>
                <a:ea typeface="+mn-ea"/>
                <a:cs typeface="+mn-cs"/>
              </a:rPr>
              <a:t>就是这样的，采样出</a:t>
            </a:r>
            <a:r>
              <a:rPr lang="en-US" altLang="zh-CN" sz="1200" kern="1200" dirty="0" smtClean="0">
                <a:solidFill>
                  <a:schemeClr val="tx1"/>
                </a:solidFill>
                <a:latin typeface="+mn-lt"/>
                <a:ea typeface="+mn-ea"/>
                <a:cs typeface="+mn-cs"/>
              </a:rPr>
              <a:t>T</a:t>
            </a:r>
            <a:r>
              <a:rPr lang="zh-CN" altLang="en-US" sz="1200" kern="1200" dirty="0" smtClean="0">
                <a:solidFill>
                  <a:schemeClr val="tx1"/>
                </a:solidFill>
                <a:latin typeface="+mn-lt"/>
                <a:ea typeface="+mn-ea"/>
                <a:cs typeface="+mn-cs"/>
              </a:rPr>
              <a:t>个含</a:t>
            </a:r>
            <a:r>
              <a:rPr lang="en-US" altLang="zh-CN" sz="1200" kern="1200" dirty="0" smtClean="0">
                <a:solidFill>
                  <a:schemeClr val="tx1"/>
                </a:solidFill>
                <a:latin typeface="+mn-lt"/>
                <a:ea typeface="+mn-ea"/>
                <a:cs typeface="+mn-cs"/>
              </a:rPr>
              <a:t>m</a:t>
            </a:r>
            <a:r>
              <a:rPr lang="zh-CN" altLang="en-US" sz="1200" kern="1200" dirty="0" smtClean="0">
                <a:solidFill>
                  <a:schemeClr val="tx1"/>
                </a:solidFill>
                <a:latin typeface="+mn-lt"/>
                <a:ea typeface="+mn-ea"/>
                <a:cs typeface="+mn-cs"/>
              </a:rPr>
              <a:t>个样本的训练集，每个训练集训练一个学习器，将学习器组合，可能是投票或者求均值。我们之前提过均值和方差的均衡。</a:t>
            </a:r>
            <a:r>
              <a:rPr lang="en-US" altLang="zh-CN" sz="1200" kern="1200" dirty="0" smtClean="0">
                <a:solidFill>
                  <a:schemeClr val="tx1"/>
                </a:solidFill>
                <a:latin typeface="+mn-lt"/>
                <a:ea typeface="+mn-ea"/>
                <a:cs typeface="+mn-cs"/>
              </a:rPr>
              <a:t>Bagging</a:t>
            </a:r>
            <a:r>
              <a:rPr lang="zh-CN" altLang="en-US" sz="1200" kern="1200" dirty="0" smtClean="0">
                <a:solidFill>
                  <a:schemeClr val="tx1"/>
                </a:solidFill>
                <a:latin typeface="+mn-lt"/>
                <a:ea typeface="+mn-ea"/>
                <a:cs typeface="+mn-cs"/>
              </a:rPr>
              <a:t>方法可以显著降低方差，让算法泛化能力更强，所以在易受样本扰动的学习器上更明显。最著名的</a:t>
            </a:r>
            <a:r>
              <a:rPr lang="en-US" altLang="zh-CN" sz="1200" kern="1200" dirty="0" smtClean="0">
                <a:solidFill>
                  <a:schemeClr val="tx1"/>
                </a:solidFill>
                <a:latin typeface="+mn-lt"/>
                <a:ea typeface="+mn-ea"/>
                <a:cs typeface="+mn-cs"/>
              </a:rPr>
              <a:t>Bagging</a:t>
            </a:r>
            <a:r>
              <a:rPr lang="zh-CN" altLang="en-US" sz="1200" kern="1200" dirty="0" smtClean="0">
                <a:solidFill>
                  <a:schemeClr val="tx1"/>
                </a:solidFill>
                <a:latin typeface="+mn-lt"/>
                <a:ea typeface="+mn-ea"/>
                <a:cs typeface="+mn-cs"/>
              </a:rPr>
              <a:t>算法就是随机森林，它以决策树为基函数，只不过在训练过程中引入了随机属性选择。我们之前提过随机森林算法也只用查表，求和以及比较，运算量相对小。同时多个子学习器之间还可以并行。比较适合硬件实现。</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而</a:t>
            </a:r>
            <a:r>
              <a:rPr lang="en-US" altLang="zh-CN" sz="1200" kern="1200" dirty="0" smtClean="0">
                <a:solidFill>
                  <a:schemeClr val="tx1"/>
                </a:solidFill>
                <a:latin typeface="+mn-lt"/>
                <a:ea typeface="+mn-ea"/>
                <a:cs typeface="+mn-cs"/>
              </a:rPr>
              <a:t>Boosting</a:t>
            </a:r>
            <a:r>
              <a:rPr lang="zh-CN" altLang="en-US" sz="1200" kern="1200" dirty="0" smtClean="0">
                <a:solidFill>
                  <a:schemeClr val="tx1"/>
                </a:solidFill>
                <a:latin typeface="+mn-lt"/>
                <a:ea typeface="+mn-ea"/>
                <a:cs typeface="+mn-cs"/>
              </a:rPr>
              <a:t>又是怎么得到不同的训练集呢？它的训练过程是串行的，先用初始训练集训练出基学习器，根据基学习器的表现对训练样本分布进行调整，之前分错的样本给更多的权重。然后基于调整后的样本分布来训练下一个基学习器，一直到训练到指定个学习器。</a:t>
            </a:r>
            <a:r>
              <a:rPr lang="en-US" altLang="zh-CN" sz="1200" kern="1200" dirty="0" smtClean="0">
                <a:solidFill>
                  <a:schemeClr val="tx1"/>
                </a:solidFill>
                <a:latin typeface="+mn-lt"/>
                <a:ea typeface="+mn-ea"/>
                <a:cs typeface="+mn-cs"/>
              </a:rPr>
              <a:t>Boosting</a:t>
            </a:r>
            <a:r>
              <a:rPr lang="zh-CN" altLang="en-US" sz="1200" kern="1200" dirty="0" smtClean="0">
                <a:solidFill>
                  <a:schemeClr val="tx1"/>
                </a:solidFill>
                <a:latin typeface="+mn-lt"/>
                <a:ea typeface="+mn-ea"/>
                <a:cs typeface="+mn-cs"/>
              </a:rPr>
              <a:t>方法能够显著降低算法的偏差，提高算法的精度，尤其适合那些精度低的基学习器使用。著名的</a:t>
            </a:r>
            <a:r>
              <a:rPr lang="en-US" altLang="zh-CN" sz="1200" kern="1200" dirty="0" smtClean="0">
                <a:solidFill>
                  <a:schemeClr val="tx1"/>
                </a:solidFill>
                <a:latin typeface="+mn-lt"/>
                <a:ea typeface="+mn-ea"/>
                <a:cs typeface="+mn-cs"/>
              </a:rPr>
              <a:t>Boosting</a:t>
            </a:r>
            <a:r>
              <a:rPr lang="zh-CN" altLang="en-US" sz="1200" kern="1200" dirty="0" smtClean="0">
                <a:solidFill>
                  <a:schemeClr val="tx1"/>
                </a:solidFill>
                <a:latin typeface="+mn-lt"/>
                <a:ea typeface="+mn-ea"/>
                <a:cs typeface="+mn-cs"/>
              </a:rPr>
              <a:t>算法有</a:t>
            </a:r>
            <a:r>
              <a:rPr lang="en-US" altLang="zh-CN" sz="1200" kern="1200" dirty="0" err="1" smtClean="0">
                <a:solidFill>
                  <a:schemeClr val="tx1"/>
                </a:solidFill>
                <a:latin typeface="+mn-lt"/>
                <a:ea typeface="+mn-ea"/>
                <a:cs typeface="+mn-cs"/>
              </a:rPr>
              <a:t>AdaBoost</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Xgboost</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里我们再提下偏差方差分解，任何一个学习算法的误差可以分成三部分，就是噪声，偏差和方差。噪声是数据本身的问题，是任何方法都克服不了的误差，描述了问题本身的难度。偏差是某算法平均能逼近目标的程度，描述了算法的拟合能力，和算法好坏有关。而方差则衡量算法在面对不同训练集时性能变化的程度，描述了数据扰动造成的影响，描述了模型自身的稳定性。三者共同决定了算法的泛化能力。右下图形象的表示了高低偏差方差的四种情况。</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前面的</a:t>
            </a:r>
            <a:r>
              <a:rPr lang="en-US" altLang="zh-CN" sz="1200" kern="1200" dirty="0" smtClean="0">
                <a:solidFill>
                  <a:schemeClr val="tx1"/>
                </a:solidFill>
                <a:latin typeface="+mn-lt"/>
                <a:ea typeface="+mn-ea"/>
                <a:cs typeface="+mn-cs"/>
              </a:rPr>
              <a:t>Bagging</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Boosting</a:t>
            </a:r>
            <a:r>
              <a:rPr lang="zh-CN" altLang="en-US" sz="1200" kern="1200" dirty="0" smtClean="0">
                <a:solidFill>
                  <a:schemeClr val="tx1"/>
                </a:solidFill>
                <a:latin typeface="+mn-lt"/>
                <a:ea typeface="+mn-ea"/>
                <a:cs typeface="+mn-cs"/>
              </a:rPr>
              <a:t>都是针对单一学习器的，只是在训练集上做文章。</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第三种结构则是</a:t>
            </a:r>
            <a:r>
              <a:rPr lang="en-US" altLang="zh-CN" sz="1200" kern="1200" dirty="0" smtClean="0">
                <a:solidFill>
                  <a:schemeClr val="tx1"/>
                </a:solidFill>
                <a:latin typeface="+mn-lt"/>
                <a:ea typeface="+mn-ea"/>
                <a:cs typeface="+mn-cs"/>
              </a:rPr>
              <a:t>Stacking</a:t>
            </a:r>
            <a:r>
              <a:rPr lang="zh-CN" altLang="en-US" sz="1200" kern="1200" dirty="0" smtClean="0">
                <a:solidFill>
                  <a:schemeClr val="tx1"/>
                </a:solidFill>
                <a:latin typeface="+mn-lt"/>
                <a:ea typeface="+mn-ea"/>
                <a:cs typeface="+mn-cs"/>
              </a:rPr>
              <a:t>，它用于将多个不同的模型组合起来的情形。但是怎么组合呢？我们训练了一个学习器专门用来组合。最常用的是使用线性回归或者逻辑斯蒂回归以多个学习器的输出为输入，训练得到最终的输出。所以我们这得训练两次了。第一次是基于初始数据集训练</a:t>
            </a:r>
            <a:r>
              <a:rPr lang="en-US" altLang="zh-CN" sz="1200" kern="1200" dirty="0" smtClean="0">
                <a:solidFill>
                  <a:schemeClr val="tx1"/>
                </a:solidFill>
                <a:latin typeface="+mn-lt"/>
                <a:ea typeface="+mn-ea"/>
                <a:cs typeface="+mn-cs"/>
              </a:rPr>
              <a:t>N</a:t>
            </a:r>
            <a:r>
              <a:rPr lang="zh-CN" altLang="en-US" sz="1200" kern="1200" dirty="0" smtClean="0">
                <a:solidFill>
                  <a:schemeClr val="tx1"/>
                </a:solidFill>
                <a:latin typeface="+mn-lt"/>
                <a:ea typeface="+mn-ea"/>
                <a:cs typeface="+mn-cs"/>
              </a:rPr>
              <a:t>个不同的学习器。第二次是根据</a:t>
            </a:r>
            <a:r>
              <a:rPr lang="en-US" altLang="zh-CN" sz="1200" kern="1200" dirty="0" smtClean="0">
                <a:solidFill>
                  <a:schemeClr val="tx1"/>
                </a:solidFill>
                <a:latin typeface="+mn-lt"/>
                <a:ea typeface="+mn-ea"/>
                <a:cs typeface="+mn-cs"/>
              </a:rPr>
              <a:t>N</a:t>
            </a:r>
            <a:r>
              <a:rPr lang="zh-CN" altLang="en-US" sz="1200" kern="1200" dirty="0" smtClean="0">
                <a:solidFill>
                  <a:schemeClr val="tx1"/>
                </a:solidFill>
                <a:latin typeface="+mn-lt"/>
                <a:ea typeface="+mn-ea"/>
                <a:cs typeface="+mn-cs"/>
              </a:rPr>
              <a:t>个学习器的</a:t>
            </a:r>
            <a:r>
              <a:rPr lang="en-US" altLang="zh-CN" sz="1200" kern="1200" dirty="0" smtClean="0">
                <a:solidFill>
                  <a:schemeClr val="tx1"/>
                </a:solidFill>
                <a:latin typeface="+mn-lt"/>
                <a:ea typeface="+mn-ea"/>
                <a:cs typeface="+mn-cs"/>
              </a:rPr>
              <a:t>N</a:t>
            </a:r>
            <a:r>
              <a:rPr lang="zh-CN" altLang="en-US" sz="1200" kern="1200" dirty="0" smtClean="0">
                <a:solidFill>
                  <a:schemeClr val="tx1"/>
                </a:solidFill>
                <a:latin typeface="+mn-lt"/>
                <a:ea typeface="+mn-ea"/>
                <a:cs typeface="+mn-cs"/>
              </a:rPr>
              <a:t>个输出训练线性回归模型，得到最终的输出。</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那么我们怎么知道什么时候用什么结构呢？一般来说不考虑复杂度的情形，</a:t>
            </a:r>
            <a:r>
              <a:rPr lang="en-US" altLang="zh-CN" sz="1200" kern="1200" dirty="0" smtClean="0">
                <a:solidFill>
                  <a:schemeClr val="tx1"/>
                </a:solidFill>
                <a:latin typeface="+mn-lt"/>
                <a:ea typeface="+mn-ea"/>
                <a:cs typeface="+mn-cs"/>
              </a:rPr>
              <a:t>Stacking</a:t>
            </a:r>
            <a:r>
              <a:rPr lang="zh-CN" altLang="en-US" sz="1200" kern="1200" dirty="0" smtClean="0">
                <a:solidFill>
                  <a:schemeClr val="tx1"/>
                </a:solidFill>
                <a:latin typeface="+mn-lt"/>
                <a:ea typeface="+mn-ea"/>
                <a:cs typeface="+mn-cs"/>
              </a:rPr>
              <a:t>是最牛的。在现在各种大数据竞赛中，一般是</a:t>
            </a:r>
            <a:r>
              <a:rPr lang="en-US" altLang="zh-CN" sz="1200" kern="1200" dirty="0" smtClean="0">
                <a:solidFill>
                  <a:schemeClr val="tx1"/>
                </a:solidFill>
                <a:latin typeface="+mn-lt"/>
                <a:ea typeface="+mn-ea"/>
                <a:cs typeface="+mn-cs"/>
              </a:rPr>
              <a:t>Stacking</a:t>
            </a:r>
            <a:r>
              <a:rPr lang="zh-CN" altLang="en-US" sz="1200" kern="1200" dirty="0" smtClean="0">
                <a:solidFill>
                  <a:schemeClr val="tx1"/>
                </a:solidFill>
                <a:latin typeface="+mn-lt"/>
                <a:ea typeface="+mn-ea"/>
                <a:cs typeface="+mn-cs"/>
              </a:rPr>
              <a:t>方法取得第一名，甚至有的</a:t>
            </a:r>
            <a:r>
              <a:rPr lang="en-US" altLang="zh-CN" sz="1200" kern="1200" dirty="0" smtClean="0">
                <a:solidFill>
                  <a:schemeClr val="tx1"/>
                </a:solidFill>
                <a:latin typeface="+mn-lt"/>
                <a:ea typeface="+mn-ea"/>
                <a:cs typeface="+mn-cs"/>
              </a:rPr>
              <a:t>Stacking</a:t>
            </a:r>
            <a:r>
              <a:rPr lang="zh-CN" altLang="en-US" sz="1200" kern="1200" dirty="0" smtClean="0">
                <a:solidFill>
                  <a:schemeClr val="tx1"/>
                </a:solidFill>
                <a:latin typeface="+mn-lt"/>
                <a:ea typeface="+mn-ea"/>
                <a:cs typeface="+mn-cs"/>
              </a:rPr>
              <a:t>集成了三四十个模型，包括</a:t>
            </a:r>
            <a:r>
              <a:rPr lang="en-US" altLang="zh-CN" sz="1200" kern="1200" dirty="0" err="1" smtClean="0">
                <a:solidFill>
                  <a:schemeClr val="tx1"/>
                </a:solidFill>
                <a:latin typeface="+mn-lt"/>
                <a:ea typeface="+mn-ea"/>
                <a:cs typeface="+mn-cs"/>
              </a:rPr>
              <a:t>Xgboost</a:t>
            </a:r>
            <a:r>
              <a:rPr lang="zh-CN" altLang="en-US" sz="1200" kern="1200" dirty="0" smtClean="0">
                <a:solidFill>
                  <a:schemeClr val="tx1"/>
                </a:solidFill>
                <a:latin typeface="+mn-lt"/>
                <a:ea typeface="+mn-ea"/>
                <a:cs typeface="+mn-cs"/>
              </a:rPr>
              <a:t>，神经网络等等。显然在工业场景这是不太适合的。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然后就要看我们的基学习器是怎么样的，或者说我们的目的是什么？如果我们使用一个特别弱（一般指偏差比较高）的学习器想要集成学习，我们会使用</a:t>
            </a:r>
            <a:r>
              <a:rPr lang="en-US" altLang="zh-CN" sz="1200" kern="1200" dirty="0" smtClean="0">
                <a:solidFill>
                  <a:schemeClr val="tx1"/>
                </a:solidFill>
                <a:latin typeface="+mn-lt"/>
                <a:ea typeface="+mn-ea"/>
                <a:cs typeface="+mn-cs"/>
              </a:rPr>
              <a:t>Boosting</a:t>
            </a:r>
            <a:r>
              <a:rPr lang="zh-CN" altLang="en-US" sz="1200" kern="1200" dirty="0" smtClean="0">
                <a:solidFill>
                  <a:schemeClr val="tx1"/>
                </a:solidFill>
                <a:latin typeface="+mn-lt"/>
                <a:ea typeface="+mn-ea"/>
                <a:cs typeface="+mn-cs"/>
              </a:rPr>
              <a:t>，因为它能够降低偏差。</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如果我们使用一个比较强（一般指偏差低 但是方差高）的学习器，那一般会用</a:t>
            </a:r>
            <a:r>
              <a:rPr lang="en-US" altLang="zh-CN" sz="1200" kern="1200" dirty="0" smtClean="0">
                <a:solidFill>
                  <a:schemeClr val="tx1"/>
                </a:solidFill>
                <a:latin typeface="+mn-lt"/>
                <a:ea typeface="+mn-ea"/>
                <a:cs typeface="+mn-cs"/>
              </a:rPr>
              <a:t>Bagging</a:t>
            </a:r>
            <a:r>
              <a:rPr lang="zh-CN" altLang="en-US" sz="1200" kern="1200" dirty="0" smtClean="0">
                <a:solidFill>
                  <a:schemeClr val="tx1"/>
                </a:solidFill>
                <a:latin typeface="+mn-lt"/>
                <a:ea typeface="+mn-ea"/>
                <a:cs typeface="+mn-cs"/>
              </a:rPr>
              <a:t>，因为它能降低方差，减少过拟合。</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集成学习一般来说复杂度都比较高，但是并行度同样也很高，子学习器之间都可以直接并行。所以</a:t>
            </a:r>
            <a:r>
              <a:rPr lang="en-US" altLang="zh-CN" sz="1200" kern="1200" dirty="0" smtClean="0">
                <a:solidFill>
                  <a:schemeClr val="tx1"/>
                </a:solidFill>
                <a:latin typeface="+mn-lt"/>
                <a:ea typeface="+mn-ea"/>
                <a:cs typeface="+mn-cs"/>
              </a:rPr>
              <a:t>Bagging</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Boosting</a:t>
            </a:r>
            <a:r>
              <a:rPr lang="zh-CN" altLang="en-US" sz="1200" kern="1200" dirty="0" smtClean="0">
                <a:solidFill>
                  <a:schemeClr val="tx1"/>
                </a:solidFill>
                <a:latin typeface="+mn-lt"/>
                <a:ea typeface="+mn-ea"/>
                <a:cs typeface="+mn-cs"/>
              </a:rPr>
              <a:t>还是适合硬件实现的。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endParaRPr lang="en-US" altLang="zh-CN" dirty="0" smtClean="0"/>
          </a:p>
          <a:p>
            <a:endParaRPr lang="en-US" altLang="zh-CN" dirty="0" smtClean="0"/>
          </a:p>
          <a:p>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CD6168D1-8D70-4D61-ADBD-D9287682F3CF}" type="slidenum">
              <a:rPr lang="zh-CN" altLang="en-US" smtClean="0"/>
              <a:t>24</a:t>
            </a:fld>
            <a:endParaRPr lang="zh-CN" altLang="en-US"/>
          </a:p>
        </p:txBody>
      </p:sp>
    </p:spTree>
    <p:extLst>
      <p:ext uri="{BB962C8B-B14F-4D97-AF65-F5344CB8AC3E}">
        <p14:creationId xmlns:p14="http://schemas.microsoft.com/office/powerpoint/2010/main" val="1544354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聚类就是基于距离来寻找数据内部结构，可以把数据无监督的分成好几类。最终使得</a:t>
            </a:r>
            <a:r>
              <a:rPr lang="zh-CN" altLang="en-US" sz="1200" kern="1200" dirty="0" smtClean="0">
                <a:solidFill>
                  <a:schemeClr val="tx1"/>
                </a:solidFill>
                <a:latin typeface="+mn-lt"/>
                <a:ea typeface="+mn-ea"/>
                <a:cs typeface="+mn-cs"/>
              </a:rPr>
              <a:t>类间相似度低，类内相似度高。</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要注意的是每类的具体涵义是未知的。</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聚类是最常用的非监督分类方法，常用在没有标注，而数据本身又很有特点的场合，比如</a:t>
            </a:r>
            <a:r>
              <a:rPr lang="en-US" altLang="zh-CN" dirty="0" smtClean="0"/>
              <a:t>spike sorting</a:t>
            </a:r>
            <a:r>
              <a:rPr lang="zh-CN" altLang="en-US" dirty="0" smtClean="0"/>
              <a:t>等等。</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比如最简单的聚类就是把距离近的点分成一类，距离远的分成另一类。</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那么聚类的性能度量和距离度量就很重要。聚类的性能度量有外部指标和内部指标两种。</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外部指标就是与某个参考模型比较，如根据专家划分的结果参考。我们就可以类似混淆矩阵按照</a:t>
            </a:r>
            <a:r>
              <a:rPr lang="en-US" altLang="zh-CN" sz="1200" kern="1200" dirty="0" err="1" smtClean="0">
                <a:solidFill>
                  <a:schemeClr val="tx1"/>
                </a:solidFill>
                <a:latin typeface="+mn-lt"/>
                <a:ea typeface="+mn-ea"/>
                <a:cs typeface="+mn-cs"/>
              </a:rPr>
              <a:t>xi,xj</a:t>
            </a:r>
            <a:r>
              <a:rPr lang="zh-CN" altLang="en-US" sz="1200" kern="1200" dirty="0" smtClean="0">
                <a:solidFill>
                  <a:schemeClr val="tx1"/>
                </a:solidFill>
                <a:latin typeface="+mn-lt"/>
                <a:ea typeface="+mn-ea"/>
                <a:cs typeface="+mn-cs"/>
              </a:rPr>
              <a:t>标注是一类，标注不是一类，被聚类分为一类，被聚类没分为一类四种情况得到</a:t>
            </a:r>
            <a:r>
              <a:rPr lang="en-US" altLang="zh-CN" sz="1200" kern="1200" dirty="0" err="1" smtClean="0">
                <a:solidFill>
                  <a:schemeClr val="tx1"/>
                </a:solidFill>
                <a:latin typeface="+mn-lt"/>
                <a:ea typeface="+mn-ea"/>
                <a:cs typeface="+mn-cs"/>
              </a:rPr>
              <a:t>a,b,c,d</a:t>
            </a:r>
            <a:r>
              <a:rPr lang="zh-CN" altLang="en-US" sz="1200" kern="1200" dirty="0" smtClean="0">
                <a:solidFill>
                  <a:schemeClr val="tx1"/>
                </a:solidFill>
                <a:latin typeface="+mn-lt"/>
                <a:ea typeface="+mn-ea"/>
                <a:cs typeface="+mn-cs"/>
              </a:rPr>
              <a:t>四个值。最终计算得到几种指数。如</a:t>
            </a:r>
            <a:r>
              <a:rPr lang="en-US" altLang="zh-CN" sz="1200" kern="1200" dirty="0" err="1" smtClean="0">
                <a:solidFill>
                  <a:schemeClr val="tx1"/>
                </a:solidFill>
                <a:latin typeface="+mn-lt"/>
                <a:ea typeface="+mn-ea"/>
                <a:cs typeface="+mn-cs"/>
              </a:rPr>
              <a:t>Jaccard</a:t>
            </a:r>
            <a:r>
              <a:rPr lang="zh-CN" altLang="en-US" sz="1200" kern="1200" dirty="0" smtClean="0">
                <a:solidFill>
                  <a:schemeClr val="tx1"/>
                </a:solidFill>
                <a:latin typeface="+mn-lt"/>
                <a:ea typeface="+mn-ea"/>
                <a:cs typeface="+mn-cs"/>
              </a:rPr>
              <a:t>系数，</a:t>
            </a:r>
            <a:r>
              <a:rPr lang="en-US" altLang="zh-CN" sz="1200" kern="1200" dirty="0" smtClean="0">
                <a:solidFill>
                  <a:schemeClr val="tx1"/>
                </a:solidFill>
                <a:latin typeface="+mn-lt"/>
                <a:ea typeface="+mn-ea"/>
                <a:cs typeface="+mn-cs"/>
              </a:rPr>
              <a:t>FM</a:t>
            </a:r>
            <a:r>
              <a:rPr lang="zh-CN" altLang="en-US" sz="1200" kern="1200" dirty="0" smtClean="0">
                <a:solidFill>
                  <a:schemeClr val="tx1"/>
                </a:solidFill>
                <a:latin typeface="+mn-lt"/>
                <a:ea typeface="+mn-ea"/>
                <a:cs typeface="+mn-cs"/>
              </a:rPr>
              <a:t>指数，</a:t>
            </a:r>
            <a:r>
              <a:rPr lang="en-US" altLang="zh-CN" sz="1200" kern="1200" dirty="0" smtClean="0">
                <a:solidFill>
                  <a:schemeClr val="tx1"/>
                </a:solidFill>
                <a:latin typeface="+mn-lt"/>
                <a:ea typeface="+mn-ea"/>
                <a:cs typeface="+mn-cs"/>
              </a:rPr>
              <a:t>Rand</a:t>
            </a:r>
            <a:r>
              <a:rPr lang="zh-CN" altLang="en-US" sz="1200" kern="1200" dirty="0" smtClean="0">
                <a:solidFill>
                  <a:schemeClr val="tx1"/>
                </a:solidFill>
                <a:latin typeface="+mn-lt"/>
                <a:ea typeface="+mn-ea"/>
                <a:cs typeface="+mn-cs"/>
              </a:rPr>
              <a:t>指数等。这和分类模型的度量方式差不多。</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内部指标就是按照类间和类间相似度来计算。比如右边</a:t>
            </a:r>
            <a:r>
              <a:rPr lang="en-US" altLang="zh-CN" sz="1200" kern="1200" dirty="0" err="1" smtClean="0">
                <a:solidFill>
                  <a:schemeClr val="tx1"/>
                </a:solidFill>
                <a:latin typeface="+mn-lt"/>
                <a:ea typeface="+mn-ea"/>
                <a:cs typeface="+mn-cs"/>
              </a:rPr>
              <a:t>dist</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为两个样本间的距离。</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而</a:t>
            </a:r>
            <a:r>
              <a:rPr lang="en-US" altLang="zh-CN" sz="1200" kern="1200" dirty="0" err="1" smtClean="0">
                <a:solidFill>
                  <a:schemeClr val="tx1"/>
                </a:solidFill>
                <a:latin typeface="+mn-lt"/>
                <a:ea typeface="+mn-ea"/>
                <a:cs typeface="+mn-cs"/>
              </a:rPr>
              <a:t>avg</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）簇</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内样本的平均距离</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latin typeface="+mn-lt"/>
                <a:ea typeface="+mn-ea"/>
                <a:cs typeface="+mn-cs"/>
              </a:rPr>
              <a:t>diam</a:t>
            </a:r>
            <a:r>
              <a:rPr lang="zh-CN" altLang="en-US" sz="1200" kern="1200" dirty="0" smtClean="0">
                <a:solidFill>
                  <a:schemeClr val="tx1"/>
                </a:solidFill>
                <a:latin typeface="+mn-lt"/>
                <a:ea typeface="+mn-ea"/>
                <a:cs typeface="+mn-cs"/>
              </a:rPr>
              <a:t>簇</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内样本的最远距离</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latin typeface="+mn-lt"/>
                <a:ea typeface="+mn-ea"/>
                <a:cs typeface="+mn-cs"/>
              </a:rPr>
              <a:t>Dmin</a:t>
            </a:r>
            <a:r>
              <a:rPr lang="zh-CN" altLang="en-US" sz="1200" kern="1200" dirty="0" smtClean="0">
                <a:solidFill>
                  <a:schemeClr val="tx1"/>
                </a:solidFill>
                <a:latin typeface="+mn-lt"/>
                <a:ea typeface="+mn-ea"/>
                <a:cs typeface="+mn-cs"/>
              </a:rPr>
              <a:t>簇</a:t>
            </a:r>
            <a:r>
              <a:rPr lang="en-US" altLang="zh-CN" sz="1200" kern="1200" dirty="0" err="1" smtClean="0">
                <a:solidFill>
                  <a:schemeClr val="tx1"/>
                </a:solidFill>
                <a:latin typeface="+mn-lt"/>
                <a:ea typeface="+mn-ea"/>
                <a:cs typeface="+mn-cs"/>
              </a:rPr>
              <a:t>i</a:t>
            </a:r>
            <a:r>
              <a:rPr lang="zh-CN" altLang="en-US" sz="1200" kern="1200" dirty="0" smtClean="0">
                <a:solidFill>
                  <a:schemeClr val="tx1"/>
                </a:solidFill>
                <a:latin typeface="+mn-lt"/>
                <a:ea typeface="+mn-ea"/>
                <a:cs typeface="+mn-cs"/>
              </a:rPr>
              <a:t>和簇</a:t>
            </a:r>
            <a:r>
              <a:rPr lang="en-US" altLang="zh-CN" sz="1200" kern="1200" dirty="0" smtClean="0">
                <a:solidFill>
                  <a:schemeClr val="tx1"/>
                </a:solidFill>
                <a:latin typeface="+mn-lt"/>
                <a:ea typeface="+mn-ea"/>
                <a:cs typeface="+mn-cs"/>
              </a:rPr>
              <a:t>j</a:t>
            </a:r>
            <a:r>
              <a:rPr lang="zh-CN" altLang="en-US" sz="1200" kern="1200" dirty="0" smtClean="0">
                <a:solidFill>
                  <a:schemeClr val="tx1"/>
                </a:solidFill>
                <a:latin typeface="+mn-lt"/>
                <a:ea typeface="+mn-ea"/>
                <a:cs typeface="+mn-cs"/>
              </a:rPr>
              <a:t>最近样本的距离</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latin typeface="+mn-lt"/>
                <a:ea typeface="+mn-ea"/>
                <a:cs typeface="+mn-cs"/>
              </a:rPr>
              <a:t>Dcen</a:t>
            </a:r>
            <a:r>
              <a:rPr lang="zh-CN" altLang="en-US" sz="1200" kern="1200" dirty="0" smtClean="0">
                <a:solidFill>
                  <a:schemeClr val="tx1"/>
                </a:solidFill>
                <a:latin typeface="+mn-lt"/>
                <a:ea typeface="+mn-ea"/>
                <a:cs typeface="+mn-cs"/>
              </a:rPr>
              <a:t>两个簇中心点的距离</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通过这些距离的计算又能得到</a:t>
            </a:r>
            <a:r>
              <a:rPr lang="en-US" altLang="zh-CN" sz="1200" kern="1200" dirty="0" smtClean="0">
                <a:solidFill>
                  <a:schemeClr val="tx1"/>
                </a:solidFill>
                <a:latin typeface="+mn-lt"/>
                <a:ea typeface="+mn-ea"/>
                <a:cs typeface="+mn-cs"/>
              </a:rPr>
              <a:t>DBI</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DI</a:t>
            </a:r>
            <a:r>
              <a:rPr lang="zh-CN" altLang="en-US" sz="1200" kern="1200" dirty="0" smtClean="0">
                <a:solidFill>
                  <a:schemeClr val="tx1"/>
                </a:solidFill>
                <a:latin typeface="+mn-lt"/>
                <a:ea typeface="+mn-ea"/>
                <a:cs typeface="+mn-cs"/>
              </a:rPr>
              <a:t>两个外部指标来描述聚类的好坏。</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我们看到距离很重要。不管在聚类的过程中还是聚类效果的衡量中。</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25</a:t>
            </a:fld>
            <a:endParaRPr lang="zh-CN" altLang="en-US"/>
          </a:p>
        </p:txBody>
      </p:sp>
    </p:spTree>
    <p:extLst>
      <p:ext uri="{BB962C8B-B14F-4D97-AF65-F5344CB8AC3E}">
        <p14:creationId xmlns:p14="http://schemas.microsoft.com/office/powerpoint/2010/main" val="992104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这里是常用的距离。</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作为距离，首先要满足性质，就是非负性，同一性，对称性和传递性。这个我们在数学里应该学过。</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一般来说距离也是相似性度量，距离越大，相似度就越小。所以除了在聚类里使用，距离度量存在于算法的方方面面，尤其是算法的性能度量和代价函数里面。</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闵可夫斯基距离，其实是我们的欧式距离的推广。他可以推出下面这三种距离。</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p=2</a:t>
            </a:r>
            <a:r>
              <a:rPr lang="zh-CN" altLang="en-US" sz="1200" kern="1200" dirty="0" smtClean="0">
                <a:solidFill>
                  <a:schemeClr val="tx1"/>
                </a:solidFill>
                <a:latin typeface="+mn-lt"/>
                <a:ea typeface="+mn-ea"/>
                <a:cs typeface="+mn-cs"/>
              </a:rPr>
              <a:t>时为欧氏距离</a:t>
            </a:r>
          </a:p>
          <a:p>
            <a:r>
              <a:rPr lang="en-US" altLang="zh-CN" sz="1200" kern="1200" dirty="0" smtClean="0">
                <a:solidFill>
                  <a:schemeClr val="tx1"/>
                </a:solidFill>
                <a:latin typeface="+mn-lt"/>
                <a:ea typeface="+mn-ea"/>
                <a:cs typeface="+mn-cs"/>
              </a:rPr>
              <a:t>p=1</a:t>
            </a:r>
            <a:r>
              <a:rPr lang="zh-CN" altLang="en-US" sz="1200" kern="1200" dirty="0" smtClean="0">
                <a:solidFill>
                  <a:schemeClr val="tx1"/>
                </a:solidFill>
                <a:latin typeface="+mn-lt"/>
                <a:ea typeface="+mn-ea"/>
                <a:cs typeface="+mn-cs"/>
              </a:rPr>
              <a:t>时为曼哈顿距离</a:t>
            </a:r>
          </a:p>
          <a:p>
            <a:r>
              <a:rPr lang="en-US" altLang="zh-CN" sz="1200" kern="1200" dirty="0" smtClean="0">
                <a:solidFill>
                  <a:schemeClr val="tx1"/>
                </a:solidFill>
                <a:latin typeface="+mn-lt"/>
                <a:ea typeface="+mn-ea"/>
                <a:cs typeface="+mn-cs"/>
              </a:rPr>
              <a:t>p</a:t>
            </a:r>
            <a:r>
              <a:rPr lang="zh-CN" altLang="en-US" sz="1200" kern="1200" dirty="0" smtClean="0">
                <a:solidFill>
                  <a:schemeClr val="tx1"/>
                </a:solidFill>
                <a:latin typeface="+mn-lt"/>
                <a:ea typeface="+mn-ea"/>
                <a:cs typeface="+mn-cs"/>
              </a:rPr>
              <a:t>趋向无穷为切比雪夫距离</a:t>
            </a:r>
          </a:p>
          <a:p>
            <a:r>
              <a:rPr lang="zh-CN" altLang="en-US" sz="1200" kern="1200" dirty="0" smtClean="0">
                <a:solidFill>
                  <a:schemeClr val="tx1"/>
                </a:solidFill>
                <a:latin typeface="+mn-lt"/>
                <a:ea typeface="+mn-ea"/>
                <a:cs typeface="+mn-cs"/>
              </a:rPr>
              <a:t>适用于有序属性，像离散的无序属性就没法用了。如果一个属性有</a:t>
            </a:r>
            <a:r>
              <a:rPr lang="en-US" altLang="zh-CN" sz="1200" kern="1200" dirty="0" smtClean="0">
                <a:solidFill>
                  <a:schemeClr val="tx1"/>
                </a:solidFill>
                <a:latin typeface="+mn-lt"/>
                <a:ea typeface="+mn-ea"/>
                <a:cs typeface="+mn-cs"/>
              </a:rPr>
              <a:t>012</a:t>
            </a:r>
            <a:r>
              <a:rPr lang="zh-CN" altLang="en-US" sz="1200" kern="1200" dirty="0" smtClean="0">
                <a:solidFill>
                  <a:schemeClr val="tx1"/>
                </a:solidFill>
                <a:latin typeface="+mn-lt"/>
                <a:ea typeface="+mn-ea"/>
                <a:cs typeface="+mn-cs"/>
              </a:rPr>
              <a:t>三种可能，分别对应飞机，汽车，轮船，那我们肯定没法求出闵可夫斯基距离，或者求出了也没意义。</a:t>
            </a:r>
          </a:p>
          <a:p>
            <a:r>
              <a:rPr lang="zh-CN" altLang="en-US" sz="1200" kern="1200" dirty="0" smtClean="0">
                <a:solidFill>
                  <a:schemeClr val="tx1"/>
                </a:solidFill>
                <a:latin typeface="+mn-lt"/>
                <a:ea typeface="+mn-ea"/>
                <a:cs typeface="+mn-cs"/>
              </a:rPr>
              <a:t>当属性重要性不同时，我们还可以对不同属性加权得到加权距离。</a:t>
            </a:r>
          </a:p>
          <a:p>
            <a:r>
              <a:rPr lang="zh-CN" altLang="en-US" sz="1200" kern="1200" dirty="0" smtClean="0">
                <a:solidFill>
                  <a:schemeClr val="tx1"/>
                </a:solidFill>
                <a:latin typeface="+mn-lt"/>
                <a:ea typeface="+mn-ea"/>
                <a:cs typeface="+mn-cs"/>
              </a:rPr>
              <a:t>但它没考虑各个分量的量纲，这是它的问题。</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欧氏距离我们再熟悉不过了。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曼哈顿距离也叫街区距离，就是开车时因为不能穿过大楼，从一个点到另一个点的最短距离。</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切比雪夫距离是国际象棋从一个格子走到另一个格子的最短距离。</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标准化欧氏距离是为了解决欧氏距离没有考虑量纲的问题，同时各维分量的分布也不同，所以把所有分量都标准化到均值、方差相等。</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马氏距离也被称为协方差距离，里面是</a:t>
            </a:r>
            <a:r>
              <a:rPr lang="en-US" altLang="zh-CN" sz="1200" kern="1200" dirty="0" smtClean="0">
                <a:solidFill>
                  <a:schemeClr val="tx1"/>
                </a:solidFill>
                <a:latin typeface="+mn-lt"/>
                <a:ea typeface="+mn-ea"/>
                <a:cs typeface="+mn-cs"/>
              </a:rPr>
              <a:t>S</a:t>
            </a:r>
            <a:r>
              <a:rPr lang="zh-CN" altLang="en-US" sz="1200" kern="1200" dirty="0" smtClean="0">
                <a:solidFill>
                  <a:schemeClr val="tx1"/>
                </a:solidFill>
                <a:latin typeface="+mn-lt"/>
                <a:ea typeface="+mn-ea"/>
                <a:cs typeface="+mn-cs"/>
              </a:rPr>
              <a:t>就是样本的协方差矩阵。他的好处是与量纲无关，能够去除相关性的干扰。常用来计算两个未知样本集的相似度。如果各个样本分量独立同分布，那么协方差矩阵为单位矩阵，就是欧氏距离。如果协方差矩阵是对角矩阵，变成标准化欧氏距离。他们缺点就是基于总体样本，如果总体不同马氏距离也不同。</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杰卡德距离，集合里交集占补集的比例，用来衡量样本的相似度。</a:t>
            </a:r>
          </a:p>
          <a:p>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相关系数，衡量随机变量相关程度，</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相关系数就是相关距离。</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信息熵 是衡量分布的分散程度的度量，分布越集中信息熵越小。</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KL</a:t>
            </a:r>
            <a:r>
              <a:rPr lang="zh-CN" altLang="en-US" sz="1200" kern="1200" dirty="0" smtClean="0">
                <a:solidFill>
                  <a:schemeClr val="tx1"/>
                </a:solidFill>
                <a:latin typeface="+mn-lt"/>
                <a:ea typeface="+mn-ea"/>
                <a:cs typeface="+mn-cs"/>
              </a:rPr>
              <a:t>散度描述两个分布之间的距离，和相对熵只差一个常数项，常用于</a:t>
            </a:r>
            <a:r>
              <a:rPr lang="en-US" altLang="zh-CN" sz="1200" kern="1200" dirty="0" err="1" smtClean="0">
                <a:solidFill>
                  <a:schemeClr val="tx1"/>
                </a:solidFill>
                <a:latin typeface="+mn-lt"/>
                <a:ea typeface="+mn-ea"/>
                <a:cs typeface="+mn-cs"/>
              </a:rPr>
              <a:t>softmax</a:t>
            </a:r>
            <a:r>
              <a:rPr lang="zh-CN" altLang="en-US" sz="1200" kern="1200" dirty="0" smtClean="0">
                <a:solidFill>
                  <a:schemeClr val="tx1"/>
                </a:solidFill>
                <a:latin typeface="+mn-lt"/>
                <a:ea typeface="+mn-ea"/>
                <a:cs typeface="+mn-cs"/>
              </a:rPr>
              <a:t>等分类的目标函数里。</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VDM</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value difference metric</a:t>
            </a:r>
            <a:r>
              <a:rPr lang="zh-CN" altLang="en-US" sz="1200" kern="1200" dirty="0" smtClean="0">
                <a:solidFill>
                  <a:schemeClr val="tx1"/>
                </a:solidFill>
                <a:latin typeface="+mn-lt"/>
                <a:ea typeface="+mn-ea"/>
                <a:cs typeface="+mn-cs"/>
              </a:rPr>
              <a:t>）则用于无序属性</a:t>
            </a:r>
            <a:r>
              <a:rPr lang="en-US" altLang="zh-CN" sz="1200" kern="1200" dirty="0" err="1" smtClean="0">
                <a:solidFill>
                  <a:schemeClr val="tx1"/>
                </a:solidFill>
                <a:latin typeface="+mn-lt"/>
                <a:ea typeface="+mn-ea"/>
                <a:cs typeface="+mn-cs"/>
              </a:rPr>
              <a:t>a,b</a:t>
            </a:r>
            <a:r>
              <a:rPr lang="zh-CN" altLang="en-US" sz="1200" kern="1200" dirty="0" smtClean="0">
                <a:solidFill>
                  <a:schemeClr val="tx1"/>
                </a:solidFill>
                <a:latin typeface="+mn-lt"/>
                <a:ea typeface="+mn-ea"/>
                <a:cs typeface="+mn-cs"/>
              </a:rPr>
              <a:t>的距离，</a:t>
            </a:r>
            <a:r>
              <a:rPr lang="en-US" altLang="zh-CN" sz="1200" kern="1200" dirty="0" smtClean="0">
                <a:solidFill>
                  <a:schemeClr val="tx1"/>
                </a:solidFill>
                <a:latin typeface="+mn-lt"/>
                <a:ea typeface="+mn-ea"/>
                <a:cs typeface="+mn-cs"/>
              </a:rPr>
              <a:t>m </a:t>
            </a:r>
            <a:r>
              <a:rPr lang="en-US" altLang="zh-CN" sz="1200" kern="1200" dirty="0" err="1" smtClean="0">
                <a:solidFill>
                  <a:schemeClr val="tx1"/>
                </a:solidFill>
                <a:latin typeface="+mn-lt"/>
                <a:ea typeface="+mn-ea"/>
                <a:cs typeface="+mn-cs"/>
              </a:rPr>
              <a:t>u,a</a:t>
            </a:r>
            <a:r>
              <a:rPr lang="zh-CN" altLang="en-US" sz="1200" kern="1200" dirty="0" smtClean="0">
                <a:solidFill>
                  <a:schemeClr val="tx1"/>
                </a:solidFill>
                <a:latin typeface="+mn-lt"/>
                <a:ea typeface="+mn-ea"/>
                <a:cs typeface="+mn-cs"/>
              </a:rPr>
              <a:t>为属性</a:t>
            </a:r>
            <a:r>
              <a:rPr lang="en-US" altLang="zh-CN" sz="1200" kern="1200" dirty="0" smtClean="0">
                <a:solidFill>
                  <a:schemeClr val="tx1"/>
                </a:solidFill>
                <a:latin typeface="+mn-lt"/>
                <a:ea typeface="+mn-ea"/>
                <a:cs typeface="+mn-cs"/>
              </a:rPr>
              <a:t>u</a:t>
            </a:r>
            <a:r>
              <a:rPr lang="zh-CN" altLang="en-US" sz="1200" kern="1200" dirty="0" smtClean="0">
                <a:solidFill>
                  <a:schemeClr val="tx1"/>
                </a:solidFill>
                <a:latin typeface="+mn-lt"/>
                <a:ea typeface="+mn-ea"/>
                <a:cs typeface="+mn-cs"/>
              </a:rPr>
              <a:t>上取值为</a:t>
            </a:r>
            <a:r>
              <a:rPr lang="en-US" altLang="zh-CN" sz="1200" kern="1200" dirty="0" smtClean="0">
                <a:solidFill>
                  <a:schemeClr val="tx1"/>
                </a:solidFill>
                <a:latin typeface="+mn-lt"/>
                <a:ea typeface="+mn-ea"/>
                <a:cs typeface="+mn-cs"/>
              </a:rPr>
              <a:t>a</a:t>
            </a:r>
            <a:r>
              <a:rPr lang="zh-CN" altLang="en-US" sz="1200" kern="1200" dirty="0" smtClean="0">
                <a:solidFill>
                  <a:schemeClr val="tx1"/>
                </a:solidFill>
                <a:latin typeface="+mn-lt"/>
                <a:ea typeface="+mn-ea"/>
                <a:cs typeface="+mn-cs"/>
              </a:rPr>
              <a:t>的样本数，</a:t>
            </a:r>
            <a:r>
              <a:rPr lang="en-US" altLang="zh-CN" sz="1200" kern="1200" dirty="0" smtClean="0">
                <a:solidFill>
                  <a:schemeClr val="tx1"/>
                </a:solidFill>
                <a:latin typeface="+mn-lt"/>
                <a:ea typeface="+mn-ea"/>
                <a:cs typeface="+mn-cs"/>
              </a:rPr>
              <a:t>m </a:t>
            </a:r>
            <a:r>
              <a:rPr lang="en-US" altLang="zh-CN" sz="1200" kern="1200" dirty="0" err="1" smtClean="0">
                <a:solidFill>
                  <a:schemeClr val="tx1"/>
                </a:solidFill>
                <a:latin typeface="+mn-lt"/>
                <a:ea typeface="+mn-ea"/>
                <a:cs typeface="+mn-cs"/>
              </a:rPr>
              <a:t>u,a,i</a:t>
            </a:r>
            <a:r>
              <a:rPr lang="zh-CN" altLang="en-US" sz="1200" kern="1200" dirty="0" smtClean="0">
                <a:solidFill>
                  <a:schemeClr val="tx1"/>
                </a:solidFill>
                <a:latin typeface="+mn-lt"/>
                <a:ea typeface="+mn-ea"/>
                <a:cs typeface="+mn-cs"/>
              </a:rPr>
              <a:t>为第</a:t>
            </a:r>
            <a:r>
              <a:rPr lang="en-US" altLang="zh-CN" sz="1200" kern="1200" dirty="0" err="1" smtClean="0">
                <a:solidFill>
                  <a:schemeClr val="tx1"/>
                </a:solidFill>
                <a:latin typeface="+mn-lt"/>
                <a:ea typeface="+mn-ea"/>
                <a:cs typeface="+mn-cs"/>
              </a:rPr>
              <a:t>i</a:t>
            </a:r>
            <a:r>
              <a:rPr lang="zh-CN" altLang="en-US" sz="1200" kern="1200" dirty="0" smtClean="0">
                <a:solidFill>
                  <a:schemeClr val="tx1"/>
                </a:solidFill>
                <a:latin typeface="+mn-lt"/>
                <a:ea typeface="+mn-ea"/>
                <a:cs typeface="+mn-cs"/>
              </a:rPr>
              <a:t>个簇上属性</a:t>
            </a:r>
            <a:r>
              <a:rPr lang="en-US" altLang="zh-CN" sz="1200" kern="1200" dirty="0" smtClean="0">
                <a:solidFill>
                  <a:schemeClr val="tx1"/>
                </a:solidFill>
                <a:latin typeface="+mn-lt"/>
                <a:ea typeface="+mn-ea"/>
                <a:cs typeface="+mn-cs"/>
              </a:rPr>
              <a:t>u</a:t>
            </a:r>
            <a:r>
              <a:rPr lang="zh-CN" altLang="en-US" sz="1200" kern="1200" dirty="0" smtClean="0">
                <a:solidFill>
                  <a:schemeClr val="tx1"/>
                </a:solidFill>
                <a:latin typeface="+mn-lt"/>
                <a:ea typeface="+mn-ea"/>
                <a:cs typeface="+mn-cs"/>
              </a:rPr>
              <a:t>取值为</a:t>
            </a:r>
            <a:r>
              <a:rPr lang="en-US" altLang="zh-CN" sz="1200" kern="1200" dirty="0" smtClean="0">
                <a:solidFill>
                  <a:schemeClr val="tx1"/>
                </a:solidFill>
                <a:latin typeface="+mn-lt"/>
                <a:ea typeface="+mn-ea"/>
                <a:cs typeface="+mn-cs"/>
              </a:rPr>
              <a:t>a</a:t>
            </a:r>
            <a:r>
              <a:rPr lang="zh-CN" altLang="en-US" sz="1200" kern="1200" dirty="0" smtClean="0">
                <a:solidFill>
                  <a:schemeClr val="tx1"/>
                </a:solidFill>
                <a:latin typeface="+mn-lt"/>
                <a:ea typeface="+mn-ea"/>
                <a:cs typeface="+mn-cs"/>
              </a:rPr>
              <a:t>的样本数，</a:t>
            </a:r>
            <a:r>
              <a:rPr lang="en-US" altLang="zh-CN" sz="1200" kern="1200" dirty="0" smtClean="0">
                <a:solidFill>
                  <a:schemeClr val="tx1"/>
                </a:solidFill>
                <a:latin typeface="+mn-lt"/>
                <a:ea typeface="+mn-ea"/>
                <a:cs typeface="+mn-cs"/>
              </a:rPr>
              <a:t>k</a:t>
            </a:r>
            <a:r>
              <a:rPr lang="zh-CN" altLang="en-US" sz="1200" kern="1200" dirty="0" smtClean="0">
                <a:solidFill>
                  <a:schemeClr val="tx1"/>
                </a:solidFill>
                <a:latin typeface="+mn-lt"/>
                <a:ea typeface="+mn-ea"/>
                <a:cs typeface="+mn-cs"/>
              </a:rPr>
              <a:t>为簇数。</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将闵可夫斯基距离和</a:t>
            </a:r>
            <a:r>
              <a:rPr lang="en-US" altLang="zh-CN" sz="1200" kern="1200" dirty="0" smtClean="0">
                <a:solidFill>
                  <a:schemeClr val="tx1"/>
                </a:solidFill>
                <a:latin typeface="+mn-lt"/>
                <a:ea typeface="+mn-ea"/>
                <a:cs typeface="+mn-cs"/>
              </a:rPr>
              <a:t>VDM</a:t>
            </a:r>
            <a:r>
              <a:rPr lang="zh-CN" altLang="en-US" sz="1200" kern="1200" dirty="0" smtClean="0">
                <a:solidFill>
                  <a:schemeClr val="tx1"/>
                </a:solidFill>
                <a:latin typeface="+mn-lt"/>
                <a:ea typeface="+mn-ea"/>
                <a:cs typeface="+mn-cs"/>
              </a:rPr>
              <a:t>结合就能处理既有连续，又有离散的混合属性。</a:t>
            </a:r>
          </a:p>
          <a:p>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汉明距离</a:t>
            </a:r>
            <a:r>
              <a:rPr lang="zh-CN" altLang="en-US" sz="1200" kern="1200" baseline="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 一个字符串变为另一个的最小替换次数。</a:t>
            </a:r>
          </a:p>
          <a:p>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26</a:t>
            </a:fld>
            <a:endParaRPr lang="zh-CN" altLang="en-US"/>
          </a:p>
        </p:txBody>
      </p:sp>
    </p:spTree>
    <p:extLst>
      <p:ext uri="{BB962C8B-B14F-4D97-AF65-F5344CB8AC3E}">
        <p14:creationId xmlns:p14="http://schemas.microsoft.com/office/powerpoint/2010/main" val="4358340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聚类算法主要分为原型聚类  密度聚类  层次聚类  三种</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r>
              <a:rPr lang="zh-CN" altLang="en-US" sz="1200" kern="1200" dirty="0" smtClean="0">
                <a:solidFill>
                  <a:schemeClr val="tx1"/>
                </a:solidFill>
                <a:latin typeface="+mn-lt"/>
                <a:ea typeface="+mn-ea"/>
                <a:cs typeface="+mn-cs"/>
              </a:rPr>
              <a:t>原型聚类</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原型就是具有代表性的点，我们要先对原型初始化，再基于原型迭代更新求解。</a:t>
            </a:r>
          </a:p>
          <a:p>
            <a:r>
              <a:rPr lang="zh-CN" altLang="en-US" sz="1200" kern="1200" dirty="0" smtClean="0">
                <a:solidFill>
                  <a:schemeClr val="tx1"/>
                </a:solidFill>
                <a:latin typeface="+mn-lt"/>
                <a:ea typeface="+mn-ea"/>
                <a:cs typeface="+mn-cs"/>
              </a:rPr>
              <a:t>所以原型聚类分成两部分，以什么为原型？怎么基于原型迭代求解？</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我们以</a:t>
            </a:r>
            <a:r>
              <a:rPr lang="en-US" altLang="zh-CN" sz="1200" kern="1200" dirty="0" smtClean="0">
                <a:solidFill>
                  <a:schemeClr val="tx1"/>
                </a:solidFill>
                <a:latin typeface="+mn-lt"/>
                <a:ea typeface="+mn-ea"/>
                <a:cs typeface="+mn-cs"/>
              </a:rPr>
              <a:t>k-means</a:t>
            </a:r>
            <a:r>
              <a:rPr lang="zh-CN" altLang="en-US" sz="1200" kern="1200" dirty="0" smtClean="0">
                <a:solidFill>
                  <a:schemeClr val="tx1"/>
                </a:solidFill>
                <a:latin typeface="+mn-lt"/>
                <a:ea typeface="+mn-ea"/>
                <a:cs typeface="+mn-cs"/>
              </a:rPr>
              <a:t>为例。</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它以每个簇的均值点为原型，每次根据新的均值来重新划分簇。离哪个原型的距离最近，这个点就分到该原型所属的簇里。</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他的问题是需要提前指定簇的数据</a:t>
            </a:r>
            <a:r>
              <a:rPr lang="en-US" altLang="zh-CN" sz="1200" kern="1200" dirty="0" smtClean="0">
                <a:solidFill>
                  <a:schemeClr val="tx1"/>
                </a:solidFill>
                <a:latin typeface="+mn-lt"/>
                <a:ea typeface="+mn-ea"/>
                <a:cs typeface="+mn-cs"/>
              </a:rPr>
              <a:t>k,</a:t>
            </a:r>
            <a:r>
              <a:rPr lang="zh-CN" altLang="en-US" sz="1200" kern="1200" dirty="0" smtClean="0">
                <a:solidFill>
                  <a:schemeClr val="tx1"/>
                </a:solidFill>
                <a:latin typeface="+mn-lt"/>
                <a:ea typeface="+mn-ea"/>
                <a:cs typeface="+mn-cs"/>
              </a:rPr>
              <a:t>然后随机取</a:t>
            </a:r>
            <a:r>
              <a:rPr lang="en-US" altLang="zh-CN" sz="1200" kern="1200" dirty="0" smtClean="0">
                <a:solidFill>
                  <a:schemeClr val="tx1"/>
                </a:solidFill>
                <a:latin typeface="+mn-lt"/>
                <a:ea typeface="+mn-ea"/>
                <a:cs typeface="+mn-cs"/>
              </a:rPr>
              <a:t>k</a:t>
            </a:r>
            <a:r>
              <a:rPr lang="zh-CN" altLang="en-US" sz="1200" kern="1200" dirty="0" smtClean="0">
                <a:solidFill>
                  <a:schemeClr val="tx1"/>
                </a:solidFill>
                <a:latin typeface="+mn-lt"/>
                <a:ea typeface="+mn-ea"/>
                <a:cs typeface="+mn-cs"/>
              </a:rPr>
              <a:t>个点初始化，而</a:t>
            </a:r>
            <a:r>
              <a:rPr lang="en-US" altLang="zh-CN" sz="1200" kern="1200" dirty="0" smtClean="0">
                <a:solidFill>
                  <a:schemeClr val="tx1"/>
                </a:solidFill>
                <a:latin typeface="+mn-lt"/>
                <a:ea typeface="+mn-ea"/>
                <a:cs typeface="+mn-cs"/>
              </a:rPr>
              <a:t>k</a:t>
            </a:r>
            <a:r>
              <a:rPr lang="zh-CN" altLang="en-US" sz="1200" kern="1200" dirty="0" smtClean="0">
                <a:solidFill>
                  <a:schemeClr val="tx1"/>
                </a:solidFill>
                <a:latin typeface="+mn-lt"/>
                <a:ea typeface="+mn-ea"/>
                <a:cs typeface="+mn-cs"/>
              </a:rPr>
              <a:t>是未知的。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我们可以看到</a:t>
            </a:r>
            <a:r>
              <a:rPr lang="en-US" altLang="zh-CN" sz="1200" kern="1200" dirty="0" smtClean="0">
                <a:solidFill>
                  <a:schemeClr val="tx1"/>
                </a:solidFill>
                <a:latin typeface="+mn-lt"/>
                <a:ea typeface="+mn-ea"/>
                <a:cs typeface="+mn-cs"/>
              </a:rPr>
              <a:t>k-means</a:t>
            </a:r>
            <a:r>
              <a:rPr lang="zh-CN" altLang="en-US" sz="1200" kern="1200" dirty="0" smtClean="0">
                <a:solidFill>
                  <a:schemeClr val="tx1"/>
                </a:solidFill>
                <a:latin typeface="+mn-lt"/>
                <a:ea typeface="+mn-ea"/>
                <a:cs typeface="+mn-cs"/>
              </a:rPr>
              <a:t>算法其实就是之前</a:t>
            </a:r>
            <a:r>
              <a:rPr lang="en-US" altLang="zh-CN" sz="1200" kern="1200" dirty="0" smtClean="0">
                <a:solidFill>
                  <a:schemeClr val="tx1"/>
                </a:solidFill>
                <a:latin typeface="+mn-lt"/>
                <a:ea typeface="+mn-ea"/>
                <a:cs typeface="+mn-cs"/>
              </a:rPr>
              <a:t>EM</a:t>
            </a:r>
            <a:r>
              <a:rPr lang="zh-CN" altLang="en-US" sz="1200" kern="1200" dirty="0" smtClean="0">
                <a:solidFill>
                  <a:schemeClr val="tx1"/>
                </a:solidFill>
                <a:latin typeface="+mn-lt"/>
                <a:ea typeface="+mn-ea"/>
                <a:cs typeface="+mn-cs"/>
              </a:rPr>
              <a:t>算法的思想，先固定均值，根据均值点划分簇。然后固定簇，根据簇划分来求均值点，不断迭代。</a:t>
            </a:r>
          </a:p>
          <a:p>
            <a:r>
              <a:rPr lang="zh-CN" altLang="en-US" sz="1200" kern="1200" dirty="0" smtClean="0">
                <a:solidFill>
                  <a:schemeClr val="tx1"/>
                </a:solidFill>
                <a:latin typeface="+mn-lt"/>
                <a:ea typeface="+mn-ea"/>
                <a:cs typeface="+mn-cs"/>
              </a:rPr>
              <a:t>从硬件角度来说就是大量数据点求和，求距离，取最小值不断循环。而求距离中包含加法和平方运算。</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密度聚类就是基于样本分布的紧密程度确定簇的划分。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它的思想类似区域生长法，就是我随机仍了一堆种子，以每个种子为中心向附近的样本点扩展，如果样本可连接，或者说和种子点很相似，就把样本也划分的簇里。这样一直生长下去大部分样本点就都属于某个簇了。实际的计算中当然没有这么简单。像</a:t>
            </a:r>
            <a:r>
              <a:rPr lang="en-US" altLang="zh-CN" sz="1200" kern="1200" dirty="0" smtClean="0">
                <a:solidFill>
                  <a:schemeClr val="tx1"/>
                </a:solidFill>
                <a:latin typeface="+mn-lt"/>
                <a:ea typeface="+mn-ea"/>
                <a:cs typeface="+mn-cs"/>
              </a:rPr>
              <a:t>DBSCAN</a:t>
            </a:r>
            <a:r>
              <a:rPr lang="zh-CN" altLang="en-US" sz="1200" kern="1200" dirty="0" smtClean="0">
                <a:solidFill>
                  <a:schemeClr val="tx1"/>
                </a:solidFill>
                <a:latin typeface="+mn-lt"/>
                <a:ea typeface="+mn-ea"/>
                <a:cs typeface="+mn-cs"/>
              </a:rPr>
              <a:t>会利用领域和距离的概念，定义核心对象。那些核心对象就是我们的种子点。密度聚类是好处是不需要设定聚类数目，但仍有其他几个参数，这几个参数可以决定对噪声的效果。同时存在样本不属于所有的簇，所以它对</a:t>
            </a:r>
            <a:r>
              <a:rPr lang="en-US" altLang="zh-CN" sz="1200" kern="1200" dirty="0" smtClean="0">
                <a:solidFill>
                  <a:schemeClr val="tx1"/>
                </a:solidFill>
                <a:latin typeface="+mn-lt"/>
                <a:ea typeface="+mn-ea"/>
                <a:cs typeface="+mn-cs"/>
              </a:rPr>
              <a:t>outlier</a:t>
            </a:r>
            <a:r>
              <a:rPr lang="zh-CN" altLang="en-US" sz="1200" kern="1200" dirty="0" smtClean="0">
                <a:solidFill>
                  <a:schemeClr val="tx1"/>
                </a:solidFill>
                <a:latin typeface="+mn-lt"/>
                <a:ea typeface="+mn-ea"/>
                <a:cs typeface="+mn-cs"/>
              </a:rPr>
              <a:t>异常值鲁邦强。</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层次聚类就是从不同层次划分数据集，得到树形的聚类结构，就是右下的图。我们可以自己选择在树的哪里切一刀，得到想要的簇的数目。</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树的生成有自底向上和自顶向下两种。我们这以自底向上为例。</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先把每个样本看成初始簇，每一步找到距离最近的簇合并，直到达到预设的簇数目。</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所以怎么定义簇的距离是很重要的。一般有簇内点的最小距离，最大距离，平均距离几种方式。</a:t>
            </a:r>
          </a:p>
          <a:p>
            <a:r>
              <a:rPr lang="zh-CN" altLang="en-US" sz="1200" kern="1200" dirty="0" smtClean="0">
                <a:solidFill>
                  <a:schemeClr val="tx1"/>
                </a:solidFill>
                <a:latin typeface="+mn-lt"/>
                <a:ea typeface="+mn-ea"/>
                <a:cs typeface="+mn-cs"/>
              </a:rPr>
              <a:t>实际计算也是大量点求距离，比较，求距离循环。</a:t>
            </a: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最后我们说下</a:t>
            </a:r>
            <a:r>
              <a:rPr lang="en-US" altLang="zh-CN" sz="1200" kern="1200" dirty="0" smtClean="0">
                <a:solidFill>
                  <a:schemeClr val="tx1"/>
                </a:solidFill>
                <a:latin typeface="+mn-lt"/>
                <a:ea typeface="+mn-ea"/>
                <a:cs typeface="+mn-cs"/>
              </a:rPr>
              <a:t>KNN</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K</a:t>
            </a:r>
            <a:r>
              <a:rPr lang="zh-CN" altLang="en-US" sz="1200" kern="1200" dirty="0" smtClean="0">
                <a:solidFill>
                  <a:schemeClr val="tx1"/>
                </a:solidFill>
                <a:latin typeface="+mn-lt"/>
                <a:ea typeface="+mn-ea"/>
                <a:cs typeface="+mn-cs"/>
              </a:rPr>
              <a:t>近邻学习。其他他不是种聚类算法，而是一种监督的学习方法，需要有标记的数据。但他和聚类很相似。</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他的思想很简单，就是近朱者赤，近墨者黑。每个要分类的点，我们会找和他距离最近的</a:t>
            </a:r>
            <a:r>
              <a:rPr lang="en-US" altLang="zh-CN" sz="1200" kern="1200" dirty="0" smtClean="0">
                <a:solidFill>
                  <a:schemeClr val="tx1"/>
                </a:solidFill>
                <a:latin typeface="+mn-lt"/>
                <a:ea typeface="+mn-ea"/>
                <a:cs typeface="+mn-cs"/>
              </a:rPr>
              <a:t>k</a:t>
            </a:r>
            <a:r>
              <a:rPr lang="zh-CN" altLang="en-US" sz="1200" kern="1200" dirty="0" smtClean="0">
                <a:solidFill>
                  <a:schemeClr val="tx1"/>
                </a:solidFill>
                <a:latin typeface="+mn-lt"/>
                <a:ea typeface="+mn-ea"/>
                <a:cs typeface="+mn-cs"/>
              </a:rPr>
              <a:t>个训练样本，根据</a:t>
            </a:r>
            <a:r>
              <a:rPr lang="en-US" altLang="zh-CN" sz="1200" kern="1200" dirty="0" smtClean="0">
                <a:solidFill>
                  <a:schemeClr val="tx1"/>
                </a:solidFill>
                <a:latin typeface="+mn-lt"/>
                <a:ea typeface="+mn-ea"/>
                <a:cs typeface="+mn-cs"/>
              </a:rPr>
              <a:t>k</a:t>
            </a:r>
            <a:r>
              <a:rPr lang="zh-CN" altLang="en-US" sz="1200" kern="1200" dirty="0" smtClean="0">
                <a:solidFill>
                  <a:schemeClr val="tx1"/>
                </a:solidFill>
                <a:latin typeface="+mn-lt"/>
                <a:ea typeface="+mn-ea"/>
                <a:cs typeface="+mn-cs"/>
              </a:rPr>
              <a:t>个邻居的信息进行预测，比如投票，比如平均。比如邻居的样本都是癫痫的，那也认为它的癫痫。</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K</a:t>
            </a:r>
            <a:r>
              <a:rPr lang="zh-CN" altLang="en-US" sz="1200" kern="1200" dirty="0" smtClean="0">
                <a:solidFill>
                  <a:schemeClr val="tx1"/>
                </a:solidFill>
                <a:latin typeface="+mn-lt"/>
                <a:ea typeface="+mn-ea"/>
                <a:cs typeface="+mn-cs"/>
              </a:rPr>
              <a:t>是它的超参数，需要提前选择。要注意的是它没有训练的过程。只需要保存标记的样本。</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而它的计算就是和所有训练点求距离，排序，再投票或平均。当然它的假设前提是每个样本的附近有很多训练样本，但是当维度特别高的时候，样本空间特别稀疏，这个前提就不适用了。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27</a:t>
            </a:fld>
            <a:endParaRPr lang="zh-CN" altLang="en-US"/>
          </a:p>
        </p:txBody>
      </p:sp>
    </p:spTree>
    <p:extLst>
      <p:ext uri="{BB962C8B-B14F-4D97-AF65-F5344CB8AC3E}">
        <p14:creationId xmlns:p14="http://schemas.microsoft.com/office/powerpoint/2010/main" val="14272765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而这个高维所带来的问题被称为</a:t>
            </a:r>
            <a:r>
              <a:rPr lang="en-US" altLang="zh-CN" dirty="0" smtClean="0"/>
              <a:t>Curse of dimensionality</a:t>
            </a:r>
            <a:r>
              <a:rPr lang="zh-CN" altLang="en-US" dirty="0" smtClean="0"/>
              <a:t>。维度太高，一方面运算量会变大。另一方面由于特征空间特别大，样本在空间中的分布非常稀疏。更重要的是，距离计算在高维空间中几乎失效了，计算显示当维度很高的，任意两个样本之间的距离都是差不多的。距离计算没有意义了，那么所有基于距离的学习算法都失效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所以我们需要解决高维的问题。一个思路是做特征选择，实际情况中我们使用的特征中很多维度是冗余的，可以评价它对学习算法的贡献，只选取有意义的特征。</a:t>
            </a:r>
            <a:endParaRPr lang="en-US" altLang="zh-CN" dirty="0" smtClean="0"/>
          </a:p>
          <a:p>
            <a:r>
              <a:rPr lang="zh-CN" altLang="en-US" dirty="0" smtClean="0"/>
              <a:t>另一个思路则是做降维。</a:t>
            </a:r>
            <a:endParaRPr lang="en-US" altLang="zh-CN" dirty="0" smtClean="0"/>
          </a:p>
          <a:p>
            <a:r>
              <a:rPr lang="zh-CN" altLang="en-US" dirty="0" smtClean="0"/>
              <a:t>降维指的是</a:t>
            </a:r>
            <a:r>
              <a:rPr lang="zh-CN" altLang="en-US" sz="1200" kern="1200" dirty="0" smtClean="0">
                <a:solidFill>
                  <a:schemeClr val="tx1"/>
                </a:solidFill>
                <a:latin typeface="+mn-lt"/>
                <a:ea typeface="+mn-ea"/>
                <a:cs typeface="+mn-cs"/>
              </a:rPr>
              <a:t>通过数学变换将高维空间变为低维的子空间，在子空间里样本密度大大提高，距离计算更加容易，最好还能保持大部分特征。因为做降维我们最害怕的是信息丢失了，影响算法的精度，所以保持大部分特征是很重要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t>为什么能降维？</a:t>
            </a:r>
          </a:p>
          <a:p>
            <a:r>
              <a:rPr lang="zh-CN" altLang="en-US" sz="1200" kern="1200" dirty="0" smtClean="0">
                <a:solidFill>
                  <a:schemeClr val="tx1"/>
                </a:solidFill>
                <a:latin typeface="+mn-lt"/>
                <a:ea typeface="+mn-ea"/>
                <a:cs typeface="+mn-cs"/>
              </a:rPr>
              <a:t>经常观测到的数据是高维的，但和我们任务相关的只是某个低维分布。</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那么在降维的过程中怎么保持</a:t>
            </a:r>
            <a:r>
              <a:rPr lang="zh-CN" altLang="en-US" dirty="0" smtClean="0"/>
              <a:t>大部分特征呢？</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我们知道最大的特征就是距离。我们</a:t>
            </a:r>
            <a:r>
              <a:rPr lang="zh-CN" altLang="en-US" sz="1200" kern="1200" dirty="0" smtClean="0">
                <a:solidFill>
                  <a:schemeClr val="tx1"/>
                </a:solidFill>
                <a:latin typeface="+mn-lt"/>
                <a:ea typeface="+mn-ea"/>
                <a:cs typeface="+mn-cs"/>
              </a:rPr>
              <a:t>如何保证原始空间中的距离在低维空间保持？</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多维缩放</a:t>
            </a:r>
            <a:r>
              <a:rPr lang="en-US" altLang="zh-CN" dirty="0" smtClean="0"/>
              <a:t>MDS</a:t>
            </a:r>
            <a:r>
              <a:rPr lang="zh-CN" altLang="en-US" dirty="0" smtClean="0"/>
              <a:t>就是假设</a:t>
            </a:r>
            <a:r>
              <a:rPr lang="zh-CN" altLang="en-US" sz="1200" kern="1200" dirty="0" smtClean="0">
                <a:solidFill>
                  <a:schemeClr val="tx1"/>
                </a:solidFill>
                <a:latin typeface="+mn-lt"/>
                <a:ea typeface="+mn-ea"/>
                <a:cs typeface="+mn-cs"/>
              </a:rPr>
              <a:t>任意两个样本在降维后的距离不变或者接近， 能够根据特征值分解方法求出所对应的变换矩阵。他是一种常见的线性降维方法。</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那什么是线性降维呢？就是直接通过线性变换</a:t>
            </a:r>
            <a:r>
              <a:rPr lang="en-US" altLang="zh-CN" sz="1200" kern="1200" dirty="0" smtClean="0">
                <a:solidFill>
                  <a:schemeClr val="tx1"/>
                </a:solidFill>
                <a:latin typeface="+mn-lt"/>
                <a:ea typeface="+mn-ea"/>
                <a:cs typeface="+mn-cs"/>
              </a:rPr>
              <a:t>W</a:t>
            </a:r>
            <a:r>
              <a:rPr lang="zh-CN" altLang="en-US" sz="1200" kern="1200" dirty="0" smtClean="0">
                <a:solidFill>
                  <a:schemeClr val="tx1"/>
                </a:solidFill>
                <a:latin typeface="+mn-lt"/>
                <a:ea typeface="+mn-ea"/>
                <a:cs typeface="+mn-cs"/>
              </a:rPr>
              <a:t>来实现降维。刚才我们说的多维缩放和要说的</a:t>
            </a:r>
            <a:r>
              <a:rPr lang="en-US" altLang="zh-CN" sz="1200" kern="1200" dirty="0" smtClean="0">
                <a:solidFill>
                  <a:schemeClr val="tx1"/>
                </a:solidFill>
                <a:latin typeface="+mn-lt"/>
                <a:ea typeface="+mn-ea"/>
                <a:cs typeface="+mn-cs"/>
              </a:rPr>
              <a:t>PCA</a:t>
            </a:r>
            <a:r>
              <a:rPr lang="zh-CN" altLang="en-US" sz="1200" kern="1200" dirty="0" smtClean="0">
                <a:solidFill>
                  <a:schemeClr val="tx1"/>
                </a:solidFill>
                <a:latin typeface="+mn-lt"/>
                <a:ea typeface="+mn-ea"/>
                <a:cs typeface="+mn-cs"/>
              </a:rPr>
              <a:t>都是线性降维方法，区别只是得到变换矩阵</a:t>
            </a:r>
            <a:r>
              <a:rPr lang="en-US" altLang="zh-CN" sz="1200" kern="1200" dirty="0" smtClean="0">
                <a:solidFill>
                  <a:schemeClr val="tx1"/>
                </a:solidFill>
                <a:latin typeface="+mn-lt"/>
                <a:ea typeface="+mn-ea"/>
                <a:cs typeface="+mn-cs"/>
              </a:rPr>
              <a:t>W</a:t>
            </a:r>
            <a:r>
              <a:rPr lang="zh-CN" altLang="en-US" sz="1200" kern="1200" dirty="0" smtClean="0">
                <a:solidFill>
                  <a:schemeClr val="tx1"/>
                </a:solidFill>
                <a:latin typeface="+mn-lt"/>
                <a:ea typeface="+mn-ea"/>
                <a:cs typeface="+mn-cs"/>
              </a:rPr>
              <a:t>的方法不同。</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PCA</a:t>
            </a:r>
            <a:r>
              <a:rPr lang="zh-CN" altLang="en-US" sz="1200" kern="1200" dirty="0" smtClean="0">
                <a:solidFill>
                  <a:schemeClr val="tx1"/>
                </a:solidFill>
                <a:latin typeface="+mn-lt"/>
                <a:ea typeface="+mn-ea"/>
                <a:cs typeface="+mn-cs"/>
              </a:rPr>
              <a:t>是我们最常用的降维方法，它的基础是最近重构性和最大可分性。</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从直观的角度来说，它就是要找到一个超平面，使得样本点离超平面距离最近，同时样本点在超平面上的投影尽可能分开，方差尽可能大，这很像我们之前讲过的</a:t>
            </a:r>
            <a:r>
              <a:rPr lang="en-US" altLang="zh-CN" sz="1200" kern="1200" dirty="0" smtClean="0">
                <a:solidFill>
                  <a:schemeClr val="tx1"/>
                </a:solidFill>
                <a:latin typeface="+mn-lt"/>
                <a:ea typeface="+mn-ea"/>
                <a:cs typeface="+mn-cs"/>
              </a:rPr>
              <a:t>LDA</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PCA</a:t>
            </a:r>
            <a:r>
              <a:rPr lang="zh-CN" altLang="en-US" sz="1200" kern="1200" dirty="0" smtClean="0">
                <a:solidFill>
                  <a:schemeClr val="tx1"/>
                </a:solidFill>
                <a:latin typeface="+mn-lt"/>
                <a:ea typeface="+mn-ea"/>
                <a:cs typeface="+mn-cs"/>
              </a:rPr>
              <a:t>是丢失原始数据信息量最少的一种降维方式。</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与之前的</a:t>
            </a:r>
            <a:r>
              <a:rPr lang="en-US" altLang="zh-CN" sz="1200" kern="1200" dirty="0" smtClean="0">
                <a:solidFill>
                  <a:schemeClr val="tx1"/>
                </a:solidFill>
                <a:latin typeface="+mn-lt"/>
                <a:ea typeface="+mn-ea"/>
                <a:cs typeface="+mn-cs"/>
              </a:rPr>
              <a:t>LDA</a:t>
            </a:r>
            <a:r>
              <a:rPr lang="zh-CN" altLang="en-US" sz="1200" kern="1200" dirty="0" smtClean="0">
                <a:solidFill>
                  <a:schemeClr val="tx1"/>
                </a:solidFill>
                <a:latin typeface="+mn-lt"/>
                <a:ea typeface="+mn-ea"/>
                <a:cs typeface="+mn-cs"/>
              </a:rPr>
              <a:t>相比，</a:t>
            </a:r>
            <a:r>
              <a:rPr lang="en-US" altLang="zh-CN" sz="1200" kern="1200" dirty="0" smtClean="0">
                <a:solidFill>
                  <a:schemeClr val="tx1"/>
                </a:solidFill>
                <a:latin typeface="+mn-lt"/>
                <a:ea typeface="+mn-ea"/>
                <a:cs typeface="+mn-cs"/>
              </a:rPr>
              <a:t>PCA</a:t>
            </a:r>
            <a:r>
              <a:rPr lang="zh-CN" altLang="en-US" sz="1200" kern="1200" dirty="0" smtClean="0">
                <a:solidFill>
                  <a:schemeClr val="tx1"/>
                </a:solidFill>
                <a:latin typeface="+mn-lt"/>
                <a:ea typeface="+mn-ea"/>
                <a:cs typeface="+mn-cs"/>
              </a:rPr>
              <a:t>是一种无监督的线性降维方法，希望尽可能多的保护数据量。</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而</a:t>
            </a:r>
            <a:r>
              <a:rPr lang="en-US" altLang="zh-CN" sz="1200" kern="1200" dirty="0" smtClean="0">
                <a:solidFill>
                  <a:schemeClr val="tx1"/>
                </a:solidFill>
                <a:latin typeface="+mn-lt"/>
                <a:ea typeface="+mn-ea"/>
                <a:cs typeface="+mn-cs"/>
              </a:rPr>
              <a:t>LDA</a:t>
            </a:r>
            <a:r>
              <a:rPr lang="zh-CN" altLang="en-US" sz="1200" kern="1200" dirty="0" smtClean="0">
                <a:solidFill>
                  <a:schemeClr val="tx1"/>
                </a:solidFill>
                <a:latin typeface="+mn-lt"/>
                <a:ea typeface="+mn-ea"/>
                <a:cs typeface="+mn-cs"/>
              </a:rPr>
              <a:t>是一种监督的线性降维方法，关注的是降维后的数据点既可能容易的区分，它会利用标注数据，并让同类数据点尽可能接近，不同类数据点尽可能分开。</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从数学的角度来说，</a:t>
            </a:r>
            <a:r>
              <a:rPr lang="en-US" altLang="zh-CN" sz="1200" kern="1200" dirty="0" smtClean="0">
                <a:solidFill>
                  <a:schemeClr val="tx1"/>
                </a:solidFill>
                <a:latin typeface="+mn-lt"/>
                <a:ea typeface="+mn-ea"/>
                <a:cs typeface="+mn-cs"/>
              </a:rPr>
              <a:t>PCA</a:t>
            </a:r>
            <a:r>
              <a:rPr lang="zh-CN" altLang="en-US" sz="1200" kern="1200" dirty="0" smtClean="0">
                <a:solidFill>
                  <a:schemeClr val="tx1"/>
                </a:solidFill>
                <a:latin typeface="+mn-lt"/>
                <a:ea typeface="+mn-ea"/>
                <a:cs typeface="+mn-cs"/>
              </a:rPr>
              <a:t>求解变换矩阵的过程进行了奇异值分解，并且只取了其中奇异值较大的那些分量对应的左右奇异向量。我们可以认为奇异值大的分量对应的信息量也大，而奇异值小的分量很多都是冗余的，所以可以直接扔掉。</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当然我们之前说的都是线性降维，他肯定是有局限性的。我们可以加</a:t>
            </a:r>
            <a:r>
              <a:rPr lang="en-US" altLang="zh-CN"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，像</a:t>
            </a:r>
            <a:r>
              <a:rPr lang="en-US" altLang="zh-CN" sz="1200" kern="1200" dirty="0"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里那样，得到核化的线性降维，如带</a:t>
            </a:r>
            <a:r>
              <a:rPr lang="en-US" altLang="zh-CN"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PCA</a:t>
            </a:r>
            <a:r>
              <a:rPr lang="zh-CN" altLang="en-US" sz="1200" kern="1200" dirty="0" smtClean="0">
                <a:solidFill>
                  <a:schemeClr val="tx1"/>
                </a:solidFill>
                <a:latin typeface="+mn-lt"/>
                <a:ea typeface="+mn-ea"/>
                <a:cs typeface="+mn-cs"/>
              </a:rPr>
              <a:t>来实现非线性降维。也可以通过流形学习的方法，做一些局部性假设，来实现非线性降维，如局部非线性嵌入方法</a:t>
            </a:r>
            <a:r>
              <a:rPr lang="en-US" altLang="zh-CN" sz="1200" kern="1200" dirty="0" smtClean="0">
                <a:solidFill>
                  <a:schemeClr val="tx1"/>
                </a:solidFill>
                <a:latin typeface="+mn-lt"/>
                <a:ea typeface="+mn-ea"/>
                <a:cs typeface="+mn-cs"/>
              </a:rPr>
              <a:t>LLE</a:t>
            </a:r>
            <a:r>
              <a:rPr lang="zh-CN" altLang="en-US" sz="1200" kern="1200" dirty="0" smtClean="0">
                <a:solidFill>
                  <a:schemeClr val="tx1"/>
                </a:solidFill>
                <a:latin typeface="+mn-lt"/>
                <a:ea typeface="+mn-ea"/>
                <a:cs typeface="+mn-cs"/>
              </a:rPr>
              <a:t>等。</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当然我们降维的目的很大部分是为了计算距离，也有度量学习的方法直接学习出一个合适的距离度量。它其实就是学习马氏距离里的度量矩阵</a:t>
            </a:r>
            <a:r>
              <a:rPr lang="en-US" altLang="zh-CN" sz="1200" kern="1200" dirty="0" smtClean="0">
                <a:solidFill>
                  <a:schemeClr val="tx1"/>
                </a:solidFill>
                <a:latin typeface="+mn-lt"/>
                <a:ea typeface="+mn-ea"/>
                <a:cs typeface="+mn-cs"/>
              </a:rPr>
              <a:t>M</a:t>
            </a:r>
            <a:r>
              <a:rPr lang="zh-CN" altLang="en-US" sz="1200" kern="1200" dirty="0" smtClean="0">
                <a:solidFill>
                  <a:schemeClr val="tx1"/>
                </a:solidFill>
                <a:latin typeface="+mn-lt"/>
                <a:ea typeface="+mn-ea"/>
                <a:cs typeface="+mn-cs"/>
              </a:rPr>
              <a:t>。具体我们就不说了。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最后我们怎么评估降维的好坏呢？这没有统一的标准。只能根据你的应用场合，评估降维前后学习器的性能。如果性能提高了那就是好的降维。</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p:txBody>
      </p:sp>
      <p:sp>
        <p:nvSpPr>
          <p:cNvPr id="4" name="灯片编号占位符 3"/>
          <p:cNvSpPr>
            <a:spLocks noGrp="1"/>
          </p:cNvSpPr>
          <p:nvPr>
            <p:ph type="sldNum" sz="quarter" idx="10"/>
          </p:nvPr>
        </p:nvSpPr>
        <p:spPr/>
        <p:txBody>
          <a:bodyPr/>
          <a:lstStyle/>
          <a:p>
            <a:fld id="{CD6168D1-8D70-4D61-ADBD-D9287682F3CF}" type="slidenum">
              <a:rPr lang="zh-CN" altLang="en-US" smtClean="0"/>
              <a:t>28</a:t>
            </a:fld>
            <a:endParaRPr lang="zh-CN" altLang="en-US"/>
          </a:p>
        </p:txBody>
      </p:sp>
    </p:spTree>
    <p:extLst>
      <p:ext uri="{BB962C8B-B14F-4D97-AF65-F5344CB8AC3E}">
        <p14:creationId xmlns:p14="http://schemas.microsoft.com/office/powerpoint/2010/main" val="7852679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什么是概率图模型？</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用图来表示变量间关系的概率模型</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而</a:t>
            </a:r>
            <a:r>
              <a:rPr lang="zh-CN" altLang="en-US" sz="1200" kern="1200" dirty="0" smtClean="0">
                <a:solidFill>
                  <a:schemeClr val="tx1"/>
                </a:solidFill>
                <a:latin typeface="+mn-lt"/>
                <a:ea typeface="+mn-ea"/>
                <a:cs typeface="+mn-cs"/>
              </a:rPr>
              <a:t>概率模型则是将根据已知数据估计未知转化为根据已知概率分布估计未知概率分布的描述框架。</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大部分我们知道的学习算法都能够用概率模型描述，比如我们之前提过的生成式模型和判别式模型。有本书</a:t>
            </a:r>
            <a:r>
              <a:rPr lang="en-US" altLang="zh-CN" sz="1200" kern="1200" dirty="0" smtClean="0">
                <a:solidFill>
                  <a:schemeClr val="tx1"/>
                </a:solidFill>
                <a:latin typeface="+mn-lt"/>
                <a:ea typeface="+mn-ea"/>
                <a:cs typeface="+mn-cs"/>
              </a:rPr>
              <a:t>PRML</a:t>
            </a:r>
            <a:r>
              <a:rPr lang="zh-CN" altLang="en-US" sz="1200" kern="1200" dirty="0" smtClean="0">
                <a:solidFill>
                  <a:schemeClr val="tx1"/>
                </a:solidFill>
                <a:latin typeface="+mn-lt"/>
                <a:ea typeface="+mn-ea"/>
                <a:cs typeface="+mn-cs"/>
              </a:rPr>
              <a:t>就是专门讲贝叶斯框架下的机器学习的。右上有张图详细比较了生成式模型和判别式模型，大家有兴趣可以自己拉大看下。</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贝叶斯框架</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图论的结合</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主要代表有贝叶斯网，</a:t>
            </a:r>
            <a:r>
              <a:rPr lang="en-US" altLang="zh-CN" sz="1200" kern="1200" dirty="0" smtClean="0">
                <a:solidFill>
                  <a:schemeClr val="tx1"/>
                </a:solidFill>
                <a:latin typeface="+mn-lt"/>
                <a:ea typeface="+mn-ea"/>
                <a:cs typeface="+mn-cs"/>
              </a:rPr>
              <a:t>HMM</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MRF</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CRF</a:t>
            </a:r>
            <a:r>
              <a:rPr lang="zh-CN" altLang="en-US" sz="1200" kern="1200" dirty="0" smtClean="0">
                <a:solidFill>
                  <a:schemeClr val="tx1"/>
                </a:solidFill>
                <a:latin typeface="+mn-lt"/>
                <a:ea typeface="+mn-ea"/>
                <a:cs typeface="+mn-cs"/>
              </a:rPr>
              <a:t>等。</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首先我们讲讲简单的图模型，图由节点和边组成。一个图</a:t>
            </a:r>
            <a:r>
              <a:rPr lang="en-US" altLang="zh-CN" sz="1200" kern="1200" dirty="0" smtClean="0">
                <a:solidFill>
                  <a:schemeClr val="tx1"/>
                </a:solidFill>
                <a:latin typeface="+mn-lt"/>
                <a:ea typeface="+mn-ea"/>
                <a:cs typeface="+mn-cs"/>
              </a:rPr>
              <a:t>G(V,E)</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V</a:t>
            </a:r>
            <a:r>
              <a:rPr lang="zh-CN" altLang="en-US" sz="1200" kern="1200" dirty="0" smtClean="0">
                <a:solidFill>
                  <a:schemeClr val="tx1"/>
                </a:solidFill>
                <a:latin typeface="+mn-lt"/>
                <a:ea typeface="+mn-ea"/>
                <a:cs typeface="+mn-cs"/>
              </a:rPr>
              <a:t>就是节点，</a:t>
            </a:r>
            <a:r>
              <a:rPr lang="en-US" altLang="zh-CN" sz="1200" kern="1200" dirty="0" smtClean="0">
                <a:solidFill>
                  <a:schemeClr val="tx1"/>
                </a:solidFill>
                <a:latin typeface="+mn-lt"/>
                <a:ea typeface="+mn-ea"/>
                <a:cs typeface="+mn-cs"/>
              </a:rPr>
              <a:t>E</a:t>
            </a:r>
            <a:r>
              <a:rPr lang="zh-CN" altLang="en-US" sz="1200" kern="1200" dirty="0" smtClean="0">
                <a:solidFill>
                  <a:schemeClr val="tx1"/>
                </a:solidFill>
                <a:latin typeface="+mn-lt"/>
                <a:ea typeface="+mn-ea"/>
                <a:cs typeface="+mn-cs"/>
              </a:rPr>
              <a:t>是边。一般节点对应一个属性，而边则描述属性间的依赖关系。</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图首先有有向图，无向图两种。顾名思义就是边有没有方向。有的图的边有相关的数，这些数被称为权，带权的图也就是网。</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有的图它绕一圈路径最终回到了起点，这就被称为带环的图。</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贝叶斯网是一种有向无环图，因为它的边有方向，即属性的依赖关系有方向。具体来说就是我们的观测值依赖于隐变量，而不是反过来。同时他的边上带有权值，所以被称为网。因为贝叶斯网是一种有向图，所以常用于变量存在明显的因果关系时，所以我们才能找到节点依赖的方向。</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最简单的贝叶斯网也就是</a:t>
            </a:r>
            <a:r>
              <a:rPr lang="en-US" altLang="zh-CN" sz="1200" kern="1200" dirty="0" smtClean="0">
                <a:solidFill>
                  <a:schemeClr val="tx1"/>
                </a:solidFill>
                <a:latin typeface="+mn-lt"/>
                <a:ea typeface="+mn-ea"/>
                <a:cs typeface="+mn-cs"/>
              </a:rPr>
              <a:t>HMM</a:t>
            </a:r>
            <a:r>
              <a:rPr lang="zh-CN" altLang="en-US" sz="1200" kern="1200" dirty="0" smtClean="0">
                <a:solidFill>
                  <a:schemeClr val="tx1"/>
                </a:solidFill>
                <a:latin typeface="+mn-lt"/>
                <a:ea typeface="+mn-ea"/>
                <a:cs typeface="+mn-cs"/>
              </a:rPr>
              <a:t>模型，常用于时序数据建模。</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当我们不知道变量存在什么因果关系时怎么办呢？那就得用无向图模型，最简单的例子就是马尔科夫网。它一般用在变量虽然存在相关性，但不知道明显的因果关系时。我们后面会看到马尔科夫随机场是典型的马尔科夫网，是种无向图模型。而条件随机场是另一种常见的无向图模型。</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看右边的图描述了概率框架下一些算法的关系。我们知道朴素贝叶斯是生成模型，要先从训练数据中得到类条件概率和先验概率，再计算出后验概率。而逻辑回归是判别模型，直接通过最大化后验概率得到，不需要计算类条件概率，也就不需要考虑变量的依赖关系。所以说从朴素贝叶斯到逻辑回归也就相当于从有向图变成了无向图。</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而我们知道朴素贝叶斯和逻辑回归都只是考虑了某一时刻的状态来进行分类，没有考虑时域的联系，尤其是上一时刻的状态。</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如果我们把朴素贝叶斯序列化，也就是说考虑时域的变化，也就得到了</a:t>
            </a:r>
            <a:r>
              <a:rPr lang="en-US" altLang="zh-CN" sz="1200" kern="1200" dirty="0" smtClean="0">
                <a:solidFill>
                  <a:schemeClr val="tx1"/>
                </a:solidFill>
                <a:latin typeface="+mn-lt"/>
                <a:ea typeface="+mn-ea"/>
                <a:cs typeface="+mn-cs"/>
              </a:rPr>
              <a:t>HMM</a:t>
            </a:r>
            <a:r>
              <a:rPr lang="zh-CN" altLang="en-US" sz="1200" kern="1200" dirty="0" smtClean="0">
                <a:solidFill>
                  <a:schemeClr val="tx1"/>
                </a:solidFill>
                <a:latin typeface="+mn-lt"/>
                <a:ea typeface="+mn-ea"/>
                <a:cs typeface="+mn-cs"/>
              </a:rPr>
              <a:t>。这里白色节点也就是每个时刻的隐含状态，灰色节点就是该时刻对应的观测值，或者说输出。显然每时刻的输出仅有当前的状态决定。而下一时刻的状态又有上一状态决定。</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29</a:t>
            </a:fld>
            <a:endParaRPr lang="zh-CN" altLang="en-US"/>
          </a:p>
        </p:txBody>
      </p:sp>
    </p:spTree>
    <p:extLst>
      <p:ext uri="{BB962C8B-B14F-4D97-AF65-F5344CB8AC3E}">
        <p14:creationId xmlns:p14="http://schemas.microsoft.com/office/powerpoint/2010/main" val="9903203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隐式马尔科夫模型</a:t>
            </a:r>
            <a:endParaRPr lang="en-US" altLang="zh-CN" dirty="0" smtClean="0"/>
          </a:p>
          <a:p>
            <a:r>
              <a:rPr lang="zh-CN" altLang="en-US" dirty="0" smtClean="0"/>
              <a:t>有向无环图，是最简单的贝叶斯网。</a:t>
            </a:r>
            <a:endParaRPr lang="en-US" altLang="zh-CN" dirty="0" smtClean="0"/>
          </a:p>
          <a:p>
            <a:r>
              <a:rPr lang="zh-CN" altLang="en-US" dirty="0" smtClean="0"/>
              <a:t>为什么叫隐式模型呢？因为节点有状态变量</a:t>
            </a:r>
            <a:r>
              <a:rPr lang="en-US" altLang="zh-CN" dirty="0" smtClean="0"/>
              <a:t>y</a:t>
            </a:r>
            <a:r>
              <a:rPr lang="zh-CN" altLang="en-US" dirty="0" smtClean="0"/>
              <a:t>和观测变量</a:t>
            </a:r>
            <a:r>
              <a:rPr lang="en-US" altLang="zh-CN" dirty="0" smtClean="0"/>
              <a:t>x</a:t>
            </a:r>
            <a:r>
              <a:rPr lang="zh-CN" altLang="en-US" dirty="0" smtClean="0"/>
              <a:t>两种，状态变量就是隐变量。</a:t>
            </a:r>
            <a:endParaRPr lang="en-US" altLang="zh-CN" dirty="0" smtClean="0"/>
          </a:p>
          <a:p>
            <a:r>
              <a:rPr lang="zh-CN" altLang="en-US" dirty="0" smtClean="0"/>
              <a:t>为什么叫马尔科夫模型呢？</a:t>
            </a:r>
            <a:r>
              <a:rPr lang="zh-CN" altLang="en-US" sz="1200" kern="1200" dirty="0" smtClean="0">
                <a:solidFill>
                  <a:schemeClr val="tx1"/>
                </a:solidFill>
                <a:latin typeface="+mn-lt"/>
                <a:ea typeface="+mn-ea"/>
                <a:cs typeface="+mn-cs"/>
              </a:rPr>
              <a:t>系统下时刻的状态</a:t>
            </a:r>
            <a:r>
              <a:rPr lang="en-US" altLang="zh-CN" sz="1200" kern="1200" dirty="0" err="1" smtClean="0">
                <a:solidFill>
                  <a:schemeClr val="tx1"/>
                </a:solidFill>
                <a:latin typeface="+mn-lt"/>
                <a:ea typeface="+mn-ea"/>
                <a:cs typeface="+mn-cs"/>
              </a:rPr>
              <a:t>yi</a:t>
            </a:r>
            <a:r>
              <a:rPr lang="zh-CN" altLang="en-US" sz="1200" kern="1200" dirty="0" smtClean="0">
                <a:solidFill>
                  <a:schemeClr val="tx1"/>
                </a:solidFill>
                <a:latin typeface="+mn-lt"/>
                <a:ea typeface="+mn-ea"/>
                <a:cs typeface="+mn-cs"/>
              </a:rPr>
              <a:t>仅依赖于上一时刻</a:t>
            </a:r>
            <a:r>
              <a:rPr lang="en-US" altLang="zh-CN" sz="1200" kern="1200" dirty="0" smtClean="0">
                <a:solidFill>
                  <a:schemeClr val="tx1"/>
                </a:solidFill>
                <a:latin typeface="+mn-lt"/>
                <a:ea typeface="+mn-ea"/>
                <a:cs typeface="+mn-cs"/>
              </a:rPr>
              <a:t>yi-1</a:t>
            </a:r>
            <a:r>
              <a:rPr lang="zh-CN" altLang="en-US" sz="1200" kern="1200" dirty="0" smtClean="0">
                <a:solidFill>
                  <a:schemeClr val="tx1"/>
                </a:solidFill>
                <a:latin typeface="+mn-lt"/>
                <a:ea typeface="+mn-ea"/>
                <a:cs typeface="+mn-cs"/>
              </a:rPr>
              <a:t>。这就是马尔科夫性。</a:t>
            </a:r>
            <a:endParaRPr lang="en-US" altLang="zh-CN" sz="1200" kern="1200" dirty="0" smtClean="0">
              <a:solidFill>
                <a:schemeClr val="tx1"/>
              </a:solidFill>
              <a:latin typeface="+mn-lt"/>
              <a:ea typeface="+mn-ea"/>
              <a:cs typeface="+mn-cs"/>
            </a:endParaRPr>
          </a:p>
          <a:p>
            <a:r>
              <a:rPr lang="en-US" altLang="zh-CN" sz="1200" kern="1200" dirty="0" err="1" smtClean="0">
                <a:solidFill>
                  <a:schemeClr val="tx1"/>
                </a:solidFill>
                <a:latin typeface="+mn-lt"/>
                <a:ea typeface="+mn-ea"/>
                <a:cs typeface="+mn-cs"/>
              </a:rPr>
              <a:t>i</a:t>
            </a:r>
            <a:r>
              <a:rPr lang="zh-CN" altLang="en-US" sz="1200" kern="1200" dirty="0" smtClean="0">
                <a:solidFill>
                  <a:schemeClr val="tx1"/>
                </a:solidFill>
                <a:latin typeface="+mn-lt"/>
                <a:ea typeface="+mn-ea"/>
                <a:cs typeface="+mn-cs"/>
              </a:rPr>
              <a:t>表示时刻</a:t>
            </a:r>
          </a:p>
          <a:p>
            <a:r>
              <a:rPr lang="zh-CN" altLang="en-US" sz="1200" kern="1200" dirty="0" smtClean="0">
                <a:solidFill>
                  <a:schemeClr val="tx1"/>
                </a:solidFill>
                <a:latin typeface="+mn-lt"/>
                <a:ea typeface="+mn-ea"/>
                <a:cs typeface="+mn-cs"/>
              </a:rPr>
              <a:t>每一时刻观测量</a:t>
            </a:r>
            <a:r>
              <a:rPr lang="en-US" altLang="zh-CN" sz="1200" kern="1200" dirty="0" smtClean="0">
                <a:solidFill>
                  <a:schemeClr val="tx1"/>
                </a:solidFill>
                <a:latin typeface="+mn-lt"/>
                <a:ea typeface="+mn-ea"/>
                <a:cs typeface="+mn-cs"/>
              </a:rPr>
              <a:t>xi</a:t>
            </a:r>
            <a:r>
              <a:rPr lang="zh-CN" altLang="en-US" sz="1200" kern="1200" dirty="0" smtClean="0">
                <a:solidFill>
                  <a:schemeClr val="tx1"/>
                </a:solidFill>
                <a:latin typeface="+mn-lt"/>
                <a:ea typeface="+mn-ea"/>
                <a:cs typeface="+mn-cs"/>
              </a:rPr>
              <a:t>取值仅依赖于</a:t>
            </a:r>
            <a:r>
              <a:rPr lang="en-US" altLang="zh-CN" sz="1200" kern="1200" dirty="0" err="1" smtClean="0">
                <a:solidFill>
                  <a:schemeClr val="tx1"/>
                </a:solidFill>
                <a:latin typeface="+mn-lt"/>
                <a:ea typeface="+mn-ea"/>
                <a:cs typeface="+mn-cs"/>
              </a:rPr>
              <a:t>yi</a:t>
            </a:r>
            <a:r>
              <a:rPr lang="zh-CN" altLang="en-US" sz="1200" kern="1200" dirty="0" smtClean="0">
                <a:solidFill>
                  <a:schemeClr val="tx1"/>
                </a:solidFill>
                <a:latin typeface="+mn-lt"/>
                <a:ea typeface="+mn-ea"/>
                <a:cs typeface="+mn-cs"/>
              </a:rPr>
              <a:t>。因为有依赖关系所以他是有向图。</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我们知道</a:t>
            </a:r>
            <a:r>
              <a:rPr lang="en-US" altLang="zh-CN" sz="1200" kern="1200" dirty="0" smtClean="0">
                <a:solidFill>
                  <a:schemeClr val="tx1"/>
                </a:solidFill>
                <a:latin typeface="+mn-lt"/>
                <a:ea typeface="+mn-ea"/>
                <a:cs typeface="+mn-cs"/>
              </a:rPr>
              <a:t>HMM</a:t>
            </a:r>
            <a:r>
              <a:rPr lang="zh-CN" altLang="en-US" sz="1200" kern="1200" dirty="0" smtClean="0">
                <a:solidFill>
                  <a:schemeClr val="tx1"/>
                </a:solidFill>
                <a:latin typeface="+mn-lt"/>
                <a:ea typeface="+mn-ea"/>
                <a:cs typeface="+mn-cs"/>
              </a:rPr>
              <a:t>是生成式模型，当然我们要研究联合概率。写出来就是这样，根据条件独立和马尔科夫性，可以写成连乘的形式。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我们发现联合概率可以分成三部分。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首先是最左边的初始状态概率，就就</a:t>
            </a:r>
            <a:r>
              <a:rPr lang="en-US" altLang="zh-CN" sz="1200" kern="1200" dirty="0" smtClean="0">
                <a:solidFill>
                  <a:schemeClr val="tx1"/>
                </a:solidFill>
                <a:latin typeface="+mn-lt"/>
                <a:ea typeface="+mn-ea"/>
                <a:cs typeface="+mn-cs"/>
              </a:rPr>
              <a:t>pi I,</a:t>
            </a:r>
            <a:r>
              <a:rPr lang="zh-CN" altLang="en-US" sz="1200" kern="1200" dirty="0" smtClean="0">
                <a:solidFill>
                  <a:schemeClr val="tx1"/>
                </a:solidFill>
                <a:latin typeface="+mn-lt"/>
                <a:ea typeface="+mn-ea"/>
                <a:cs typeface="+mn-cs"/>
              </a:rPr>
              <a:t>即模型在初始时刻处于不同状态的概率。</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然后是状态转移概率</a:t>
            </a:r>
            <a:r>
              <a:rPr lang="en-US" altLang="zh-CN" sz="1200" kern="1200" dirty="0" err="1" smtClean="0">
                <a:solidFill>
                  <a:schemeClr val="tx1"/>
                </a:solidFill>
                <a:latin typeface="+mn-lt"/>
                <a:ea typeface="+mn-ea"/>
                <a:cs typeface="+mn-cs"/>
              </a:rPr>
              <a:t>aij</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即模型在不同状态转移的概率。上一时刻状态为</a:t>
            </a:r>
            <a:r>
              <a:rPr lang="en-US" altLang="zh-CN" sz="1200" kern="1200" dirty="0" err="1" smtClean="0">
                <a:solidFill>
                  <a:schemeClr val="tx1"/>
                </a:solidFill>
                <a:latin typeface="+mn-lt"/>
                <a:ea typeface="+mn-ea"/>
                <a:cs typeface="+mn-cs"/>
              </a:rPr>
              <a:t>si</a:t>
            </a:r>
            <a:r>
              <a:rPr lang="zh-CN" altLang="en-US" sz="1200" kern="1200" dirty="0" smtClean="0">
                <a:solidFill>
                  <a:schemeClr val="tx1"/>
                </a:solidFill>
                <a:latin typeface="+mn-lt"/>
                <a:ea typeface="+mn-ea"/>
                <a:cs typeface="+mn-cs"/>
              </a:rPr>
              <a:t>，下一时刻为</a:t>
            </a:r>
            <a:r>
              <a:rPr lang="en-US" altLang="zh-CN" sz="1200" kern="1200" dirty="0" err="1" smtClean="0">
                <a:solidFill>
                  <a:schemeClr val="tx1"/>
                </a:solidFill>
                <a:latin typeface="+mn-lt"/>
                <a:ea typeface="+mn-ea"/>
                <a:cs typeface="+mn-cs"/>
              </a:rPr>
              <a:t>sj</a:t>
            </a:r>
            <a:r>
              <a:rPr lang="zh-CN" altLang="en-US" sz="1200" kern="1200" dirty="0" smtClean="0">
                <a:solidFill>
                  <a:schemeClr val="tx1"/>
                </a:solidFill>
                <a:latin typeface="+mn-lt"/>
                <a:ea typeface="+mn-ea"/>
                <a:cs typeface="+mn-cs"/>
              </a:rPr>
              <a:t>的概率。</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最后是输出观测概率</a:t>
            </a:r>
            <a:r>
              <a:rPr lang="en-US" altLang="zh-CN" sz="1200" kern="1200" dirty="0" err="1" smtClean="0">
                <a:solidFill>
                  <a:schemeClr val="tx1"/>
                </a:solidFill>
                <a:latin typeface="+mn-lt"/>
                <a:ea typeface="+mn-ea"/>
                <a:cs typeface="+mn-cs"/>
              </a:rPr>
              <a:t>bij</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即模型根据当前状态获得不同输出的概率，即当前状态为</a:t>
            </a:r>
            <a:r>
              <a:rPr lang="en-US" altLang="zh-CN" sz="1200" kern="1200" dirty="0" err="1" smtClean="0">
                <a:solidFill>
                  <a:schemeClr val="tx1"/>
                </a:solidFill>
                <a:latin typeface="+mn-lt"/>
                <a:ea typeface="+mn-ea"/>
                <a:cs typeface="+mn-cs"/>
              </a:rPr>
              <a:t>si</a:t>
            </a:r>
            <a:r>
              <a:rPr lang="zh-CN" altLang="en-US" sz="1200" kern="1200" dirty="0" smtClean="0">
                <a:solidFill>
                  <a:schemeClr val="tx1"/>
                </a:solidFill>
                <a:latin typeface="+mn-lt"/>
                <a:ea typeface="+mn-ea"/>
                <a:cs typeface="+mn-cs"/>
              </a:rPr>
              <a:t>，观测到</a:t>
            </a:r>
            <a:r>
              <a:rPr lang="en-US" altLang="zh-CN" sz="1200" kern="1200" dirty="0" err="1" smtClean="0">
                <a:solidFill>
                  <a:schemeClr val="tx1"/>
                </a:solidFill>
                <a:latin typeface="+mn-lt"/>
                <a:ea typeface="+mn-ea"/>
                <a:cs typeface="+mn-cs"/>
              </a:rPr>
              <a:t>oj</a:t>
            </a:r>
            <a:r>
              <a:rPr lang="zh-CN" altLang="en-US" sz="1200" kern="1200" dirty="0" smtClean="0">
                <a:solidFill>
                  <a:schemeClr val="tx1"/>
                </a:solidFill>
                <a:latin typeface="+mn-lt"/>
                <a:ea typeface="+mn-ea"/>
                <a:cs typeface="+mn-cs"/>
              </a:rPr>
              <a:t>的概率。</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假如这些参数全都确定呢，给定一个</a:t>
            </a:r>
            <a:r>
              <a:rPr lang="en-US" altLang="zh-CN" sz="1200" kern="1200" dirty="0" smtClean="0">
                <a:solidFill>
                  <a:schemeClr val="tx1"/>
                </a:solidFill>
                <a:latin typeface="+mn-lt"/>
                <a:ea typeface="+mn-ea"/>
                <a:cs typeface="+mn-cs"/>
              </a:rPr>
              <a:t>HMM</a:t>
            </a:r>
            <a:r>
              <a:rPr lang="zh-CN" altLang="en-US" sz="1200" kern="1200" dirty="0" smtClean="0">
                <a:solidFill>
                  <a:schemeClr val="tx1"/>
                </a:solidFill>
                <a:latin typeface="+mn-lt"/>
                <a:ea typeface="+mn-ea"/>
                <a:cs typeface="+mn-cs"/>
              </a:rPr>
              <a:t>，他就会自动开始生成序列，甚至都和外界输入没什么关系了。显然他是一个生成式模型。</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当然实际情况中我们不会知道所有信息。更常见的场合是我们只知道可观察状态序列和各种概率，要找到一个最可能的隐含状态。比如说可观察状态就是语音信号序列，而隐含状态则是对应的文字。这本质就是一个</a:t>
            </a:r>
            <a:r>
              <a:rPr lang="en-US" altLang="zh-CN" sz="1200" kern="1200" dirty="0" smtClean="0">
                <a:solidFill>
                  <a:schemeClr val="tx1"/>
                </a:solidFill>
                <a:latin typeface="+mn-lt"/>
                <a:ea typeface="+mn-ea"/>
                <a:cs typeface="+mn-cs"/>
              </a:rPr>
              <a:t>HMM</a:t>
            </a:r>
            <a:r>
              <a:rPr lang="zh-CN" altLang="en-US" sz="1200" kern="1200" dirty="0" smtClean="0">
                <a:solidFill>
                  <a:schemeClr val="tx1"/>
                </a:solidFill>
                <a:latin typeface="+mn-lt"/>
                <a:ea typeface="+mn-ea"/>
                <a:cs typeface="+mn-cs"/>
              </a:rPr>
              <a:t>的最短路径或者最大概率问题，通过</a:t>
            </a:r>
            <a:r>
              <a:rPr lang="en-US" altLang="zh-CN" sz="1200" b="0" i="0" kern="1200" dirty="0" smtClean="0">
                <a:solidFill>
                  <a:schemeClr val="tx1"/>
                </a:solidFill>
                <a:effectLst/>
                <a:latin typeface="+mn-lt"/>
                <a:ea typeface="+mn-ea"/>
                <a:cs typeface="+mn-cs"/>
              </a:rPr>
              <a:t>Viterbi</a:t>
            </a:r>
            <a:r>
              <a:rPr lang="zh-CN" altLang="en-US" sz="1200" b="0" i="0" kern="1200" dirty="0" smtClean="0">
                <a:solidFill>
                  <a:schemeClr val="tx1"/>
                </a:solidFill>
                <a:effectLst/>
                <a:latin typeface="+mn-lt"/>
                <a:ea typeface="+mn-ea"/>
                <a:cs typeface="+mn-cs"/>
              </a:rPr>
              <a:t>算法可以求解。</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而这些概率怎么训练得到呢？一般还是通过</a:t>
            </a:r>
            <a:r>
              <a:rPr lang="en-US" altLang="zh-CN" sz="1200" b="0" i="0" kern="1200" dirty="0" smtClean="0">
                <a:solidFill>
                  <a:schemeClr val="tx1"/>
                </a:solidFill>
                <a:effectLst/>
                <a:latin typeface="+mn-lt"/>
                <a:ea typeface="+mn-ea"/>
                <a:cs typeface="+mn-cs"/>
              </a:rPr>
              <a:t>EM</a:t>
            </a:r>
            <a:r>
              <a:rPr lang="zh-CN" altLang="en-US" sz="1200" b="0" i="0" kern="1200" dirty="0" smtClean="0">
                <a:solidFill>
                  <a:schemeClr val="tx1"/>
                </a:solidFill>
                <a:effectLst/>
                <a:latin typeface="+mn-lt"/>
                <a:ea typeface="+mn-ea"/>
                <a:cs typeface="+mn-cs"/>
              </a:rPr>
              <a:t>算法来进行极大似然估计或者最大后验概率的方法求解。用的比较普遍的是</a:t>
            </a:r>
            <a:r>
              <a:rPr lang="en-US" altLang="zh-CN" sz="1200" b="0" i="0" kern="1200" dirty="0" smtClean="0">
                <a:solidFill>
                  <a:schemeClr val="tx1"/>
                </a:solidFill>
                <a:effectLst/>
                <a:latin typeface="+mn-lt"/>
                <a:ea typeface="+mn-ea"/>
                <a:cs typeface="+mn-cs"/>
              </a:rPr>
              <a:t>EM</a:t>
            </a:r>
            <a:r>
              <a:rPr lang="zh-CN" altLang="en-US" sz="1200" b="0" i="0" kern="1200" dirty="0" smtClean="0">
                <a:solidFill>
                  <a:schemeClr val="tx1"/>
                </a:solidFill>
                <a:effectLst/>
                <a:latin typeface="+mn-lt"/>
                <a:ea typeface="+mn-ea"/>
                <a:cs typeface="+mn-cs"/>
              </a:rPr>
              <a:t>算法的特例</a:t>
            </a:r>
            <a:r>
              <a:rPr lang="en-US" altLang="zh-CN" sz="1200" b="0" i="0" kern="1200" dirty="0" smtClean="0">
                <a:solidFill>
                  <a:schemeClr val="tx1"/>
                </a:solidFill>
                <a:effectLst/>
                <a:latin typeface="+mn-lt"/>
                <a:ea typeface="+mn-ea"/>
                <a:cs typeface="+mn-cs"/>
              </a:rPr>
              <a:t>Baum-Welch</a:t>
            </a:r>
            <a:r>
              <a:rPr lang="zh-CN" altLang="en-US" sz="1200" b="0" i="0" kern="1200" dirty="0" smtClean="0">
                <a:solidFill>
                  <a:schemeClr val="tx1"/>
                </a:solidFill>
                <a:effectLst/>
                <a:latin typeface="+mn-lt"/>
                <a:ea typeface="+mn-ea"/>
                <a:cs typeface="+mn-cs"/>
              </a:rPr>
              <a:t>算法。</a:t>
            </a: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30</a:t>
            </a:fld>
            <a:endParaRPr lang="zh-CN" altLang="en-US"/>
          </a:p>
        </p:txBody>
      </p:sp>
    </p:spTree>
    <p:extLst>
      <p:ext uri="{BB962C8B-B14F-4D97-AF65-F5344CB8AC3E}">
        <p14:creationId xmlns:p14="http://schemas.microsoft.com/office/powerpoint/2010/main" val="1150238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什么是线性回归？什么是回归？</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如何得到得到</a:t>
            </a:r>
            <a:r>
              <a:rPr lang="en-US" altLang="zh-CN" dirty="0" smtClean="0"/>
              <a:t>w</a:t>
            </a:r>
            <a:r>
              <a:rPr lang="zh-CN" altLang="en-US" dirty="0" smtClean="0"/>
              <a:t>和</a:t>
            </a:r>
            <a:r>
              <a:rPr lang="en-US" altLang="zh-CN" dirty="0" smtClean="0"/>
              <a:t>b</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怎么分类呢？得到最小二乘法线性分类器</a:t>
            </a:r>
            <a:r>
              <a:rPr lang="en-US" altLang="zh-CN" dirty="0" smtClean="0"/>
              <a:t>LLS</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没有线性关系怎么办？</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什么是广义线性模型？</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如果使用</a:t>
            </a:r>
            <a:r>
              <a:rPr lang="en-US" altLang="zh-CN" dirty="0" smtClean="0"/>
              <a:t>sigmoid</a:t>
            </a:r>
            <a:r>
              <a:rPr lang="zh-CN" altLang="en-US" dirty="0" smtClean="0"/>
              <a:t>函数作为</a:t>
            </a:r>
            <a:r>
              <a:rPr lang="en-US" altLang="zh-CN" dirty="0" smtClean="0"/>
              <a:t>kernel</a:t>
            </a:r>
            <a:r>
              <a:rPr lang="zh-CN" altLang="en-US" dirty="0" smtClean="0"/>
              <a:t>呢？得到逻辑斯谛回归</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4</a:t>
            </a:fld>
            <a:endParaRPr lang="zh-CN" altLang="en-US"/>
          </a:p>
        </p:txBody>
      </p:sp>
    </p:spTree>
    <p:extLst>
      <p:ext uri="{BB962C8B-B14F-4D97-AF65-F5344CB8AC3E}">
        <p14:creationId xmlns:p14="http://schemas.microsoft.com/office/powerpoint/2010/main" val="15185758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err="1" smtClean="0"/>
              <a:t>Xgboost</a:t>
            </a:r>
            <a:r>
              <a:rPr lang="zh-CN" altLang="en-US" sz="1200" dirty="0" smtClean="0"/>
              <a:t>是一种集成学习方法，是决策树模型在</a:t>
            </a:r>
            <a:r>
              <a:rPr lang="en-US" altLang="zh-CN" sz="1200" dirty="0" smtClean="0"/>
              <a:t>boost</a:t>
            </a:r>
            <a:r>
              <a:rPr lang="zh-CN" altLang="en-US" sz="1200" dirty="0" smtClean="0"/>
              <a:t>方法下得到的基于梯度增强的决策树（</a:t>
            </a:r>
            <a:r>
              <a:rPr lang="en-US" altLang="zh-CN" sz="1200" dirty="0" smtClean="0"/>
              <a:t>GBDT)</a:t>
            </a:r>
            <a:r>
              <a:rPr lang="zh-CN" altLang="en-US" sz="1200" dirty="0" smtClean="0"/>
              <a:t>模型的改进。能用于分类和回归。</a:t>
            </a:r>
            <a:endParaRPr lang="en-US" altLang="zh-CN" sz="1200" dirty="0" smtClean="0"/>
          </a:p>
          <a:p>
            <a:r>
              <a:rPr lang="zh-CN" altLang="en-US" dirty="0" smtClean="0"/>
              <a:t>我们看下面的演变流程，以最简单的决策树为基函数，进行集成。如果使用</a:t>
            </a:r>
            <a:r>
              <a:rPr lang="en-US" altLang="zh-CN" dirty="0" smtClean="0"/>
              <a:t>bagging</a:t>
            </a:r>
            <a:r>
              <a:rPr lang="zh-CN" altLang="en-US" dirty="0" smtClean="0"/>
              <a:t>的方法，也就是通过有放回抽样来随机产生不同的子数据集，用子数据集构建子树，再加上随机选取分割特征等方法，就得到了随机森林。之前提过他能够减少模型的方差，就是提高模型的泛化迁移能力。</a:t>
            </a:r>
            <a:endParaRPr lang="en-US" altLang="zh-CN" dirty="0" smtClean="0"/>
          </a:p>
          <a:p>
            <a:r>
              <a:rPr lang="zh-CN" altLang="en-US" dirty="0" smtClean="0"/>
              <a:t>如果我们使用</a:t>
            </a:r>
            <a:r>
              <a:rPr lang="en-US" altLang="zh-CN" dirty="0" smtClean="0"/>
              <a:t>Boosting</a:t>
            </a:r>
            <a:r>
              <a:rPr lang="zh-CN" altLang="en-US" dirty="0" smtClean="0"/>
              <a:t>的方法，动态根据我们分类的结果来调整数据集的权重，分错的了数据集的权重更高，再考虑基于梯度的增强，就是说我们的每颗树不是为了解决整个问题，而是减少上次计算导致的残差，每棵树都是对之前的补充。比如之前回归的结果是</a:t>
            </a:r>
            <a:r>
              <a:rPr lang="en-US" altLang="zh-CN" dirty="0" smtClean="0"/>
              <a:t>90</a:t>
            </a:r>
            <a:r>
              <a:rPr lang="zh-CN" altLang="en-US" dirty="0" smtClean="0"/>
              <a:t>，而</a:t>
            </a:r>
            <a:r>
              <a:rPr lang="en-US" altLang="zh-CN" dirty="0" err="1" smtClean="0"/>
              <a:t>groundtruth</a:t>
            </a:r>
            <a:r>
              <a:rPr lang="zh-CN" altLang="en-US" dirty="0" smtClean="0"/>
              <a:t>是</a:t>
            </a:r>
            <a:r>
              <a:rPr lang="en-US" altLang="zh-CN" dirty="0" smtClean="0"/>
              <a:t>100</a:t>
            </a:r>
            <a:r>
              <a:rPr lang="zh-CN" altLang="en-US" dirty="0" smtClean="0"/>
              <a:t>，误差是</a:t>
            </a:r>
            <a:r>
              <a:rPr lang="en-US" altLang="zh-CN" dirty="0" smtClean="0"/>
              <a:t>10</a:t>
            </a:r>
            <a:r>
              <a:rPr lang="zh-CN" altLang="en-US" dirty="0" smtClean="0"/>
              <a:t>，那我这颗树的目标不是得到</a:t>
            </a:r>
            <a:r>
              <a:rPr lang="en-US" altLang="zh-CN" dirty="0" smtClean="0"/>
              <a:t>100</a:t>
            </a:r>
            <a:r>
              <a:rPr lang="zh-CN" altLang="en-US" dirty="0" smtClean="0"/>
              <a:t>，而是得到</a:t>
            </a:r>
            <a:r>
              <a:rPr lang="en-US" altLang="zh-CN" dirty="0" smtClean="0"/>
              <a:t>10.</a:t>
            </a:r>
            <a:r>
              <a:rPr lang="zh-CN" altLang="en-US" dirty="0" smtClean="0"/>
              <a:t>最终我们通过减少模型的偏差来提高性能，得到了</a:t>
            </a:r>
            <a:r>
              <a:rPr lang="en-US" altLang="zh-CN" dirty="0" smtClean="0"/>
              <a:t>GBDT</a:t>
            </a:r>
            <a:r>
              <a:rPr lang="zh-CN" altLang="en-US" dirty="0" smtClean="0"/>
              <a:t>基于梯度增强的树模型。</a:t>
            </a:r>
            <a:endParaRPr lang="en-US" altLang="zh-CN" dirty="0" smtClean="0"/>
          </a:p>
          <a:p>
            <a:r>
              <a:rPr lang="zh-CN" altLang="en-US" dirty="0" smtClean="0"/>
              <a:t>再考虑一些具体实现上的改进，我们可以认为</a:t>
            </a:r>
            <a:r>
              <a:rPr lang="en-US" altLang="zh-CN" dirty="0" err="1" smtClean="0"/>
              <a:t>xgboost</a:t>
            </a:r>
            <a:r>
              <a:rPr lang="zh-CN" altLang="en-US" dirty="0" smtClean="0"/>
              <a:t>是一种很棒的</a:t>
            </a:r>
            <a:r>
              <a:rPr lang="en-US" altLang="zh-CN" dirty="0" smtClean="0"/>
              <a:t>GBDT</a:t>
            </a:r>
            <a:r>
              <a:rPr lang="zh-CN" altLang="en-US" dirty="0" smtClean="0"/>
              <a:t>的实现方式，我们改进代价函数，加入了正则项，增加了特征的列抽样，增加了每棵树的学习率的缩减，支持训练的并行化等等。</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31</a:t>
            </a:fld>
            <a:endParaRPr lang="zh-CN" altLang="en-US"/>
          </a:p>
        </p:txBody>
      </p:sp>
    </p:spTree>
    <p:extLst>
      <p:ext uri="{BB962C8B-B14F-4D97-AF65-F5344CB8AC3E}">
        <p14:creationId xmlns:p14="http://schemas.microsoft.com/office/powerpoint/2010/main" val="849663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32</a:t>
            </a:fld>
            <a:endParaRPr lang="zh-CN" altLang="en-US"/>
          </a:p>
        </p:txBody>
      </p:sp>
    </p:spTree>
    <p:extLst>
      <p:ext uri="{BB962C8B-B14F-4D97-AF65-F5344CB8AC3E}">
        <p14:creationId xmlns:p14="http://schemas.microsoft.com/office/powerpoint/2010/main" val="39499477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33</a:t>
            </a:fld>
            <a:endParaRPr lang="zh-CN" altLang="en-US"/>
          </a:p>
        </p:txBody>
      </p:sp>
    </p:spTree>
    <p:extLst>
      <p:ext uri="{BB962C8B-B14F-4D97-AF65-F5344CB8AC3E}">
        <p14:creationId xmlns:p14="http://schemas.microsoft.com/office/powerpoint/2010/main" val="11260485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这只是示意性的表述。实际实现时</a:t>
            </a:r>
            <a:r>
              <a:rPr lang="en-US" altLang="zh-CN" dirty="0" err="1" smtClean="0"/>
              <a:t>xgboost</a:t>
            </a:r>
            <a:r>
              <a:rPr lang="zh-CN" altLang="en-US" dirty="0" smtClean="0"/>
              <a:t>使用了各种软件层面的并行化方法，包括</a:t>
            </a:r>
            <a:r>
              <a:rPr lang="en-US" altLang="zh-CN" dirty="0" smtClean="0"/>
              <a:t>OPENMP</a:t>
            </a:r>
            <a:r>
              <a:rPr lang="zh-CN" altLang="en-US" dirty="0" smtClean="0"/>
              <a:t>等。</a:t>
            </a:r>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34</a:t>
            </a:fld>
            <a:endParaRPr lang="zh-CN" altLang="en-US"/>
          </a:p>
        </p:txBody>
      </p:sp>
    </p:spTree>
    <p:extLst>
      <p:ext uri="{BB962C8B-B14F-4D97-AF65-F5344CB8AC3E}">
        <p14:creationId xmlns:p14="http://schemas.microsoft.com/office/powerpoint/2010/main" val="1517140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导入库 </a:t>
            </a:r>
            <a:r>
              <a:rPr lang="en-US" altLang="zh-CN" dirty="0" err="1" smtClean="0"/>
              <a:t>numpy,pandas,sklean,scipy</a:t>
            </a:r>
            <a:endParaRPr lang="en-US" altLang="zh-CN" dirty="0" smtClean="0"/>
          </a:p>
          <a:p>
            <a:endParaRPr lang="en-US" altLang="zh-CN" dirty="0" smtClean="0"/>
          </a:p>
          <a:p>
            <a:r>
              <a:rPr lang="zh-CN" altLang="en-US" dirty="0" smtClean="0"/>
              <a:t>读入数据集</a:t>
            </a:r>
            <a:endParaRPr lang="en-US" altLang="zh-CN" dirty="0" smtClean="0"/>
          </a:p>
          <a:p>
            <a:r>
              <a:rPr lang="zh-CN" altLang="en-US" dirty="0" smtClean="0"/>
              <a:t>随机划分训练集和测试集</a:t>
            </a:r>
            <a:endParaRPr lang="en-US" altLang="zh-CN" dirty="0" smtClean="0"/>
          </a:p>
          <a:p>
            <a:r>
              <a:rPr lang="zh-CN" altLang="en-US" dirty="0" smtClean="0"/>
              <a:t>数据标准化</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35</a:t>
            </a:fld>
            <a:endParaRPr lang="zh-CN" altLang="en-US"/>
          </a:p>
        </p:txBody>
      </p:sp>
    </p:spTree>
    <p:extLst>
      <p:ext uri="{BB962C8B-B14F-4D97-AF65-F5344CB8AC3E}">
        <p14:creationId xmlns:p14="http://schemas.microsoft.com/office/powerpoint/2010/main" val="2964831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各种分类器初始化，定义超参数</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36</a:t>
            </a:fld>
            <a:endParaRPr lang="zh-CN" altLang="en-US"/>
          </a:p>
        </p:txBody>
      </p:sp>
    </p:spTree>
    <p:extLst>
      <p:ext uri="{BB962C8B-B14F-4D97-AF65-F5344CB8AC3E}">
        <p14:creationId xmlns:p14="http://schemas.microsoft.com/office/powerpoint/2010/main" val="40451178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分类器训练及测试</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37</a:t>
            </a:fld>
            <a:endParaRPr lang="zh-CN" altLang="en-US"/>
          </a:p>
        </p:txBody>
      </p:sp>
    </p:spTree>
    <p:extLst>
      <p:ext uri="{BB962C8B-B14F-4D97-AF65-F5344CB8AC3E}">
        <p14:creationId xmlns:p14="http://schemas.microsoft.com/office/powerpoint/2010/main" val="3052647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分类器好坏评估</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38</a:t>
            </a:fld>
            <a:endParaRPr lang="zh-CN" altLang="en-US"/>
          </a:p>
        </p:txBody>
      </p:sp>
    </p:spTree>
    <p:extLst>
      <p:ext uri="{BB962C8B-B14F-4D97-AF65-F5344CB8AC3E}">
        <p14:creationId xmlns:p14="http://schemas.microsoft.com/office/powerpoint/2010/main" val="14830786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39</a:t>
            </a:fld>
            <a:endParaRPr lang="zh-CN" altLang="en-US"/>
          </a:p>
        </p:txBody>
      </p:sp>
    </p:spTree>
    <p:extLst>
      <p:ext uri="{BB962C8B-B14F-4D97-AF65-F5344CB8AC3E}">
        <p14:creationId xmlns:p14="http://schemas.microsoft.com/office/powerpoint/2010/main" val="13512999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CNN</a:t>
            </a:r>
            <a:r>
              <a:rPr lang="zh-CN" altLang="en-US" sz="1200" kern="1200" dirty="0" smtClean="0">
                <a:solidFill>
                  <a:schemeClr val="tx1"/>
                </a:solidFill>
                <a:latin typeface="+mn-lt"/>
                <a:ea typeface="+mn-ea"/>
                <a:cs typeface="+mn-cs"/>
              </a:rPr>
              <a:t>最早是从从神经认知机而来，这个理论认为大脑里存在抽取特征的神经元，还存在抗形变的神经元。而抽取特征的神经元我们用卷积核滤波操作来拟合它。而抗形变的神经元则用激活函数或者</a:t>
            </a:r>
            <a:r>
              <a:rPr lang="en-US" altLang="zh-CN" sz="1200" kern="1200" dirty="0" smtClean="0">
                <a:solidFill>
                  <a:schemeClr val="tx1"/>
                </a:solidFill>
                <a:latin typeface="+mn-lt"/>
                <a:ea typeface="+mn-ea"/>
                <a:cs typeface="+mn-cs"/>
              </a:rPr>
              <a:t>Max-pooling</a:t>
            </a:r>
            <a:r>
              <a:rPr lang="zh-CN" altLang="en-US" sz="1200" kern="1200" dirty="0" smtClean="0">
                <a:solidFill>
                  <a:schemeClr val="tx1"/>
                </a:solidFill>
                <a:latin typeface="+mn-lt"/>
                <a:ea typeface="+mn-ea"/>
                <a:cs typeface="+mn-cs"/>
              </a:rPr>
              <a:t>最大池化，也就是取最大值的降采样来实现它。</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我们为什么用</a:t>
            </a:r>
            <a:r>
              <a:rPr lang="en-US" altLang="zh-CN" sz="1200" kern="1200" dirty="0" smtClean="0">
                <a:solidFill>
                  <a:schemeClr val="tx1"/>
                </a:solidFill>
                <a:latin typeface="+mn-lt"/>
                <a:ea typeface="+mn-ea"/>
                <a:cs typeface="+mn-cs"/>
              </a:rPr>
              <a:t>CNN</a:t>
            </a:r>
            <a:r>
              <a:rPr lang="zh-CN" altLang="en-US" sz="1200" kern="1200" dirty="0" smtClean="0">
                <a:solidFill>
                  <a:schemeClr val="tx1"/>
                </a:solidFill>
                <a:latin typeface="+mn-lt"/>
                <a:ea typeface="+mn-ea"/>
                <a:cs typeface="+mn-cs"/>
              </a:rPr>
              <a:t>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就是因为他卷积层，具有特别强的特征提取能力。能够减少特征工程和数据预处理的需求。</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要知道在传统机器学习中，我们看到一个实际的任务是分成数据清洗，特征工程，分类器以及后处理等几步的，特征工程和分类是分开的。而使用</a:t>
            </a:r>
            <a:r>
              <a:rPr lang="en-US" altLang="zh-CN" sz="1200" kern="1200" dirty="0" smtClean="0">
                <a:solidFill>
                  <a:schemeClr val="tx1"/>
                </a:solidFill>
                <a:latin typeface="+mn-lt"/>
                <a:ea typeface="+mn-ea"/>
                <a:cs typeface="+mn-cs"/>
              </a:rPr>
              <a:t>CNN</a:t>
            </a:r>
            <a:r>
              <a:rPr lang="zh-CN" altLang="en-US" sz="1200" kern="1200" dirty="0" smtClean="0">
                <a:solidFill>
                  <a:schemeClr val="tx1"/>
                </a:solidFill>
                <a:latin typeface="+mn-lt"/>
                <a:ea typeface="+mn-ea"/>
                <a:cs typeface="+mn-cs"/>
              </a:rPr>
              <a:t>能把两者结合，实现端到端的学习，也就是一个网络他的输入就是任务总的输入，输出就是我们所需的最终输出，没有其他的步骤和模块，这就简化了任务，再也不需要人凭经验设计的特征，比如频谱能量，近似熵样本熵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CNN</a:t>
            </a:r>
            <a:r>
              <a:rPr lang="zh-CN" altLang="en-US" sz="1200" kern="1200" dirty="0" smtClean="0">
                <a:solidFill>
                  <a:schemeClr val="tx1"/>
                </a:solidFill>
                <a:latin typeface="+mn-lt"/>
                <a:ea typeface="+mn-ea"/>
                <a:cs typeface="+mn-cs"/>
              </a:rPr>
              <a:t>最早用于图像，现在也可用于时间序列，比如</a:t>
            </a:r>
            <a:r>
              <a:rPr lang="en-US" altLang="zh-CN" sz="1200" kern="1200" dirty="0" smtClean="0">
                <a:solidFill>
                  <a:schemeClr val="tx1"/>
                </a:solidFill>
                <a:latin typeface="+mn-lt"/>
                <a:ea typeface="+mn-ea"/>
                <a:cs typeface="+mn-cs"/>
              </a:rPr>
              <a:t>ECG</a:t>
            </a:r>
            <a:r>
              <a:rPr lang="zh-CN" altLang="en-US" sz="1200" kern="1200" dirty="0" smtClean="0">
                <a:solidFill>
                  <a:schemeClr val="tx1"/>
                </a:solidFill>
                <a:latin typeface="+mn-lt"/>
                <a:ea typeface="+mn-ea"/>
                <a:cs typeface="+mn-cs"/>
              </a:rPr>
              <a:t>等的处理。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a:t>
            </a:r>
            <a:r>
              <a:rPr lang="en-US" altLang="zh-CN" sz="1200" kern="1200" dirty="0" smtClean="0">
                <a:solidFill>
                  <a:schemeClr val="tx1"/>
                </a:solidFill>
                <a:latin typeface="+mn-lt"/>
                <a:ea typeface="+mn-ea"/>
                <a:cs typeface="+mn-cs"/>
              </a:rPr>
              <a:t>CNN</a:t>
            </a:r>
            <a:r>
              <a:rPr lang="zh-CN" altLang="en-US" sz="1200" kern="1200" dirty="0" smtClean="0">
                <a:solidFill>
                  <a:schemeClr val="tx1"/>
                </a:solidFill>
                <a:latin typeface="+mn-lt"/>
                <a:ea typeface="+mn-ea"/>
                <a:cs typeface="+mn-cs"/>
              </a:rPr>
              <a:t>最大的特点是什么呢？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我觉得是它的空间结构，使得大大的减少了参数的数量，这使得他很容易通过</a:t>
            </a:r>
            <a:r>
              <a:rPr lang="en-US" altLang="zh-CN" sz="1200" kern="1200" dirty="0" smtClean="0">
                <a:solidFill>
                  <a:schemeClr val="tx1"/>
                </a:solidFill>
                <a:latin typeface="+mn-lt"/>
                <a:ea typeface="+mn-ea"/>
                <a:cs typeface="+mn-cs"/>
              </a:rPr>
              <a:t>BP</a:t>
            </a:r>
            <a:r>
              <a:rPr lang="zh-CN" altLang="en-US" sz="1200" kern="1200" dirty="0" smtClean="0">
                <a:solidFill>
                  <a:schemeClr val="tx1"/>
                </a:solidFill>
                <a:latin typeface="+mn-lt"/>
                <a:ea typeface="+mn-ea"/>
                <a:cs typeface="+mn-cs"/>
              </a:rPr>
              <a:t>算法训练，也成为可实现的网络结构。同时参数少了，复杂度小了，过拟合也少了。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与之相比有很多稀奇古怪的网络结构，但他们大多很难以训练，也就没法在实际场合下使用了。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那么他是怎么减少参数数量的呢？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主要有四种途径，</a:t>
            </a:r>
            <a:r>
              <a:rPr lang="zh-CN" altLang="en-US" dirty="0" smtClean="0"/>
              <a:t>局部特性  权值共享 池化  卷积步长。当然我们之后讲模型压缩的时候会提到更多的方法。</a:t>
            </a:r>
            <a:endParaRPr lang="en-US" altLang="zh-CN" dirty="0" smtClean="0"/>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局部特性</a:t>
            </a:r>
          </a:p>
          <a:p>
            <a:r>
              <a:rPr lang="zh-CN" altLang="en-US" sz="1200" kern="1200" dirty="0" smtClean="0">
                <a:solidFill>
                  <a:schemeClr val="tx1"/>
                </a:solidFill>
                <a:latin typeface="+mn-lt"/>
                <a:ea typeface="+mn-ea"/>
                <a:cs typeface="+mn-cs"/>
              </a:rPr>
              <a:t> 就是每个神经元只接收局部像素点，将所有神经元的局部信息结合起来得到全局的。</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我们可以看这两张图的对比。左边就是全局都连接，右边是有局部特性的。</a:t>
            </a:r>
          </a:p>
          <a:p>
            <a:r>
              <a:rPr lang="zh-CN" altLang="en-US" sz="1200" kern="1200" dirty="0" smtClean="0">
                <a:solidFill>
                  <a:schemeClr val="tx1"/>
                </a:solidFill>
                <a:latin typeface="+mn-lt"/>
                <a:ea typeface="+mn-ea"/>
                <a:cs typeface="+mn-cs"/>
              </a:rPr>
              <a:t> 这样我们的隐含层节点不用和所有像素全连接。</a:t>
            </a:r>
          </a:p>
          <a:p>
            <a:r>
              <a:rPr lang="zh-CN" altLang="en-US" sz="1200" kern="1200" dirty="0" smtClean="0">
                <a:solidFill>
                  <a:schemeClr val="tx1"/>
                </a:solidFill>
                <a:latin typeface="+mn-lt"/>
                <a:ea typeface="+mn-ea"/>
                <a:cs typeface="+mn-cs"/>
              </a:rPr>
              <a:t> 假设局部感受野大小为</a:t>
            </a:r>
            <a:r>
              <a:rPr lang="en-US" altLang="zh-CN" sz="1200" kern="1200" dirty="0" smtClean="0">
                <a:solidFill>
                  <a:schemeClr val="tx1"/>
                </a:solidFill>
                <a:latin typeface="+mn-lt"/>
                <a:ea typeface="+mn-ea"/>
                <a:cs typeface="+mn-cs"/>
              </a:rPr>
              <a:t>10X10</a:t>
            </a:r>
            <a:r>
              <a:rPr lang="zh-CN" altLang="en-US" sz="1200" kern="1200" dirty="0" smtClean="0">
                <a:solidFill>
                  <a:schemeClr val="tx1"/>
                </a:solidFill>
                <a:latin typeface="+mn-lt"/>
                <a:ea typeface="+mn-ea"/>
                <a:cs typeface="+mn-cs"/>
              </a:rPr>
              <a:t>，就是每个神经元只和局部</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个像素点连接，假设有</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万个隐含层节点，那么就只有</a:t>
            </a:r>
            <a:r>
              <a:rPr lang="en-US" altLang="zh-CN" sz="1200" kern="1200" dirty="0" smtClean="0">
                <a:solidFill>
                  <a:schemeClr val="tx1"/>
                </a:solidFill>
                <a:latin typeface="+mn-lt"/>
                <a:ea typeface="+mn-ea"/>
                <a:cs typeface="+mn-cs"/>
              </a:rPr>
              <a:t>10*10*100</a:t>
            </a:r>
            <a:r>
              <a:rPr lang="zh-CN" altLang="en-US" sz="1200" kern="1200" dirty="0" smtClean="0">
                <a:solidFill>
                  <a:schemeClr val="tx1"/>
                </a:solidFill>
                <a:latin typeface="+mn-lt"/>
                <a:ea typeface="+mn-ea"/>
                <a:cs typeface="+mn-cs"/>
              </a:rPr>
              <a:t>万</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亿个连接</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如果每个隐含层节点对输入整张图像的像素点都有连接，比如一张</a:t>
            </a:r>
            <a:r>
              <a:rPr lang="en-US" altLang="zh-CN" sz="1200" kern="1200" dirty="0" smtClean="0">
                <a:solidFill>
                  <a:schemeClr val="tx1"/>
                </a:solidFill>
                <a:latin typeface="+mn-lt"/>
                <a:ea typeface="+mn-ea"/>
                <a:cs typeface="+mn-cs"/>
              </a:rPr>
              <a:t>1024*1080</a:t>
            </a:r>
            <a:r>
              <a:rPr lang="zh-CN" altLang="en-US" sz="1200" kern="1200" dirty="0" smtClean="0">
                <a:solidFill>
                  <a:schemeClr val="tx1"/>
                </a:solidFill>
                <a:latin typeface="+mn-lt"/>
                <a:ea typeface="+mn-ea"/>
                <a:cs typeface="+mn-cs"/>
              </a:rPr>
              <a:t>的图像，那就有</a:t>
            </a:r>
            <a:r>
              <a:rPr lang="en-US" altLang="zh-CN" sz="1200" kern="1200" dirty="0" smtClean="0">
                <a:solidFill>
                  <a:schemeClr val="tx1"/>
                </a:solidFill>
                <a:latin typeface="+mn-lt"/>
                <a:ea typeface="+mn-ea"/>
                <a:cs typeface="+mn-cs"/>
              </a:rPr>
              <a:t>1024*1080*100</a:t>
            </a:r>
            <a:r>
              <a:rPr lang="zh-CN" altLang="en-US" sz="1200" kern="1200" dirty="0" smtClean="0">
                <a:solidFill>
                  <a:schemeClr val="tx1"/>
                </a:solidFill>
                <a:latin typeface="+mn-lt"/>
                <a:ea typeface="+mn-ea"/>
                <a:cs typeface="+mn-cs"/>
              </a:rPr>
              <a:t>万</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万亿个连接。</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这就让参数少了一万倍。</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权值共享</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刚才我们讲到有</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万个隐含层节点，加入他们参数不同的话，那么在</a:t>
            </a:r>
            <a:r>
              <a:rPr lang="en-US" altLang="zh-CN" sz="1200" kern="1200" dirty="0" smtClean="0">
                <a:solidFill>
                  <a:schemeClr val="tx1"/>
                </a:solidFill>
                <a:latin typeface="+mn-lt"/>
                <a:ea typeface="+mn-ea"/>
                <a:cs typeface="+mn-cs"/>
              </a:rPr>
              <a:t>10X10</a:t>
            </a:r>
            <a:r>
              <a:rPr lang="zh-CN" altLang="en-US" sz="1200" kern="1200" dirty="0" smtClean="0">
                <a:solidFill>
                  <a:schemeClr val="tx1"/>
                </a:solidFill>
                <a:latin typeface="+mn-lt"/>
                <a:ea typeface="+mn-ea"/>
                <a:cs typeface="+mn-cs"/>
              </a:rPr>
              <a:t>的感受野的情形就有</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亿个参数。我们还是嫌这些参数太多了，那怎么办呢？</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首先我们看这些隐含层节点或者说神经元做了什么？之前讲过，神经元无非就是乘加运算再加个偏置。我们的参数就是相乘的系数，被称为权重和偏置。</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那卷积层的神经元又有什么区别呢？还是乘加运算。无非是乘加的这些输入是具有空间结构的，比如是</a:t>
            </a:r>
            <a:r>
              <a:rPr lang="en-US" altLang="zh-CN" sz="1200" kern="1200" dirty="0" smtClean="0">
                <a:solidFill>
                  <a:schemeClr val="tx1"/>
                </a:solidFill>
                <a:latin typeface="+mn-lt"/>
                <a:ea typeface="+mn-ea"/>
                <a:cs typeface="+mn-cs"/>
              </a:rPr>
              <a:t>10*10</a:t>
            </a:r>
            <a:r>
              <a:rPr lang="zh-CN" altLang="en-US" sz="1200" kern="1200" dirty="0" smtClean="0">
                <a:solidFill>
                  <a:schemeClr val="tx1"/>
                </a:solidFill>
                <a:latin typeface="+mn-lt"/>
                <a:ea typeface="+mn-ea"/>
                <a:cs typeface="+mn-cs"/>
              </a:rPr>
              <a:t>的一个小方块里的像素点。</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所以说一个感受野为</a:t>
            </a:r>
            <a:r>
              <a:rPr lang="en-US" altLang="zh-CN" sz="1200" kern="1200" dirty="0" smtClean="0">
                <a:solidFill>
                  <a:schemeClr val="tx1"/>
                </a:solidFill>
                <a:latin typeface="+mn-lt"/>
                <a:ea typeface="+mn-ea"/>
                <a:cs typeface="+mn-cs"/>
              </a:rPr>
              <a:t>10X10</a:t>
            </a:r>
            <a:r>
              <a:rPr lang="zh-CN" altLang="en-US" sz="1200" kern="1200" dirty="0" smtClean="0">
                <a:solidFill>
                  <a:schemeClr val="tx1"/>
                </a:solidFill>
                <a:latin typeface="+mn-lt"/>
                <a:ea typeface="+mn-ea"/>
                <a:cs typeface="+mn-cs"/>
              </a:rPr>
              <a:t>的神经元，我们可以看做是一个</a:t>
            </a:r>
            <a:r>
              <a:rPr lang="en-US" altLang="zh-CN" sz="1200" kern="1200" dirty="0" smtClean="0">
                <a:solidFill>
                  <a:schemeClr val="tx1"/>
                </a:solidFill>
                <a:latin typeface="+mn-lt"/>
                <a:ea typeface="+mn-ea"/>
                <a:cs typeface="+mn-cs"/>
              </a:rPr>
              <a:t>10X10</a:t>
            </a:r>
            <a:r>
              <a:rPr lang="zh-CN" altLang="en-US" sz="1200" kern="1200" dirty="0" smtClean="0">
                <a:solidFill>
                  <a:schemeClr val="tx1"/>
                </a:solidFill>
                <a:latin typeface="+mn-lt"/>
                <a:ea typeface="+mn-ea"/>
                <a:cs typeface="+mn-cs"/>
              </a:rPr>
              <a:t>的卷积核，他和图像里</a:t>
            </a:r>
            <a:r>
              <a:rPr lang="en-US" altLang="zh-CN" sz="1200" kern="1200" dirty="0" smtClean="0">
                <a:solidFill>
                  <a:schemeClr val="tx1"/>
                </a:solidFill>
                <a:latin typeface="+mn-lt"/>
                <a:ea typeface="+mn-ea"/>
                <a:cs typeface="+mn-cs"/>
              </a:rPr>
              <a:t>10X10</a:t>
            </a:r>
            <a:r>
              <a:rPr lang="zh-CN" altLang="en-US" sz="1200" kern="1200" dirty="0" smtClean="0">
                <a:solidFill>
                  <a:schemeClr val="tx1"/>
                </a:solidFill>
                <a:latin typeface="+mn-lt"/>
                <a:ea typeface="+mn-ea"/>
                <a:cs typeface="+mn-cs"/>
              </a:rPr>
              <a:t>的单元对应相乘，再加个偏置。</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每个卷积核的结果也就对应一个滤波后映射的图像。</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一个卷积层里有很多不同的卷积核，比如说</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万个。但是假如所有隐含节点的参数都一样，就是虽然还有</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万个神经元，</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万个卷积核，他们的参数都一样，权值共享了，那我们就只有</a:t>
            </a:r>
            <a:r>
              <a:rPr lang="en-US" altLang="zh-CN" sz="1200" kern="1200" dirty="0" smtClean="0">
                <a:solidFill>
                  <a:schemeClr val="tx1"/>
                </a:solidFill>
                <a:latin typeface="+mn-lt"/>
                <a:ea typeface="+mn-ea"/>
                <a:cs typeface="+mn-cs"/>
              </a:rPr>
              <a:t>10X10=100</a:t>
            </a:r>
            <a:r>
              <a:rPr lang="zh-CN" altLang="en-US" sz="1200" kern="1200" dirty="0" smtClean="0">
                <a:solidFill>
                  <a:schemeClr val="tx1"/>
                </a:solidFill>
                <a:latin typeface="+mn-lt"/>
                <a:ea typeface="+mn-ea"/>
                <a:cs typeface="+mn-cs"/>
              </a:rPr>
              <a:t>个参数，没有</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亿个参数了。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但是只有一个卷积核就只能提取一种特征，我们希望增加卷积核的数量来多提取些特征，只要卷积核数量足够多能提取各种边和点，抽象出丰富的高阶特征。</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这就有一个折中了，参数数量和特征提取能力的折中。</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一般来说卷积核种类是个超参数，可能百来个就差不多了。这时候总参数就是</a:t>
            </a:r>
            <a:r>
              <a:rPr lang="en-US" altLang="zh-CN" sz="1200" kern="1200" dirty="0" smtClean="0">
                <a:solidFill>
                  <a:schemeClr val="tx1"/>
                </a:solidFill>
                <a:latin typeface="+mn-lt"/>
                <a:ea typeface="+mn-ea"/>
                <a:cs typeface="+mn-cs"/>
              </a:rPr>
              <a:t>100X100=1</a:t>
            </a:r>
            <a:r>
              <a:rPr lang="zh-CN" altLang="en-US" sz="1200" kern="1200" dirty="0" smtClean="0">
                <a:solidFill>
                  <a:schemeClr val="tx1"/>
                </a:solidFill>
                <a:latin typeface="+mn-lt"/>
                <a:ea typeface="+mn-ea"/>
                <a:cs typeface="+mn-cs"/>
              </a:rPr>
              <a:t>万个，相当于还有</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万个隐含节点但是被分成了</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种。</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我们认为每种卷积核滤波就是一类特征的映射，所以被称为一个</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要注意的是由于权值共享，还带来了网络对图像平移的容忍性。</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我们通过局部特性降了一万倍参数，通过权值共享又降了一万倍。还想降低参数怎么办呢？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我们可以降低隐含层节点数，或者说神经元的数量！那怎么降低呢？我们知道之前由于局部特性，可能是每个神经元和</a:t>
            </a:r>
            <a:r>
              <a:rPr lang="en-US" altLang="zh-CN" sz="1200" kern="1200" dirty="0" smtClean="0">
                <a:solidFill>
                  <a:schemeClr val="tx1"/>
                </a:solidFill>
                <a:latin typeface="+mn-lt"/>
                <a:ea typeface="+mn-ea"/>
                <a:cs typeface="+mn-cs"/>
              </a:rPr>
              <a:t>10X10</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个像素对应。那需要多少神经元呢？这就涉及一个参数，卷积步长。卷积核的尺寸就是</a:t>
            </a:r>
            <a:r>
              <a:rPr lang="en-US" altLang="zh-CN" sz="1200" kern="1200" dirty="0" smtClean="0">
                <a:solidFill>
                  <a:schemeClr val="tx1"/>
                </a:solidFill>
                <a:latin typeface="+mn-lt"/>
                <a:ea typeface="+mn-ea"/>
                <a:cs typeface="+mn-cs"/>
              </a:rPr>
              <a:t>10X10</a:t>
            </a:r>
            <a:r>
              <a:rPr lang="zh-CN" altLang="en-US" sz="1200" kern="1200" dirty="0" smtClean="0">
                <a:solidFill>
                  <a:schemeClr val="tx1"/>
                </a:solidFill>
                <a:latin typeface="+mn-lt"/>
                <a:ea typeface="+mn-ea"/>
                <a:cs typeface="+mn-cs"/>
              </a:rPr>
              <a:t>，如果卷积步长为</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，那就是每个像素都对应一个卷积核，那么相邻的卷积核的感受野会有相当大的重合，比如可能有</a:t>
            </a:r>
            <a:r>
              <a:rPr lang="en-US" altLang="zh-CN" sz="1200" kern="1200" dirty="0" smtClean="0">
                <a:solidFill>
                  <a:schemeClr val="tx1"/>
                </a:solidFill>
                <a:latin typeface="+mn-lt"/>
                <a:ea typeface="+mn-ea"/>
                <a:cs typeface="+mn-cs"/>
              </a:rPr>
              <a:t>90</a:t>
            </a:r>
            <a:r>
              <a:rPr lang="zh-CN" altLang="en-US" sz="1200" kern="1200" dirty="0" smtClean="0">
                <a:solidFill>
                  <a:schemeClr val="tx1"/>
                </a:solidFill>
                <a:latin typeface="+mn-lt"/>
                <a:ea typeface="+mn-ea"/>
                <a:cs typeface="+mn-cs"/>
              </a:rPr>
              <a:t>个像素是一样的。但是这也太冗余了吧？相邻神经元处理的数据有</a:t>
            </a:r>
            <a:r>
              <a:rPr lang="en-US" altLang="zh-CN" sz="1200" kern="1200" dirty="0" smtClean="0">
                <a:solidFill>
                  <a:schemeClr val="tx1"/>
                </a:solidFill>
                <a:latin typeface="+mn-lt"/>
                <a:ea typeface="+mn-ea"/>
                <a:cs typeface="+mn-cs"/>
              </a:rPr>
              <a:t>90%</a:t>
            </a:r>
            <a:r>
              <a:rPr lang="zh-CN" altLang="en-US" sz="1200" kern="1200" dirty="0" smtClean="0">
                <a:solidFill>
                  <a:schemeClr val="tx1"/>
                </a:solidFill>
                <a:latin typeface="+mn-lt"/>
                <a:ea typeface="+mn-ea"/>
                <a:cs typeface="+mn-cs"/>
              </a:rPr>
              <a:t>是重合的。所以我们能把步长调大一些，比如步长为</a:t>
            </a:r>
            <a:r>
              <a:rPr lang="en-US" altLang="zh-CN" sz="1200" kern="1200" dirty="0" smtClean="0">
                <a:solidFill>
                  <a:schemeClr val="tx1"/>
                </a:solidFill>
                <a:latin typeface="+mn-lt"/>
                <a:ea typeface="+mn-ea"/>
                <a:cs typeface="+mn-cs"/>
              </a:rPr>
              <a:t>5</a:t>
            </a:r>
            <a:r>
              <a:rPr lang="zh-CN" altLang="en-US" sz="1200" kern="1200" dirty="0" smtClean="0">
                <a:solidFill>
                  <a:schemeClr val="tx1"/>
                </a:solidFill>
                <a:latin typeface="+mn-lt"/>
                <a:ea typeface="+mn-ea"/>
                <a:cs typeface="+mn-cs"/>
              </a:rPr>
              <a:t>，就是每</a:t>
            </a:r>
            <a:r>
              <a:rPr lang="en-US" altLang="zh-CN" sz="1200" kern="1200" dirty="0" smtClean="0">
                <a:solidFill>
                  <a:schemeClr val="tx1"/>
                </a:solidFill>
                <a:latin typeface="+mn-lt"/>
                <a:ea typeface="+mn-ea"/>
                <a:cs typeface="+mn-cs"/>
              </a:rPr>
              <a:t>5X5</a:t>
            </a:r>
            <a:r>
              <a:rPr lang="zh-CN" altLang="en-US" sz="1200" kern="1200" dirty="0" smtClean="0">
                <a:solidFill>
                  <a:schemeClr val="tx1"/>
                </a:solidFill>
                <a:latin typeface="+mn-lt"/>
                <a:ea typeface="+mn-ea"/>
                <a:cs typeface="+mn-cs"/>
              </a:rPr>
              <a:t>的像素才需要一个卷积核，这时相邻神经元可能只有</a:t>
            </a:r>
            <a:r>
              <a:rPr lang="en-US" altLang="zh-CN" sz="1200" kern="1200" dirty="0" smtClean="0">
                <a:solidFill>
                  <a:schemeClr val="tx1"/>
                </a:solidFill>
                <a:latin typeface="+mn-lt"/>
                <a:ea typeface="+mn-ea"/>
                <a:cs typeface="+mn-cs"/>
              </a:rPr>
              <a:t>50%</a:t>
            </a:r>
            <a:r>
              <a:rPr lang="zh-CN" altLang="en-US" sz="1200" kern="1200" dirty="0" smtClean="0">
                <a:solidFill>
                  <a:schemeClr val="tx1"/>
                </a:solidFill>
                <a:latin typeface="+mn-lt"/>
                <a:ea typeface="+mn-ea"/>
                <a:cs typeface="+mn-cs"/>
              </a:rPr>
              <a:t>的数据是重合的了，同时神经元个数也变成了像素数的</a:t>
            </a:r>
            <a:r>
              <a:rPr lang="en-US" altLang="zh-CN" sz="1200" kern="1200" dirty="0" smtClean="0">
                <a:solidFill>
                  <a:schemeClr val="tx1"/>
                </a:solidFill>
                <a:latin typeface="+mn-lt"/>
                <a:ea typeface="+mn-ea"/>
                <a:cs typeface="+mn-cs"/>
              </a:rPr>
              <a:t>1/25</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这样我们就又能把参数降低</a:t>
            </a:r>
            <a:r>
              <a:rPr lang="en-US" altLang="zh-CN" sz="1200" kern="1200" dirty="0" smtClean="0">
                <a:solidFill>
                  <a:schemeClr val="tx1"/>
                </a:solidFill>
                <a:latin typeface="+mn-lt"/>
                <a:ea typeface="+mn-ea"/>
                <a:cs typeface="+mn-cs"/>
              </a:rPr>
              <a:t>25</a:t>
            </a:r>
            <a:r>
              <a:rPr lang="zh-CN" altLang="en-US" sz="1200" kern="1200" dirty="0" smtClean="0">
                <a:solidFill>
                  <a:schemeClr val="tx1"/>
                </a:solidFill>
                <a:latin typeface="+mn-lt"/>
                <a:ea typeface="+mn-ea"/>
                <a:cs typeface="+mn-cs"/>
              </a:rPr>
              <a:t>倍。</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但是我们一直只是降低卷积核的参数，我们知道全连接层的参数更多，怎么办呢？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那就降低数据的维度。最简单的方式就是降采样，也被称为池化。一般最大池化用的比较多，比如一个</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的最大池化，就是在</a:t>
            </a:r>
            <a:r>
              <a:rPr lang="en-US" altLang="zh-CN" sz="1200" kern="1200" dirty="0" smtClean="0">
                <a:solidFill>
                  <a:schemeClr val="tx1"/>
                </a:solidFill>
                <a:latin typeface="+mn-lt"/>
                <a:ea typeface="+mn-ea"/>
                <a:cs typeface="+mn-cs"/>
              </a:rPr>
              <a:t>9</a:t>
            </a:r>
            <a:r>
              <a:rPr lang="zh-CN" altLang="en-US" sz="1200" kern="1200" dirty="0" smtClean="0">
                <a:solidFill>
                  <a:schemeClr val="tx1"/>
                </a:solidFill>
                <a:latin typeface="+mn-lt"/>
                <a:ea typeface="+mn-ea"/>
                <a:cs typeface="+mn-cs"/>
              </a:rPr>
              <a:t>个数里选最大值代替原来的九个数。一般网络里会多次使用池化，逐级降低数据的维度。当然池化也有步长这个参数的。如果</a:t>
            </a:r>
            <a:r>
              <a:rPr lang="en-US" altLang="zh-CN" sz="1200" kern="1200" dirty="0" smtClean="0">
                <a:solidFill>
                  <a:schemeClr val="tx1"/>
                </a:solidFill>
                <a:latin typeface="+mn-lt"/>
                <a:ea typeface="+mn-ea"/>
                <a:cs typeface="+mn-cs"/>
              </a:rPr>
              <a:t>size</a:t>
            </a:r>
            <a:r>
              <a:rPr lang="zh-CN" altLang="en-US" sz="1200" kern="1200" dirty="0" smtClean="0">
                <a:solidFill>
                  <a:schemeClr val="tx1"/>
                </a:solidFill>
                <a:latin typeface="+mn-lt"/>
                <a:ea typeface="+mn-ea"/>
                <a:cs typeface="+mn-cs"/>
              </a:rPr>
              <a:t>为</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的最大池化，步长为</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，那其实并没有降采样，只是做了个最大值的滤波。如果步长为</a:t>
            </a:r>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，才会降采样成原本的</a:t>
            </a:r>
            <a:r>
              <a:rPr lang="en-US" altLang="zh-CN" sz="1200" kern="1200" dirty="0" smtClean="0">
                <a:solidFill>
                  <a:schemeClr val="tx1"/>
                </a:solidFill>
                <a:latin typeface="+mn-lt"/>
                <a:ea typeface="+mn-ea"/>
                <a:cs typeface="+mn-cs"/>
              </a:rPr>
              <a:t>1/4</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池化的好处有三。一是数据降维，减少参数和运算量。二是最大池化用最显著的特征代替总体，有滤波的效果，对噪声鲁邦性更强。三是通过逐级降采样，让网络有了对图像空间尺度的容忍性，比如一只猫，</a:t>
            </a:r>
            <a:r>
              <a:rPr lang="en-US" altLang="zh-CN" sz="1200" kern="1200" dirty="0" smtClean="0">
                <a:solidFill>
                  <a:schemeClr val="tx1"/>
                </a:solidFill>
                <a:latin typeface="+mn-lt"/>
                <a:ea typeface="+mn-ea"/>
                <a:cs typeface="+mn-cs"/>
              </a:rPr>
              <a:t>100X100</a:t>
            </a:r>
            <a:r>
              <a:rPr lang="zh-CN" altLang="en-US" sz="1200" kern="1200" dirty="0" smtClean="0">
                <a:solidFill>
                  <a:schemeClr val="tx1"/>
                </a:solidFill>
                <a:latin typeface="+mn-lt"/>
                <a:ea typeface="+mn-ea"/>
                <a:cs typeface="+mn-cs"/>
              </a:rPr>
              <a:t>像素的猫和</a:t>
            </a:r>
            <a:r>
              <a:rPr lang="en-US" altLang="zh-CN" sz="1200" kern="1200" dirty="0" smtClean="0">
                <a:solidFill>
                  <a:schemeClr val="tx1"/>
                </a:solidFill>
                <a:latin typeface="+mn-lt"/>
                <a:ea typeface="+mn-ea"/>
                <a:cs typeface="+mn-cs"/>
              </a:rPr>
              <a:t>300X300</a:t>
            </a:r>
            <a:r>
              <a:rPr lang="zh-CN" altLang="en-US" sz="1200" kern="1200" dirty="0" smtClean="0">
                <a:solidFill>
                  <a:schemeClr val="tx1"/>
                </a:solidFill>
                <a:latin typeface="+mn-lt"/>
                <a:ea typeface="+mn-ea"/>
                <a:cs typeface="+mn-cs"/>
              </a:rPr>
              <a:t>像素大小的猫他都能认出来。</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总之通过这几个方法，我们既降了参数，还得到了空间平移和尺度上的不变性。</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然后我们来说说卷积层，他到底做了什么操作。</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卷积层的操作主要有滤波</a:t>
            </a:r>
            <a:r>
              <a:rPr lang="en-US" altLang="zh-CN" dirty="0" smtClean="0"/>
              <a:t>,</a:t>
            </a:r>
            <a:r>
              <a:rPr lang="zh-CN" altLang="en-US" dirty="0" smtClean="0"/>
              <a:t>激活</a:t>
            </a:r>
            <a:r>
              <a:rPr lang="en-US" altLang="zh-CN" dirty="0" smtClean="0"/>
              <a:t>,</a:t>
            </a:r>
            <a:r>
              <a:rPr lang="zh-CN" altLang="en-US" dirty="0" smtClean="0"/>
              <a:t>池化</a:t>
            </a:r>
            <a:r>
              <a:rPr lang="en-US" altLang="zh-CN" dirty="0" smtClean="0"/>
              <a:t>,</a:t>
            </a:r>
            <a:r>
              <a:rPr lang="zh-CN" altLang="en-US" dirty="0" smtClean="0"/>
              <a:t>归一化 </a:t>
            </a:r>
            <a:r>
              <a:rPr lang="en-US" altLang="zh-CN" dirty="0" smtClean="0"/>
              <a:t>LRN Batch </a:t>
            </a:r>
            <a:r>
              <a:rPr lang="en-US" altLang="zh-CN" dirty="0" err="1" smtClean="0"/>
              <a:t>Normlization</a:t>
            </a:r>
            <a:r>
              <a:rPr lang="zh-CN" altLang="en-US" dirty="0" smtClean="0"/>
              <a:t>等。</a:t>
            </a:r>
          </a:p>
          <a:p>
            <a:r>
              <a:rPr lang="zh-CN" altLang="en-US" sz="1200" kern="1200" dirty="0" smtClean="0">
                <a:solidFill>
                  <a:schemeClr val="tx1"/>
                </a:solidFill>
                <a:latin typeface="+mn-lt"/>
                <a:ea typeface="+mn-ea"/>
                <a:cs typeface="+mn-cs"/>
              </a:rPr>
              <a:t>滤波</a:t>
            </a:r>
          </a:p>
          <a:p>
            <a:r>
              <a:rPr lang="zh-CN" altLang="en-US" sz="1200" kern="1200" dirty="0" smtClean="0">
                <a:solidFill>
                  <a:schemeClr val="tx1"/>
                </a:solidFill>
                <a:latin typeface="+mn-lt"/>
                <a:ea typeface="+mn-ea"/>
                <a:cs typeface="+mn-cs"/>
              </a:rPr>
              <a:t>    图像通过多个不同卷积核的滤波，加上偏置，得到局部特征</a:t>
            </a:r>
          </a:p>
          <a:p>
            <a:r>
              <a:rPr lang="zh-CN" altLang="en-US" sz="1200" kern="1200" dirty="0" smtClean="0">
                <a:solidFill>
                  <a:schemeClr val="tx1"/>
                </a:solidFill>
                <a:latin typeface="+mn-lt"/>
                <a:ea typeface="+mn-ea"/>
                <a:cs typeface="+mn-cs"/>
              </a:rPr>
              <a:t>    每个卷积核能映射出一个</a:t>
            </a:r>
            <a:r>
              <a:rPr lang="en-US" altLang="zh-CN" sz="1200" kern="1200" dirty="0" smtClean="0">
                <a:solidFill>
                  <a:schemeClr val="tx1"/>
                </a:solidFill>
                <a:latin typeface="+mn-lt"/>
                <a:ea typeface="+mn-ea"/>
                <a:cs typeface="+mn-cs"/>
              </a:rPr>
              <a:t>2D</a:t>
            </a:r>
            <a:r>
              <a:rPr lang="zh-CN" altLang="en-US" sz="1200" kern="1200" dirty="0" smtClean="0">
                <a:solidFill>
                  <a:schemeClr val="tx1"/>
                </a:solidFill>
                <a:latin typeface="+mn-lt"/>
                <a:ea typeface="+mn-ea"/>
                <a:cs typeface="+mn-cs"/>
              </a:rPr>
              <a:t>图像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也就是我们所说的乘加运算。</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但做再多乘加运算，也只能实现线性的分类和回归。对线性不可分问题怎么办呢？</a:t>
            </a:r>
          </a:p>
          <a:p>
            <a:r>
              <a:rPr lang="zh-CN" altLang="en-US" sz="1200" kern="1200" dirty="0" smtClean="0">
                <a:solidFill>
                  <a:schemeClr val="tx1"/>
                </a:solidFill>
                <a:latin typeface="+mn-lt"/>
                <a:ea typeface="+mn-ea"/>
                <a:cs typeface="+mn-cs"/>
              </a:rPr>
              <a:t>激活</a:t>
            </a:r>
          </a:p>
          <a:p>
            <a:r>
              <a:rPr lang="zh-CN" altLang="en-US" sz="1200" kern="1200" dirty="0" smtClean="0">
                <a:solidFill>
                  <a:schemeClr val="tx1"/>
                </a:solidFill>
                <a:latin typeface="+mn-lt"/>
                <a:ea typeface="+mn-ea"/>
                <a:cs typeface="+mn-cs"/>
              </a:rPr>
              <a:t>    将卷积核输出通过非线性激活函数处理</a:t>
            </a:r>
          </a:p>
          <a:p>
            <a:r>
              <a:rPr lang="zh-CN" altLang="en-US"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ReLu</a:t>
            </a:r>
            <a:r>
              <a:rPr lang="zh-CN" altLang="en-US" sz="1200" kern="1200" dirty="0" smtClean="0">
                <a:solidFill>
                  <a:schemeClr val="tx1"/>
                </a:solidFill>
                <a:latin typeface="+mn-lt"/>
                <a:ea typeface="+mn-ea"/>
                <a:cs typeface="+mn-cs"/>
              </a:rPr>
              <a:t>或者</a:t>
            </a:r>
            <a:r>
              <a:rPr lang="en-US" altLang="zh-CN" sz="1200" kern="1200" dirty="0" smtClean="0">
                <a:solidFill>
                  <a:schemeClr val="tx1"/>
                </a:solidFill>
                <a:latin typeface="+mn-lt"/>
                <a:ea typeface="+mn-ea"/>
                <a:cs typeface="+mn-cs"/>
              </a:rPr>
              <a:t>sigmoid</a:t>
            </a: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池化</a:t>
            </a:r>
          </a:p>
          <a:p>
            <a:r>
              <a:rPr lang="zh-CN" altLang="en-US" sz="1200" kern="1200" dirty="0" smtClean="0">
                <a:solidFill>
                  <a:schemeClr val="tx1"/>
                </a:solidFill>
                <a:latin typeface="+mn-lt"/>
                <a:ea typeface="+mn-ea"/>
                <a:cs typeface="+mn-cs"/>
              </a:rPr>
              <a:t>    对激活函数输出进行池化操作</a:t>
            </a:r>
          </a:p>
          <a:p>
            <a:r>
              <a:rPr lang="zh-CN" altLang="en-US" sz="1200" kern="1200" dirty="0" smtClean="0">
                <a:solidFill>
                  <a:schemeClr val="tx1"/>
                </a:solidFill>
                <a:latin typeface="+mn-lt"/>
                <a:ea typeface="+mn-ea"/>
                <a:cs typeface="+mn-cs"/>
              </a:rPr>
              <a:t>      池化就是降采样</a:t>
            </a:r>
          </a:p>
          <a:p>
            <a:r>
              <a:rPr lang="zh-CN" altLang="en-US" sz="1200" kern="1200" dirty="0" smtClean="0">
                <a:solidFill>
                  <a:schemeClr val="tx1"/>
                </a:solidFill>
                <a:latin typeface="+mn-lt"/>
                <a:ea typeface="+mn-ea"/>
                <a:cs typeface="+mn-cs"/>
              </a:rPr>
              <a:t>      如</a:t>
            </a:r>
            <a:r>
              <a:rPr lang="en-US" altLang="zh-CN" sz="1200" kern="1200" dirty="0" smtClean="0">
                <a:solidFill>
                  <a:schemeClr val="tx1"/>
                </a:solidFill>
                <a:latin typeface="+mn-lt"/>
                <a:ea typeface="+mn-ea"/>
                <a:cs typeface="+mn-cs"/>
              </a:rPr>
              <a:t>2X2</a:t>
            </a:r>
            <a:r>
              <a:rPr lang="zh-CN" altLang="en-US" sz="1200" kern="1200" dirty="0" smtClean="0">
                <a:solidFill>
                  <a:schemeClr val="tx1"/>
                </a:solidFill>
                <a:latin typeface="+mn-lt"/>
                <a:ea typeface="+mn-ea"/>
                <a:cs typeface="+mn-cs"/>
              </a:rPr>
              <a:t>图片降为</a:t>
            </a:r>
            <a:r>
              <a:rPr lang="en-US" altLang="zh-CN" sz="1200" kern="1200" dirty="0" smtClean="0">
                <a:solidFill>
                  <a:schemeClr val="tx1"/>
                </a:solidFill>
                <a:latin typeface="+mn-lt"/>
                <a:ea typeface="+mn-ea"/>
                <a:cs typeface="+mn-cs"/>
              </a:rPr>
              <a:t>1X1</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一般使用</a:t>
            </a:r>
            <a:r>
              <a:rPr lang="en-US" altLang="zh-CN" sz="1200" kern="1200" dirty="0" smtClean="0">
                <a:solidFill>
                  <a:schemeClr val="tx1"/>
                </a:solidFill>
                <a:latin typeface="+mn-lt"/>
                <a:ea typeface="+mn-ea"/>
                <a:cs typeface="+mn-cs"/>
              </a:rPr>
              <a:t>Max-pooling</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最大池化就是降采样时取最大值</a:t>
            </a:r>
          </a:p>
          <a:p>
            <a:r>
              <a:rPr lang="zh-CN" altLang="en-US" sz="1200" kern="1200" dirty="0" smtClean="0">
                <a:solidFill>
                  <a:schemeClr val="tx1"/>
                </a:solidFill>
                <a:latin typeface="+mn-lt"/>
                <a:ea typeface="+mn-ea"/>
                <a:cs typeface="+mn-cs"/>
              </a:rPr>
              <a:t>      保留最显著的特征</a:t>
            </a:r>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归一化</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LRN Local response normalization</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局部响应归一化层   已经过时了 不讲了</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Batch Normalization</a:t>
            </a:r>
          </a:p>
          <a:p>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批归一化层</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尤其现在批归一化用的特别普遍，效果也特别好。用和不用简直是两个世界。</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批归一化是什么？我们知道网络一般是通过</a:t>
            </a:r>
            <a:r>
              <a:rPr lang="en-US" altLang="zh-CN" sz="1200" kern="1200" dirty="0" smtClean="0">
                <a:solidFill>
                  <a:schemeClr val="tx1"/>
                </a:solidFill>
                <a:latin typeface="+mn-lt"/>
                <a:ea typeface="+mn-ea"/>
                <a:cs typeface="+mn-cs"/>
              </a:rPr>
              <a:t>SGD</a:t>
            </a:r>
            <a:r>
              <a:rPr lang="zh-CN" altLang="en-US" sz="1200" kern="1200" dirty="0" smtClean="0">
                <a:solidFill>
                  <a:schemeClr val="tx1"/>
                </a:solidFill>
                <a:latin typeface="+mn-lt"/>
                <a:ea typeface="+mn-ea"/>
                <a:cs typeface="+mn-cs"/>
              </a:rPr>
              <a:t>分批训练的。每批可能几百个样本。</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批归一化就是我们分批对每个</a:t>
            </a:r>
            <a:r>
              <a:rPr lang="en-US" altLang="zh-CN" sz="1200" kern="1200" dirty="0" smtClean="0">
                <a:solidFill>
                  <a:schemeClr val="tx1"/>
                </a:solidFill>
                <a:latin typeface="+mn-lt"/>
                <a:ea typeface="+mn-ea"/>
                <a:cs typeface="+mn-cs"/>
              </a:rPr>
              <a:t>batch</a:t>
            </a:r>
            <a:r>
              <a:rPr lang="zh-CN" altLang="en-US" sz="1200" kern="1200" dirty="0" smtClean="0">
                <a:solidFill>
                  <a:schemeClr val="tx1"/>
                </a:solidFill>
                <a:latin typeface="+mn-lt"/>
                <a:ea typeface="+mn-ea"/>
                <a:cs typeface="+mn-cs"/>
              </a:rPr>
              <a:t>来做归一化，使得各个维度均值为</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，方差为</a:t>
            </a:r>
            <a:r>
              <a:rPr lang="en-US" altLang="zh-CN" sz="1200" kern="1200" dirty="0" smtClean="0">
                <a:solidFill>
                  <a:schemeClr val="tx1"/>
                </a:solidFill>
                <a:latin typeface="+mn-lt"/>
                <a:ea typeface="+mn-ea"/>
                <a:cs typeface="+mn-cs"/>
              </a:rPr>
              <a:t>1.</a:t>
            </a:r>
          </a:p>
          <a:p>
            <a:r>
              <a:rPr lang="zh-CN" altLang="en-US" sz="1200" kern="1200" dirty="0" smtClean="0">
                <a:solidFill>
                  <a:schemeClr val="tx1"/>
                </a:solidFill>
                <a:latin typeface="+mn-lt"/>
                <a:ea typeface="+mn-ea"/>
                <a:cs typeface="+mn-cs"/>
              </a:rPr>
              <a:t>那为啥要批归一化呢？</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有两个原因啊。首先咱们机器学习有一个假设，就是训练集合验证集的分布要一样，问题才能泛化。但是实际情况分布肯定有差别。在神经网络里也是。</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那么我们可以归一化啊，这样训练集和验证集都是均值为</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，方差为</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了，能够一定程度上解决这个问题。</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第二个原因是解决梯度弥散的问题。我们知道深层网络是很难训练的，因为误差要一层层反向传播过去，传播传播着就越来越小，小于机器误差这个误差就没了，就没法求导来更新参数，更没法训练。那中间加个批归一化，就能让本来已经变小的尺度给变大，就不会梯度弥散了。</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那什么时候用批归一化呢？</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一般来说在发现网络训练速度很慢，或者梯度爆炸没法训练时都可以试试。一般情况下加入</a:t>
            </a:r>
            <a:r>
              <a:rPr lang="en-US" altLang="zh-CN" sz="1200" kern="1200" dirty="0" smtClean="0">
                <a:solidFill>
                  <a:schemeClr val="tx1"/>
                </a:solidFill>
                <a:latin typeface="+mn-lt"/>
                <a:ea typeface="+mn-ea"/>
                <a:cs typeface="+mn-cs"/>
              </a:rPr>
              <a:t>BN</a:t>
            </a:r>
            <a:r>
              <a:rPr lang="zh-CN" altLang="en-US" sz="1200" kern="1200" dirty="0" smtClean="0">
                <a:solidFill>
                  <a:schemeClr val="tx1"/>
                </a:solidFill>
                <a:latin typeface="+mn-lt"/>
                <a:ea typeface="+mn-ea"/>
                <a:cs typeface="+mn-cs"/>
              </a:rPr>
              <a:t>也能提高训练速度，同时提高模型精度。</a:t>
            </a: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40</a:t>
            </a:fld>
            <a:endParaRPr lang="zh-CN" altLang="en-US"/>
          </a:p>
        </p:txBody>
      </p:sp>
    </p:spTree>
    <p:extLst>
      <p:ext uri="{BB962C8B-B14F-4D97-AF65-F5344CB8AC3E}">
        <p14:creationId xmlns:p14="http://schemas.microsoft.com/office/powerpoint/2010/main" val="3983030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什么是过拟合？</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什么是正则化项？</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L0</a:t>
            </a:r>
            <a:r>
              <a:rPr lang="zh-CN" altLang="en-US" sz="1200" b="0" i="0" kern="1200" dirty="0" smtClean="0">
                <a:solidFill>
                  <a:schemeClr val="tx1"/>
                </a:solidFill>
                <a:effectLst/>
                <a:latin typeface="+mn-lt"/>
                <a:ea typeface="+mn-ea"/>
                <a:cs typeface="+mn-cs"/>
              </a:rPr>
              <a:t>范数是指向量中非</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的元素的个数，如果我们用</a:t>
            </a:r>
            <a:r>
              <a:rPr lang="en-US" altLang="zh-CN" sz="1200" b="0" i="0" kern="1200" dirty="0" smtClean="0">
                <a:solidFill>
                  <a:schemeClr val="tx1"/>
                </a:solidFill>
                <a:effectLst/>
                <a:latin typeface="+mn-lt"/>
                <a:ea typeface="+mn-ea"/>
                <a:cs typeface="+mn-cs"/>
              </a:rPr>
              <a:t>L0</a:t>
            </a:r>
            <a:r>
              <a:rPr lang="zh-CN" altLang="en-US" sz="1200" b="0" i="0" kern="1200" dirty="0" smtClean="0">
                <a:solidFill>
                  <a:schemeClr val="tx1"/>
                </a:solidFill>
                <a:effectLst/>
                <a:latin typeface="+mn-lt"/>
                <a:ea typeface="+mn-ea"/>
                <a:cs typeface="+mn-cs"/>
              </a:rPr>
              <a:t>范数来规则化一个参数矩阵</a:t>
            </a:r>
            <a:r>
              <a:rPr lang="en-US" altLang="zh-CN" sz="1200" b="0" i="0" kern="1200" dirty="0" smtClean="0">
                <a:solidFill>
                  <a:schemeClr val="tx1"/>
                </a:solidFill>
                <a:effectLst/>
                <a:latin typeface="+mn-lt"/>
                <a:ea typeface="+mn-ea"/>
                <a:cs typeface="+mn-cs"/>
              </a:rPr>
              <a:t>W</a:t>
            </a:r>
            <a:r>
              <a:rPr lang="zh-CN" altLang="en-US" sz="1200" b="0" i="0" kern="1200" dirty="0" smtClean="0">
                <a:solidFill>
                  <a:schemeClr val="tx1"/>
                </a:solidFill>
                <a:effectLst/>
                <a:latin typeface="+mn-lt"/>
                <a:ea typeface="+mn-ea"/>
                <a:cs typeface="+mn-cs"/>
              </a:rPr>
              <a:t>的话，就是希望</a:t>
            </a:r>
            <a:r>
              <a:rPr lang="en-US" altLang="zh-CN" sz="1200" b="0" i="0" kern="1200" dirty="0" smtClean="0">
                <a:solidFill>
                  <a:schemeClr val="tx1"/>
                </a:solidFill>
                <a:effectLst/>
                <a:latin typeface="+mn-lt"/>
                <a:ea typeface="+mn-ea"/>
                <a:cs typeface="+mn-cs"/>
              </a:rPr>
              <a:t>W</a:t>
            </a:r>
            <a:r>
              <a:rPr lang="zh-CN" altLang="en-US" sz="1200" b="0" i="0" kern="1200" dirty="0" smtClean="0">
                <a:solidFill>
                  <a:schemeClr val="tx1"/>
                </a:solidFill>
                <a:effectLst/>
                <a:latin typeface="+mn-lt"/>
                <a:ea typeface="+mn-ea"/>
                <a:cs typeface="+mn-cs"/>
              </a:rPr>
              <a:t>的大部分元素都是</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范数是指向量中各个元素绝对值之和，也会导致稀疏。</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由于</a:t>
            </a:r>
            <a:r>
              <a:rPr lang="en-US" altLang="zh-CN" sz="1200" b="0" i="0" kern="1200" dirty="0" smtClean="0">
                <a:solidFill>
                  <a:schemeClr val="tx1"/>
                </a:solidFill>
                <a:effectLst/>
                <a:latin typeface="+mn-lt"/>
                <a:ea typeface="+mn-ea"/>
                <a:cs typeface="+mn-cs"/>
              </a:rPr>
              <a:t>L0</a:t>
            </a:r>
            <a:r>
              <a:rPr lang="zh-CN" altLang="en-US" sz="1200" b="0" i="0" kern="1200" dirty="0" smtClean="0">
                <a:solidFill>
                  <a:schemeClr val="tx1"/>
                </a:solidFill>
                <a:effectLst/>
                <a:latin typeface="+mn-lt"/>
                <a:ea typeface="+mn-ea"/>
                <a:cs typeface="+mn-cs"/>
              </a:rPr>
              <a:t>范数优化求解是</a:t>
            </a:r>
            <a:r>
              <a:rPr lang="en-US" altLang="zh-CN" sz="1200" b="0" i="0" kern="1200" dirty="0" smtClean="0">
                <a:solidFill>
                  <a:schemeClr val="tx1"/>
                </a:solidFill>
                <a:effectLst/>
                <a:latin typeface="+mn-lt"/>
                <a:ea typeface="+mn-ea"/>
                <a:cs typeface="+mn-cs"/>
              </a:rPr>
              <a:t>NP-hard</a:t>
            </a:r>
            <a:r>
              <a:rPr lang="zh-CN" altLang="en-US" sz="1200" b="0" i="0" kern="1200" dirty="0" smtClean="0">
                <a:solidFill>
                  <a:schemeClr val="tx1"/>
                </a:solidFill>
                <a:effectLst/>
                <a:latin typeface="+mn-lt"/>
                <a:ea typeface="+mn-ea"/>
                <a:cs typeface="+mn-cs"/>
              </a:rPr>
              <a:t>问题，所以常用</a:t>
            </a:r>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范数。</a:t>
            </a:r>
            <a:r>
              <a:rPr lang="en-US" altLang="zh-CN" sz="1200" b="0" i="0" kern="1200" dirty="0" smtClean="0">
                <a:solidFill>
                  <a:schemeClr val="tx1"/>
                </a:solidFill>
                <a:effectLst/>
                <a:latin typeface="+mn-lt"/>
                <a:ea typeface="+mn-ea"/>
                <a:cs typeface="+mn-cs"/>
              </a:rPr>
              <a:t>Lasso</a:t>
            </a:r>
            <a:r>
              <a:rPr lang="zh-CN" altLang="en-US" sz="1200" b="0" i="0" kern="1200" dirty="0" smtClean="0">
                <a:solidFill>
                  <a:schemeClr val="tx1"/>
                </a:solidFill>
                <a:effectLst/>
                <a:latin typeface="+mn-lt"/>
                <a:ea typeface="+mn-ea"/>
                <a:cs typeface="+mn-cs"/>
              </a:rPr>
              <a:t>回归</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L2</a:t>
            </a:r>
            <a:r>
              <a:rPr lang="zh-CN" altLang="en-US" sz="1200" b="0" i="0" kern="1200" dirty="0" smtClean="0">
                <a:solidFill>
                  <a:schemeClr val="tx1"/>
                </a:solidFill>
                <a:effectLst/>
                <a:latin typeface="+mn-lt"/>
                <a:ea typeface="+mn-ea"/>
                <a:cs typeface="+mn-cs"/>
              </a:rPr>
              <a:t>范数</a:t>
            </a:r>
            <a:r>
              <a:rPr lang="en-US" altLang="zh-CN" sz="1200" b="0" i="0" kern="1200" dirty="0" smtClean="0">
                <a:solidFill>
                  <a:schemeClr val="tx1"/>
                </a:solidFill>
                <a:effectLst/>
                <a:latin typeface="+mn-lt"/>
                <a:ea typeface="+mn-ea"/>
                <a:cs typeface="+mn-cs"/>
              </a:rPr>
              <a:t>||W||</a:t>
            </a:r>
            <a:r>
              <a:rPr lang="en-US" altLang="zh-CN" sz="1200" b="0" i="0" kern="1200" baseline="-25000" dirty="0" smtClean="0">
                <a:solidFill>
                  <a:schemeClr val="tx1"/>
                </a:solidFill>
                <a:effectLst/>
                <a:latin typeface="+mn-lt"/>
                <a:ea typeface="+mn-ea"/>
                <a:cs typeface="+mn-cs"/>
              </a:rPr>
              <a:t>2 </a:t>
            </a:r>
            <a:r>
              <a:rPr lang="en-US" altLang="zh-CN" sz="1200" b="0" i="0" kern="1200" dirty="0" smtClean="0">
                <a:solidFill>
                  <a:schemeClr val="tx1"/>
                </a:solidFill>
                <a:effectLst/>
                <a:latin typeface="+mn-lt"/>
                <a:ea typeface="+mn-ea"/>
                <a:cs typeface="+mn-cs"/>
              </a:rPr>
              <a:t>Ridge Regression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从贝叶斯估计的角度相当于给了先验概率</a:t>
            </a:r>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L2</a:t>
            </a:r>
            <a:r>
              <a:rPr lang="zh-CN" altLang="en-US" sz="1200" b="0" i="0" kern="1200" dirty="0" smtClean="0">
                <a:solidFill>
                  <a:schemeClr val="tx1"/>
                </a:solidFill>
                <a:effectLst/>
                <a:latin typeface="+mn-lt"/>
                <a:ea typeface="+mn-ea"/>
                <a:cs typeface="+mn-cs"/>
              </a:rPr>
              <a:t>都用于过拟合  </a:t>
            </a:r>
            <a:r>
              <a:rPr lang="en-US" altLang="zh-CN" sz="1200" b="0" i="0" kern="1200" dirty="0" smtClean="0">
                <a:solidFill>
                  <a:schemeClr val="tx1"/>
                </a:solidFill>
                <a:effectLst/>
                <a:latin typeface="+mn-lt"/>
                <a:ea typeface="+mn-ea"/>
                <a:cs typeface="+mn-cs"/>
              </a:rPr>
              <a:t>L1</a:t>
            </a:r>
            <a:r>
              <a:rPr lang="zh-CN" altLang="en-US" sz="1200" b="0" i="0" kern="1200" dirty="0" smtClean="0">
                <a:solidFill>
                  <a:schemeClr val="tx1"/>
                </a:solidFill>
                <a:effectLst/>
                <a:latin typeface="+mn-lt"/>
                <a:ea typeface="+mn-ea"/>
                <a:cs typeface="+mn-cs"/>
              </a:rPr>
              <a:t>让参数数量少了，相当于做了特征选择。 </a:t>
            </a:r>
            <a:r>
              <a:rPr lang="en-US" altLang="zh-CN" sz="1200" b="0" i="0" kern="1200" dirty="0" smtClean="0">
                <a:solidFill>
                  <a:schemeClr val="tx1"/>
                </a:solidFill>
                <a:effectLst/>
                <a:latin typeface="+mn-lt"/>
                <a:ea typeface="+mn-ea"/>
                <a:cs typeface="+mn-cs"/>
              </a:rPr>
              <a:t>L2</a:t>
            </a:r>
            <a:r>
              <a:rPr lang="zh-CN" altLang="en-US" sz="1200" b="0" i="0" kern="1200" dirty="0" smtClean="0">
                <a:solidFill>
                  <a:schemeClr val="tx1"/>
                </a:solidFill>
                <a:effectLst/>
                <a:latin typeface="+mn-lt"/>
                <a:ea typeface="+mn-ea"/>
                <a:cs typeface="+mn-cs"/>
              </a:rPr>
              <a:t>更平滑些，相当于做了权值衰减，用最小的权值去拟合。奥卡姆剃刀，如无必要勿增实体。</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超参数是什么？</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5</a:t>
            </a:fld>
            <a:endParaRPr lang="zh-CN" altLang="en-US"/>
          </a:p>
        </p:txBody>
      </p:sp>
    </p:spTree>
    <p:extLst>
      <p:ext uri="{BB962C8B-B14F-4D97-AF65-F5344CB8AC3E}">
        <p14:creationId xmlns:p14="http://schemas.microsoft.com/office/powerpoint/2010/main" val="2706221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讲完了</a:t>
            </a:r>
            <a:r>
              <a:rPr lang="en-US" altLang="zh-CN" sz="1200" kern="1200" dirty="0" smtClean="0">
                <a:solidFill>
                  <a:schemeClr val="tx1"/>
                </a:solidFill>
                <a:latin typeface="+mn-lt"/>
                <a:ea typeface="+mn-ea"/>
                <a:cs typeface="+mn-cs"/>
              </a:rPr>
              <a:t>CNN</a:t>
            </a:r>
            <a:r>
              <a:rPr lang="zh-CN" altLang="en-US" sz="1200" kern="1200" dirty="0" smtClean="0">
                <a:solidFill>
                  <a:schemeClr val="tx1"/>
                </a:solidFill>
                <a:latin typeface="+mn-lt"/>
                <a:ea typeface="+mn-ea"/>
                <a:cs typeface="+mn-cs"/>
              </a:rPr>
              <a:t>基础，我们可以来看下</a:t>
            </a:r>
            <a:r>
              <a:rPr lang="en-US" altLang="zh-CN" sz="1200" kern="1200" dirty="0" err="1" smtClean="0">
                <a:solidFill>
                  <a:schemeClr val="tx1"/>
                </a:solidFill>
                <a:latin typeface="+mn-lt"/>
                <a:ea typeface="+mn-ea"/>
                <a:cs typeface="+mn-cs"/>
              </a:rPr>
              <a:t>AlexNet</a:t>
            </a:r>
            <a:r>
              <a:rPr lang="zh-CN" altLang="en-US" sz="1200" kern="1200" dirty="0" smtClean="0">
                <a:solidFill>
                  <a:schemeClr val="tx1"/>
                </a:solidFill>
                <a:latin typeface="+mn-lt"/>
                <a:ea typeface="+mn-ea"/>
                <a:cs typeface="+mn-cs"/>
              </a:rPr>
              <a:t>。它是</a:t>
            </a:r>
            <a:r>
              <a:rPr lang="en-US" altLang="zh-CN" dirty="0" smtClean="0"/>
              <a:t>ILSVRC12</a:t>
            </a:r>
            <a:r>
              <a:rPr lang="zh-CN" altLang="en-US" dirty="0" smtClean="0"/>
              <a:t>年冠军  对场景分类取得了</a:t>
            </a:r>
            <a:r>
              <a:rPr lang="en-US" altLang="zh-CN" dirty="0" smtClean="0"/>
              <a:t>top5 16.4%</a:t>
            </a:r>
            <a:r>
              <a:rPr lang="zh-CN" altLang="en-US" dirty="0" smtClean="0"/>
              <a:t>错误率。</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他是一个</a:t>
            </a:r>
            <a:r>
              <a:rPr lang="en-US" altLang="zh-CN" dirty="0" smtClean="0"/>
              <a:t>8</a:t>
            </a:r>
            <a:r>
              <a:rPr lang="zh-CN" altLang="en-US" dirty="0" smtClean="0"/>
              <a:t>层网络：</a:t>
            </a:r>
            <a:r>
              <a:rPr lang="en-US" altLang="zh-CN" dirty="0" smtClean="0"/>
              <a:t>5</a:t>
            </a:r>
            <a:r>
              <a:rPr lang="zh-CN" altLang="en-US" dirty="0" smtClean="0"/>
              <a:t>层卷积层（</a:t>
            </a:r>
            <a:r>
              <a:rPr lang="en-US" altLang="zh-CN" dirty="0" smtClean="0"/>
              <a:t>+max-pooling</a:t>
            </a:r>
            <a:r>
              <a:rPr lang="zh-CN" altLang="en-US" dirty="0" smtClean="0"/>
              <a:t>）</a:t>
            </a:r>
            <a:r>
              <a:rPr lang="en-US" altLang="zh-CN" dirty="0" smtClean="0"/>
              <a:t>+3</a:t>
            </a:r>
            <a:r>
              <a:rPr lang="zh-CN" altLang="en-US" dirty="0" smtClean="0"/>
              <a:t>层全连接层 </a:t>
            </a:r>
            <a:endParaRPr lang="en-US" altLang="zh-CN" dirty="0" smtClean="0"/>
          </a:p>
          <a:p>
            <a:r>
              <a:rPr lang="zh-CN" altLang="en-US" dirty="0" smtClean="0"/>
              <a:t>共有</a:t>
            </a:r>
            <a:r>
              <a:rPr lang="en-US" altLang="zh-CN" dirty="0" smtClean="0"/>
              <a:t>65</a:t>
            </a:r>
            <a:r>
              <a:rPr lang="zh-CN" altLang="en-US" dirty="0" smtClean="0"/>
              <a:t>万个神经元</a:t>
            </a:r>
          </a:p>
          <a:p>
            <a:r>
              <a:rPr lang="en-US" altLang="zh-CN" dirty="0" smtClean="0"/>
              <a:t>6000</a:t>
            </a:r>
            <a:r>
              <a:rPr lang="zh-CN" altLang="en-US" dirty="0" smtClean="0"/>
              <a:t>万个参数</a:t>
            </a:r>
          </a:p>
          <a:p>
            <a:r>
              <a:rPr lang="en-US" altLang="zh-CN" dirty="0" smtClean="0"/>
              <a:t>6</a:t>
            </a:r>
            <a:r>
              <a:rPr lang="zh-CN" altLang="en-US" dirty="0" smtClean="0"/>
              <a:t>亿</a:t>
            </a:r>
            <a:r>
              <a:rPr lang="en-US" altLang="zh-CN" dirty="0" smtClean="0"/>
              <a:t>3000</a:t>
            </a:r>
            <a:r>
              <a:rPr lang="zh-CN" altLang="en-US" dirty="0" smtClean="0"/>
              <a:t>万个连接</a:t>
            </a:r>
            <a:endParaRPr lang="en-US" altLang="zh-CN" dirty="0" smtClean="0"/>
          </a:p>
          <a:p>
            <a:r>
              <a:rPr lang="zh-CN" altLang="en-US" dirty="0" smtClean="0"/>
              <a:t>我们看右边的图，这是他的网络结构，从下往上是从输入到输出。</a:t>
            </a:r>
            <a:endParaRPr lang="en-US" altLang="zh-CN" dirty="0" smtClean="0"/>
          </a:p>
          <a:p>
            <a:r>
              <a:rPr lang="zh-CN" altLang="en-US" dirty="0" smtClean="0"/>
              <a:t>我们输入是一张</a:t>
            </a:r>
            <a:r>
              <a:rPr lang="en-US" altLang="zh-CN" dirty="0" smtClean="0"/>
              <a:t>224*224</a:t>
            </a:r>
            <a:r>
              <a:rPr lang="zh-CN" altLang="en-US" dirty="0" smtClean="0"/>
              <a:t>的</a:t>
            </a:r>
            <a:r>
              <a:rPr lang="en-US" altLang="zh-CN" dirty="0" smtClean="0"/>
              <a:t>RGB</a:t>
            </a:r>
            <a:r>
              <a:rPr lang="zh-CN" altLang="en-US" dirty="0" smtClean="0"/>
              <a:t>图像，我写为</a:t>
            </a:r>
            <a:r>
              <a:rPr lang="en-US" altLang="zh-CN" dirty="0" smtClean="0"/>
              <a:t>[1,224,224,3]</a:t>
            </a:r>
          </a:p>
          <a:p>
            <a:r>
              <a:rPr lang="en-US" altLang="zh-CN" dirty="0" smtClean="0"/>
              <a:t>1</a:t>
            </a:r>
            <a:r>
              <a:rPr lang="zh-CN" altLang="en-US" dirty="0" smtClean="0"/>
              <a:t>代表一张图像，</a:t>
            </a:r>
            <a:r>
              <a:rPr lang="en-US" altLang="zh-CN" dirty="0" smtClean="0"/>
              <a:t>3</a:t>
            </a:r>
            <a:r>
              <a:rPr lang="zh-CN" altLang="en-US" dirty="0" smtClean="0"/>
              <a:t>代表三个</a:t>
            </a:r>
            <a:r>
              <a:rPr lang="en-US" altLang="zh-CN" dirty="0" smtClean="0"/>
              <a:t>RGB</a:t>
            </a:r>
            <a:r>
              <a:rPr lang="zh-CN" altLang="en-US" dirty="0" smtClean="0"/>
              <a:t>通道。</a:t>
            </a:r>
            <a:endParaRPr lang="en-US" altLang="zh-CN" dirty="0" smtClean="0"/>
          </a:p>
          <a:p>
            <a:r>
              <a:rPr lang="zh-CN" altLang="en-US" dirty="0" smtClean="0"/>
              <a:t>第一层是个卷积层，卷积以</a:t>
            </a:r>
            <a:r>
              <a:rPr lang="en-US" altLang="zh-CN" dirty="0" smtClean="0"/>
              <a:t>RELU</a:t>
            </a:r>
            <a:r>
              <a:rPr lang="zh-CN" altLang="en-US" dirty="0" smtClean="0"/>
              <a:t>为激活函数，激活后通过</a:t>
            </a:r>
            <a:r>
              <a:rPr lang="en-US" altLang="zh-CN" dirty="0" smtClean="0"/>
              <a:t>LRN</a:t>
            </a:r>
            <a:r>
              <a:rPr lang="zh-CN" altLang="en-US" dirty="0" smtClean="0"/>
              <a:t>，再进行最大池化。</a:t>
            </a:r>
            <a:endParaRPr lang="en-US" altLang="zh-CN" dirty="0" smtClean="0"/>
          </a:p>
          <a:p>
            <a:r>
              <a:rPr lang="zh-CN" altLang="en-US" dirty="0" smtClean="0"/>
              <a:t>我们看到第一层的卷积核</a:t>
            </a:r>
            <a:r>
              <a:rPr lang="en-US" altLang="zh-CN" dirty="0" smtClean="0"/>
              <a:t>size </a:t>
            </a:r>
            <a:r>
              <a:rPr lang="zh-CN" altLang="en-US" dirty="0" smtClean="0"/>
              <a:t>为</a:t>
            </a:r>
            <a:r>
              <a:rPr lang="en-US" altLang="zh-CN" dirty="0" smtClean="0"/>
              <a:t>11X11</a:t>
            </a:r>
            <a:r>
              <a:rPr lang="zh-CN" altLang="en-US" dirty="0" smtClean="0"/>
              <a:t>，步长为</a:t>
            </a:r>
            <a:r>
              <a:rPr lang="en-US" altLang="zh-CN" dirty="0" smtClean="0"/>
              <a:t>4</a:t>
            </a:r>
            <a:r>
              <a:rPr lang="zh-CN" altLang="en-US" dirty="0" smtClean="0"/>
              <a:t>，有</a:t>
            </a:r>
            <a:r>
              <a:rPr lang="en-US" altLang="zh-CN" dirty="0" smtClean="0"/>
              <a:t>96</a:t>
            </a:r>
            <a:r>
              <a:rPr lang="zh-CN" altLang="en-US" dirty="0" smtClean="0"/>
              <a:t>个卷积核或者说</a:t>
            </a:r>
            <a:r>
              <a:rPr lang="en-US" altLang="zh-CN" dirty="0" smtClean="0"/>
              <a:t>feature</a:t>
            </a:r>
            <a:r>
              <a:rPr lang="en-US" altLang="zh-CN" baseline="0" dirty="0" smtClean="0"/>
              <a:t> map</a:t>
            </a:r>
            <a:r>
              <a:rPr lang="zh-CN" altLang="en-US" baseline="0" dirty="0" smtClean="0"/>
              <a:t>。我们在这把卷积核权重的</a:t>
            </a:r>
            <a:r>
              <a:rPr lang="en-US" altLang="zh-CN" baseline="0" dirty="0" smtClean="0"/>
              <a:t>size</a:t>
            </a:r>
            <a:r>
              <a:rPr lang="zh-CN" altLang="en-US" baseline="0" dirty="0" smtClean="0"/>
              <a:t>写成</a:t>
            </a:r>
            <a:r>
              <a:rPr lang="en-US" altLang="zh-CN" baseline="0" dirty="0" smtClean="0"/>
              <a:t>[11,11,3,96]</a:t>
            </a:r>
            <a:r>
              <a:rPr lang="zh-CN" altLang="en-US" baseline="0" dirty="0" smtClean="0"/>
              <a:t>。前两位</a:t>
            </a:r>
            <a:r>
              <a:rPr lang="en-US" altLang="zh-CN" baseline="0" dirty="0" smtClean="0"/>
              <a:t>11,11</a:t>
            </a:r>
            <a:r>
              <a:rPr lang="zh-CN" altLang="en-US" baseline="0" dirty="0" smtClean="0"/>
              <a:t>是卷积核的尺寸。后两位</a:t>
            </a:r>
            <a:r>
              <a:rPr lang="en-US" altLang="zh-CN" baseline="0" dirty="0" smtClean="0"/>
              <a:t>3</a:t>
            </a:r>
            <a:r>
              <a:rPr lang="zh-CN" altLang="en-US" baseline="0" dirty="0" smtClean="0"/>
              <a:t>和</a:t>
            </a:r>
            <a:r>
              <a:rPr lang="en-US" altLang="zh-CN" baseline="0" dirty="0" smtClean="0"/>
              <a:t>96</a:t>
            </a:r>
            <a:r>
              <a:rPr lang="zh-CN" altLang="en-US" baseline="0" dirty="0" smtClean="0"/>
              <a:t>分别是输入和输出的通道数。</a:t>
            </a:r>
            <a:endParaRPr lang="en-US" altLang="zh-CN" baseline="0" dirty="0" smtClean="0"/>
          </a:p>
          <a:p>
            <a:r>
              <a:rPr lang="zh-CN" altLang="en-US" baseline="0" dirty="0" smtClean="0"/>
              <a:t>由于步长为</a:t>
            </a:r>
            <a:r>
              <a:rPr lang="en-US" altLang="zh-CN" baseline="0" dirty="0" smtClean="0"/>
              <a:t>4</a:t>
            </a:r>
            <a:r>
              <a:rPr lang="zh-CN" altLang="en-US" baseline="0" dirty="0" smtClean="0"/>
              <a:t>，所以实际上输出的图像经过了降采样，成了</a:t>
            </a:r>
            <a:r>
              <a:rPr lang="en-US" altLang="zh-CN" baseline="0" dirty="0" smtClean="0"/>
              <a:t>56X56</a:t>
            </a:r>
            <a:r>
              <a:rPr lang="zh-CN" altLang="en-US" baseline="0" dirty="0" smtClean="0"/>
              <a:t>的。同时由于有</a:t>
            </a:r>
            <a:r>
              <a:rPr lang="en-US" altLang="zh-CN" baseline="0" dirty="0" smtClean="0"/>
              <a:t>96</a:t>
            </a:r>
            <a:r>
              <a:rPr lang="zh-CN" altLang="en-US" baseline="0" dirty="0" smtClean="0"/>
              <a:t>个</a:t>
            </a:r>
            <a:r>
              <a:rPr lang="en-US" altLang="zh-CN" baseline="0" dirty="0" smtClean="0"/>
              <a:t>feature map</a:t>
            </a:r>
            <a:r>
              <a:rPr lang="zh-CN" altLang="en-US" baseline="0" dirty="0" smtClean="0"/>
              <a:t>，有</a:t>
            </a:r>
            <a:r>
              <a:rPr lang="en-US" altLang="zh-CN" baseline="0" dirty="0" smtClean="0"/>
              <a:t>96</a:t>
            </a:r>
            <a:r>
              <a:rPr lang="zh-CN" altLang="en-US" baseline="0" dirty="0" smtClean="0"/>
              <a:t>种卷积参数，所以我们的卷积有</a:t>
            </a:r>
            <a:r>
              <a:rPr lang="en-US" altLang="zh-CN" baseline="0" dirty="0" smtClean="0"/>
              <a:t>96</a:t>
            </a:r>
            <a:r>
              <a:rPr lang="zh-CN" altLang="en-US" baseline="0" dirty="0" smtClean="0"/>
              <a:t>种不同的结果，就变成了</a:t>
            </a:r>
            <a:r>
              <a:rPr lang="en-US" altLang="zh-CN" baseline="0" dirty="0" smtClean="0"/>
              <a:t>96</a:t>
            </a:r>
            <a:r>
              <a:rPr lang="zh-CN" altLang="en-US" baseline="0" dirty="0" smtClean="0"/>
              <a:t>个通道。</a:t>
            </a:r>
            <a:endParaRPr lang="en-US" altLang="zh-CN"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aseline="0" dirty="0" smtClean="0"/>
              <a:t>所以图像的</a:t>
            </a:r>
            <a:r>
              <a:rPr lang="en-US" altLang="zh-CN" baseline="0" dirty="0" smtClean="0"/>
              <a:t>size</a:t>
            </a:r>
            <a:r>
              <a:rPr lang="zh-CN" altLang="en-US" baseline="0" dirty="0" smtClean="0"/>
              <a:t>就是</a:t>
            </a:r>
            <a:r>
              <a:rPr lang="en-US" altLang="zh-CN" dirty="0" smtClean="0"/>
              <a:t>[1,56,56,96]</a:t>
            </a:r>
            <a:r>
              <a:rPr lang="zh-CN" altLang="en-US" dirty="0" smtClean="0"/>
              <a:t>。接着图像通过</a:t>
            </a:r>
            <a:r>
              <a:rPr lang="en-US" altLang="zh-CN" dirty="0" smtClean="0"/>
              <a:t>LRN</a:t>
            </a:r>
            <a:r>
              <a:rPr lang="zh-CN" altLang="en-US" dirty="0" smtClean="0"/>
              <a:t>，进行归一化，增强模型的泛化能力。最大池化的</a:t>
            </a:r>
            <a:r>
              <a:rPr lang="en-US" altLang="zh-CN" dirty="0" smtClean="0"/>
              <a:t>size</a:t>
            </a:r>
            <a:r>
              <a:rPr lang="zh-CN" altLang="en-US" dirty="0" smtClean="0"/>
              <a:t>是</a:t>
            </a:r>
            <a:r>
              <a:rPr lang="en-US" altLang="zh-CN" dirty="0" smtClean="0"/>
              <a:t>3X3</a:t>
            </a:r>
            <a:r>
              <a:rPr lang="zh-CN" altLang="en-US" dirty="0" smtClean="0"/>
              <a:t>，步长为</a:t>
            </a:r>
            <a:r>
              <a:rPr lang="en-US" altLang="zh-CN" dirty="0" smtClean="0"/>
              <a:t>2</a:t>
            </a:r>
            <a:r>
              <a:rPr lang="zh-CN" altLang="en-US" dirty="0" smtClean="0"/>
              <a:t>。所以实际上只是经过了两倍的降采样，每个降采样点是附近</a:t>
            </a:r>
            <a:r>
              <a:rPr lang="en-US" altLang="zh-CN" dirty="0" smtClean="0"/>
              <a:t>9</a:t>
            </a:r>
            <a:r>
              <a:rPr lang="zh-CN" altLang="en-US" dirty="0" smtClean="0"/>
              <a:t>个数里的最大值。所以我们的数据</a:t>
            </a:r>
            <a:r>
              <a:rPr lang="en-US" altLang="zh-CN" dirty="0" smtClean="0"/>
              <a:t>size</a:t>
            </a:r>
            <a:r>
              <a:rPr lang="zh-CN" altLang="en-US" dirty="0" smtClean="0"/>
              <a:t>变成了</a:t>
            </a:r>
            <a:r>
              <a:rPr lang="en-US" altLang="zh-CN" dirty="0" smtClean="0"/>
              <a:t>[1,28,28,96]</a:t>
            </a:r>
          </a:p>
          <a:p>
            <a:r>
              <a:rPr lang="zh-CN" altLang="en-US" dirty="0" smtClean="0"/>
              <a:t>第二个卷积层同样以</a:t>
            </a:r>
            <a:r>
              <a:rPr lang="en-US" altLang="zh-CN" dirty="0" err="1" smtClean="0"/>
              <a:t>ReLu</a:t>
            </a:r>
            <a:r>
              <a:rPr lang="zh-CN" altLang="en-US" dirty="0" smtClean="0"/>
              <a:t>为激活函数，同时进行</a:t>
            </a:r>
            <a:r>
              <a:rPr lang="en-US" altLang="zh-CN" dirty="0" smtClean="0"/>
              <a:t>LRN</a:t>
            </a:r>
            <a:r>
              <a:rPr lang="zh-CN" altLang="en-US" dirty="0" smtClean="0"/>
              <a:t>和最大池化。</a:t>
            </a:r>
            <a:endParaRPr lang="en-US" altLang="zh-CN" dirty="0" smtClean="0"/>
          </a:p>
          <a:p>
            <a:r>
              <a:rPr lang="zh-CN" altLang="en-US" dirty="0" smtClean="0"/>
              <a:t>它的卷积核</a:t>
            </a:r>
            <a:r>
              <a:rPr lang="en-US" altLang="zh-CN" dirty="0" smtClean="0"/>
              <a:t>size</a:t>
            </a:r>
            <a:r>
              <a:rPr lang="zh-CN" altLang="en-US" dirty="0" smtClean="0"/>
              <a:t>是</a:t>
            </a:r>
            <a:r>
              <a:rPr lang="en-US" altLang="zh-CN" dirty="0" smtClean="0"/>
              <a:t>5*5,</a:t>
            </a:r>
            <a:r>
              <a:rPr lang="zh-CN" altLang="en-US" dirty="0" smtClean="0"/>
              <a:t>步长为</a:t>
            </a:r>
            <a:r>
              <a:rPr lang="en-US" altLang="zh-CN" dirty="0" smtClean="0"/>
              <a:t>1</a:t>
            </a:r>
            <a:r>
              <a:rPr lang="zh-CN" altLang="en-US" dirty="0" smtClean="0"/>
              <a:t>，所以输出图像的尺寸没变，但是有</a:t>
            </a:r>
            <a:r>
              <a:rPr lang="en-US" altLang="zh-CN" dirty="0" smtClean="0"/>
              <a:t>256</a:t>
            </a:r>
            <a:r>
              <a:rPr lang="zh-CN" altLang="en-US" dirty="0" smtClean="0"/>
              <a:t>个</a:t>
            </a:r>
            <a:r>
              <a:rPr lang="en-US" altLang="zh-CN" dirty="0" smtClean="0"/>
              <a:t>feature map</a:t>
            </a:r>
            <a:r>
              <a:rPr lang="zh-CN" altLang="en-US" dirty="0" smtClean="0"/>
              <a:t>，所以输出图像通道从</a:t>
            </a:r>
            <a:r>
              <a:rPr lang="en-US" altLang="zh-CN" dirty="0" smtClean="0"/>
              <a:t>96</a:t>
            </a:r>
            <a:r>
              <a:rPr lang="zh-CN" altLang="en-US" dirty="0" smtClean="0"/>
              <a:t>变成了</a:t>
            </a:r>
            <a:r>
              <a:rPr lang="en-US" altLang="zh-CN" dirty="0" smtClean="0"/>
              <a:t>256</a:t>
            </a:r>
            <a:r>
              <a:rPr lang="zh-CN" altLang="en-US" dirty="0" smtClean="0"/>
              <a:t>。卷积核权重的</a:t>
            </a:r>
            <a:r>
              <a:rPr lang="en-US" altLang="zh-CN" dirty="0" smtClean="0"/>
              <a:t>size</a:t>
            </a:r>
            <a:r>
              <a:rPr lang="zh-CN" altLang="en-US" dirty="0" smtClean="0"/>
              <a:t>写成</a:t>
            </a:r>
            <a:r>
              <a:rPr lang="en-US" altLang="zh-CN" dirty="0" smtClean="0"/>
              <a:t>[5,5,96,256]</a:t>
            </a:r>
          </a:p>
          <a:p>
            <a:r>
              <a:rPr lang="zh-CN" altLang="en-US" dirty="0" smtClean="0"/>
              <a:t>于是图像的尺寸写成</a:t>
            </a:r>
            <a:r>
              <a:rPr lang="en-US" altLang="zh-CN" dirty="0" smtClean="0"/>
              <a:t>[1,28,28,256]</a:t>
            </a:r>
          </a:p>
          <a:p>
            <a:r>
              <a:rPr lang="zh-CN" altLang="en-US" dirty="0" smtClean="0"/>
              <a:t>接下来的池化步长仍为</a:t>
            </a:r>
            <a:r>
              <a:rPr lang="en-US" altLang="zh-CN" dirty="0" smtClean="0"/>
              <a:t>2</a:t>
            </a:r>
            <a:r>
              <a:rPr lang="zh-CN" altLang="en-US" dirty="0" smtClean="0"/>
              <a:t>，所以图像尺寸减半，变成</a:t>
            </a:r>
            <a:r>
              <a:rPr lang="en-US" altLang="zh-CN" dirty="0" smtClean="0"/>
              <a:t>[1,14,14,256]</a:t>
            </a:r>
          </a:p>
          <a:p>
            <a:r>
              <a:rPr lang="zh-CN" altLang="en-US" dirty="0" smtClean="0"/>
              <a:t>第三四五个卷积层只通过了激活函数，只在最后进行了最大池化。</a:t>
            </a:r>
            <a:endParaRPr lang="en-US" altLang="zh-CN" dirty="0" smtClean="0"/>
          </a:p>
          <a:p>
            <a:r>
              <a:rPr lang="zh-CN" altLang="en-US" dirty="0" smtClean="0"/>
              <a:t>同理可以得到第三层卷积核的权重尺寸为</a:t>
            </a:r>
            <a:r>
              <a:rPr lang="en-US" altLang="zh-CN" dirty="0" smtClean="0"/>
              <a:t>[3,3,256,384]  </a:t>
            </a:r>
            <a:r>
              <a:rPr lang="zh-CN" altLang="en-US" dirty="0" smtClean="0"/>
              <a:t>输出图像尺寸为</a:t>
            </a:r>
            <a:r>
              <a:rPr lang="en-US" altLang="zh-CN" dirty="0" smtClean="0"/>
              <a:t>[1,14,14,384]</a:t>
            </a:r>
          </a:p>
          <a:p>
            <a:r>
              <a:rPr lang="zh-CN" altLang="en-US" dirty="0" smtClean="0"/>
              <a:t>第四层卷积核权重尺寸为</a:t>
            </a:r>
            <a:r>
              <a:rPr lang="en-US" altLang="zh-CN" dirty="0" smtClean="0"/>
              <a:t>[3,3,384,384] </a:t>
            </a:r>
            <a:r>
              <a:rPr lang="zh-CN" altLang="en-US" dirty="0" smtClean="0"/>
              <a:t>输出图像尺寸为</a:t>
            </a:r>
            <a:r>
              <a:rPr lang="en-US" altLang="zh-CN" dirty="0" smtClean="0"/>
              <a:t>[1,14,14,384]</a:t>
            </a:r>
          </a:p>
          <a:p>
            <a:r>
              <a:rPr lang="zh-CN" altLang="en-US" dirty="0" smtClean="0"/>
              <a:t>第五层卷积核权重尺寸为</a:t>
            </a:r>
            <a:r>
              <a:rPr lang="en-US" altLang="zh-CN" dirty="0" smtClean="0"/>
              <a:t>[3,3,384,256] </a:t>
            </a:r>
            <a:r>
              <a:rPr lang="zh-CN" altLang="en-US" dirty="0" smtClean="0"/>
              <a:t>输出图像尺寸为</a:t>
            </a:r>
            <a:r>
              <a:rPr lang="en-US" altLang="zh-CN" dirty="0" smtClean="0"/>
              <a:t>[1,14,14,256]</a:t>
            </a:r>
          </a:p>
          <a:p>
            <a:r>
              <a:rPr lang="zh-CN" altLang="en-US" dirty="0" smtClean="0"/>
              <a:t>通过最大池化后图像尺寸为</a:t>
            </a:r>
            <a:r>
              <a:rPr lang="en-US" altLang="zh-CN" dirty="0" smtClean="0"/>
              <a:t>[1,7,7,256]</a:t>
            </a:r>
          </a:p>
          <a:p>
            <a:r>
              <a:rPr lang="zh-CN" altLang="en-US" dirty="0" smtClean="0"/>
              <a:t>最后是三个全连接层，前两个带了激活函数，最后一个带了</a:t>
            </a:r>
            <a:r>
              <a:rPr lang="en-US" altLang="zh-CN" dirty="0" err="1" smtClean="0"/>
              <a:t>softmax</a:t>
            </a:r>
            <a:r>
              <a:rPr lang="zh-CN" altLang="en-US" dirty="0" smtClean="0"/>
              <a:t>函数来计算概率。</a:t>
            </a:r>
            <a:endParaRPr lang="en-US" altLang="zh-CN" dirty="0" smtClean="0"/>
          </a:p>
          <a:p>
            <a:r>
              <a:rPr lang="zh-CN" altLang="en-US" dirty="0" smtClean="0"/>
              <a:t>我们直接全连接层所有所有节点间全要连接。我们输入图像是</a:t>
            </a:r>
            <a:r>
              <a:rPr lang="en-US" altLang="zh-CN" dirty="0" smtClean="0"/>
              <a:t>7*7*256</a:t>
            </a:r>
            <a:r>
              <a:rPr lang="zh-CN" altLang="en-US" dirty="0" smtClean="0"/>
              <a:t>维，输出就变成了</a:t>
            </a:r>
            <a:r>
              <a:rPr lang="en-US" altLang="zh-CN" dirty="0" smtClean="0"/>
              <a:t>4096</a:t>
            </a:r>
            <a:r>
              <a:rPr lang="zh-CN" altLang="en-US" dirty="0" smtClean="0"/>
              <a:t>维，也就是</a:t>
            </a:r>
            <a:r>
              <a:rPr lang="en-US" altLang="zh-CN" dirty="0" smtClean="0"/>
              <a:t>4096</a:t>
            </a:r>
            <a:r>
              <a:rPr lang="zh-CN" altLang="en-US" dirty="0" smtClean="0"/>
              <a:t>个数。</a:t>
            </a:r>
            <a:endParaRPr lang="en-US" altLang="zh-CN" dirty="0" smtClean="0"/>
          </a:p>
          <a:p>
            <a:r>
              <a:rPr lang="zh-CN" altLang="en-US" dirty="0" smtClean="0"/>
              <a:t>所以第一个全连接层权重</a:t>
            </a:r>
            <a:r>
              <a:rPr lang="en-US" altLang="zh-CN" dirty="0" smtClean="0"/>
              <a:t>size</a:t>
            </a:r>
            <a:r>
              <a:rPr lang="zh-CN" altLang="en-US" dirty="0" smtClean="0"/>
              <a:t>为</a:t>
            </a:r>
            <a:r>
              <a:rPr lang="en-US" altLang="zh-CN" dirty="0" smtClean="0"/>
              <a:t>[7*7*256,4096]</a:t>
            </a:r>
          </a:p>
          <a:p>
            <a:r>
              <a:rPr lang="zh-CN" altLang="en-US" dirty="0" smtClean="0"/>
              <a:t>第二个全连接层权重</a:t>
            </a:r>
            <a:r>
              <a:rPr lang="en-US" altLang="zh-CN" dirty="0" smtClean="0"/>
              <a:t>size</a:t>
            </a:r>
            <a:r>
              <a:rPr lang="zh-CN" altLang="en-US" dirty="0" smtClean="0"/>
              <a:t>为</a:t>
            </a:r>
            <a:r>
              <a:rPr lang="en-US" altLang="zh-CN" dirty="0" smtClean="0"/>
              <a:t>[4096,4096]</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第三个全连接层权重</a:t>
            </a:r>
            <a:r>
              <a:rPr lang="en-US" altLang="zh-CN" dirty="0" smtClean="0"/>
              <a:t>size</a:t>
            </a:r>
            <a:r>
              <a:rPr lang="zh-CN" altLang="en-US" dirty="0" smtClean="0"/>
              <a:t>为</a:t>
            </a:r>
            <a:r>
              <a:rPr lang="en-US" altLang="zh-CN" dirty="0" smtClean="0"/>
              <a:t>[4096,1000]</a:t>
            </a:r>
          </a:p>
          <a:p>
            <a:r>
              <a:rPr lang="zh-CN" altLang="en-US" dirty="0" smtClean="0"/>
              <a:t>输出维度为</a:t>
            </a:r>
            <a:r>
              <a:rPr lang="en-US" altLang="zh-CN" dirty="0" smtClean="0"/>
              <a:t>1000</a:t>
            </a:r>
            <a:r>
              <a:rPr lang="zh-CN" altLang="en-US" dirty="0" smtClean="0"/>
              <a:t>，这是因为我们的目的就是做一千类的图像场景分类。所以最后通过</a:t>
            </a:r>
            <a:r>
              <a:rPr lang="en-US" altLang="zh-CN" dirty="0" err="1" smtClean="0"/>
              <a:t>softmax</a:t>
            </a:r>
            <a:r>
              <a:rPr lang="zh-CN" altLang="en-US" dirty="0" smtClean="0"/>
              <a:t>函数计算每一类的概率。最终得到的就是</a:t>
            </a:r>
            <a:r>
              <a:rPr lang="en-US" altLang="zh-CN" dirty="0" smtClean="0"/>
              <a:t>1000</a:t>
            </a:r>
            <a:r>
              <a:rPr lang="zh-CN" altLang="en-US" dirty="0" smtClean="0"/>
              <a:t>个数，这些数都在</a:t>
            </a:r>
            <a:r>
              <a:rPr lang="en-US" altLang="zh-CN" dirty="0" smtClean="0"/>
              <a:t>0</a:t>
            </a:r>
            <a:r>
              <a:rPr lang="zh-CN" altLang="en-US" dirty="0" smtClean="0"/>
              <a:t>到</a:t>
            </a:r>
            <a:r>
              <a:rPr lang="en-US" altLang="zh-CN" dirty="0" smtClean="0"/>
              <a:t>1</a:t>
            </a:r>
            <a:r>
              <a:rPr lang="zh-CN" altLang="en-US" dirty="0" smtClean="0"/>
              <a:t>之间，和为</a:t>
            </a:r>
            <a:r>
              <a:rPr lang="en-US" altLang="zh-CN" dirty="0" smtClean="0"/>
              <a:t>1</a:t>
            </a:r>
            <a:r>
              <a:rPr lang="zh-CN" altLang="en-US" dirty="0" smtClean="0"/>
              <a:t>，每个数代表分为每个类别的概率。</a:t>
            </a:r>
            <a:endParaRPr lang="en-US" altLang="zh-CN" dirty="0" smtClean="0"/>
          </a:p>
          <a:p>
            <a:r>
              <a:rPr lang="en-US" altLang="zh-CN" dirty="0" err="1" smtClean="0"/>
              <a:t>Softmax</a:t>
            </a:r>
            <a:r>
              <a:rPr lang="zh-CN" altLang="en-US" dirty="0" smtClean="0"/>
              <a:t>是分类问题中网络最后一层最常用的激活函数。我们可以看到它其实就是之前的</a:t>
            </a:r>
            <a:r>
              <a:rPr lang="en-US" altLang="zh-CN" dirty="0" smtClean="0"/>
              <a:t>1000</a:t>
            </a:r>
            <a:r>
              <a:rPr lang="zh-CN" altLang="en-US" dirty="0" smtClean="0"/>
              <a:t>个数先全求指数，再求每个指数占总数的比例。</a:t>
            </a:r>
            <a:endParaRPr lang="en-US" altLang="zh-CN" dirty="0" smtClean="0"/>
          </a:p>
          <a:p>
            <a:endParaRPr lang="en-US" altLang="zh-CN" dirty="0" smtClean="0"/>
          </a:p>
          <a:p>
            <a:r>
              <a:rPr lang="zh-CN" altLang="en-US" dirty="0" smtClean="0"/>
              <a:t>我们还是回到刚才那个图。</a:t>
            </a:r>
            <a:endParaRPr lang="en-US" altLang="zh-CN" dirty="0" smtClean="0"/>
          </a:p>
          <a:p>
            <a:r>
              <a:rPr lang="zh-CN" altLang="en-US" dirty="0" smtClean="0"/>
              <a:t>左边是参数的数量，右边是运算量，我们发现全连接层参数很多，有五十多</a:t>
            </a:r>
            <a:r>
              <a:rPr lang="en-US" altLang="zh-CN" dirty="0" smtClean="0"/>
              <a:t>M</a:t>
            </a:r>
            <a:r>
              <a:rPr lang="zh-CN" altLang="en-US" dirty="0" smtClean="0"/>
              <a:t>个参数，但计算量相对小。</a:t>
            </a:r>
            <a:endParaRPr lang="en-US" altLang="zh-CN" dirty="0" smtClean="0"/>
          </a:p>
          <a:p>
            <a:r>
              <a:rPr lang="zh-CN" altLang="en-US" dirty="0" smtClean="0"/>
              <a:t>而卷积层虽然参数很少，但占据了大部分的运算量。</a:t>
            </a:r>
            <a:endParaRPr lang="en-US" altLang="zh-CN" dirty="0" smtClean="0"/>
          </a:p>
          <a:p>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ALexNet</a:t>
            </a:r>
            <a:r>
              <a:rPr lang="zh-CN" altLang="en-US" dirty="0" smtClean="0"/>
              <a:t>在</a:t>
            </a:r>
            <a:r>
              <a:rPr lang="en-US" altLang="zh-CN" dirty="0" smtClean="0"/>
              <a:t>12</a:t>
            </a:r>
            <a:r>
              <a:rPr lang="zh-CN" altLang="en-US" dirty="0" smtClean="0"/>
              <a:t>年代表了深度学习时代的到来，那他有什么创新点呢？</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首先是使用</a:t>
            </a:r>
            <a:r>
              <a:rPr lang="en-US" altLang="zh-CN" dirty="0" err="1" smtClean="0"/>
              <a:t>ReLu</a:t>
            </a:r>
            <a:r>
              <a:rPr lang="zh-CN" altLang="en-US" dirty="0" smtClean="0"/>
              <a:t>为激活函数。我们之前提过</a:t>
            </a:r>
            <a:r>
              <a:rPr lang="zh-CN" altLang="en-US" sz="1200" kern="1200" dirty="0" smtClean="0">
                <a:solidFill>
                  <a:schemeClr val="tx1"/>
                </a:solidFill>
                <a:latin typeface="+mn-lt"/>
                <a:ea typeface="+mn-ea"/>
                <a:cs typeface="+mn-cs"/>
              </a:rPr>
              <a:t>梯度弥散的问题。</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梯度弥散的一个原因就是</a:t>
            </a:r>
            <a:r>
              <a:rPr lang="en-US" altLang="zh-CN" sz="1200" kern="1200" dirty="0" smtClean="0">
                <a:solidFill>
                  <a:schemeClr val="tx1"/>
                </a:solidFill>
                <a:latin typeface="+mn-lt"/>
                <a:ea typeface="+mn-ea"/>
                <a:cs typeface="+mn-cs"/>
              </a:rPr>
              <a:t>Sigmoid</a:t>
            </a:r>
            <a:r>
              <a:rPr lang="zh-CN" altLang="en-US" sz="1200" kern="1200" dirty="0" smtClean="0">
                <a:solidFill>
                  <a:schemeClr val="tx1"/>
                </a:solidFill>
                <a:latin typeface="+mn-lt"/>
                <a:ea typeface="+mn-ea"/>
                <a:cs typeface="+mn-cs"/>
              </a:rPr>
              <a:t>激活函数，它输出在</a:t>
            </a:r>
            <a:r>
              <a:rPr lang="en-US" altLang="zh-CN" sz="1200" kern="1200" dirty="0" smtClean="0">
                <a:solidFill>
                  <a:schemeClr val="tx1"/>
                </a:solidFill>
                <a:latin typeface="+mn-lt"/>
                <a:ea typeface="+mn-ea"/>
                <a:cs typeface="+mn-cs"/>
              </a:rPr>
              <a:t>0-1</a:t>
            </a:r>
            <a:r>
              <a:rPr lang="zh-CN" altLang="en-US" sz="1200" kern="1200" dirty="0" smtClean="0">
                <a:solidFill>
                  <a:schemeClr val="tx1"/>
                </a:solidFill>
                <a:latin typeface="+mn-lt"/>
                <a:ea typeface="+mn-ea"/>
                <a:cs typeface="+mn-cs"/>
              </a:rPr>
              <a:t>之间，特别小。尤其是层数较多时</a:t>
            </a:r>
            <a:r>
              <a:rPr lang="en-US" altLang="zh-CN" sz="1200" kern="1200" dirty="0" smtClean="0">
                <a:solidFill>
                  <a:schemeClr val="tx1"/>
                </a:solidFill>
                <a:latin typeface="+mn-lt"/>
                <a:ea typeface="+mn-ea"/>
                <a:cs typeface="+mn-cs"/>
              </a:rPr>
              <a:t>sigmoid</a:t>
            </a:r>
            <a:r>
              <a:rPr lang="zh-CN" altLang="en-US" sz="1200" kern="1200" dirty="0" smtClean="0">
                <a:solidFill>
                  <a:schemeClr val="tx1"/>
                </a:solidFill>
                <a:latin typeface="+mn-lt"/>
                <a:ea typeface="+mn-ea"/>
                <a:cs typeface="+mn-cs"/>
              </a:rPr>
              <a:t>函数在反向传播中梯度会指数急剧变小，  起不到训练的作用，使得参数更新特别慢。而</a:t>
            </a:r>
            <a:r>
              <a:rPr lang="en-US" altLang="zh-CN" sz="1200" kern="1200" dirty="0" err="1" smtClean="0">
                <a:solidFill>
                  <a:schemeClr val="tx1"/>
                </a:solidFill>
                <a:latin typeface="+mn-lt"/>
                <a:ea typeface="+mn-ea"/>
                <a:cs typeface="+mn-cs"/>
              </a:rPr>
              <a:t>ReLu</a:t>
            </a:r>
            <a:r>
              <a:rPr lang="zh-CN" altLang="en-US" sz="1200" kern="1200" dirty="0" smtClean="0">
                <a:solidFill>
                  <a:schemeClr val="tx1"/>
                </a:solidFill>
                <a:latin typeface="+mn-lt"/>
                <a:ea typeface="+mn-ea"/>
                <a:cs typeface="+mn-cs"/>
              </a:rPr>
              <a:t>是 </a:t>
            </a:r>
            <a:r>
              <a:rPr lang="en-US" altLang="zh-CN" sz="1200" kern="1200" dirty="0" smtClean="0">
                <a:solidFill>
                  <a:schemeClr val="tx1"/>
                </a:solidFill>
                <a:latin typeface="+mn-lt"/>
                <a:ea typeface="+mn-ea"/>
                <a:cs typeface="+mn-cs"/>
              </a:rPr>
              <a:t>max(x,0)</a:t>
            </a:r>
            <a:r>
              <a:rPr lang="zh-CN" altLang="en-US" sz="1200" kern="1200" dirty="0" smtClean="0">
                <a:solidFill>
                  <a:schemeClr val="tx1"/>
                </a:solidFill>
                <a:latin typeface="+mn-lt"/>
                <a:ea typeface="+mn-ea"/>
                <a:cs typeface="+mn-cs"/>
              </a:rPr>
              <a:t>   有更宽的兴奋边界，可以很大， 同时还有稀疏激活性。  能够很好的传递梯度。一般把隐含层的激活函数从</a:t>
            </a:r>
            <a:r>
              <a:rPr lang="en-US" altLang="zh-CN" sz="1200" kern="1200" dirty="0" smtClean="0">
                <a:solidFill>
                  <a:schemeClr val="tx1"/>
                </a:solidFill>
                <a:latin typeface="+mn-lt"/>
                <a:ea typeface="+mn-ea"/>
                <a:cs typeface="+mn-cs"/>
              </a:rPr>
              <a:t>sigmoid</a:t>
            </a:r>
            <a:r>
              <a:rPr lang="zh-CN" altLang="en-US" sz="1200" kern="1200" dirty="0" smtClean="0">
                <a:solidFill>
                  <a:schemeClr val="tx1"/>
                </a:solidFill>
                <a:latin typeface="+mn-lt"/>
                <a:ea typeface="+mn-ea"/>
                <a:cs typeface="+mn-cs"/>
              </a:rPr>
              <a:t>换成</a:t>
            </a:r>
            <a:r>
              <a:rPr lang="en-US" altLang="zh-CN" sz="1200" kern="1200" dirty="0" err="1" smtClean="0">
                <a:solidFill>
                  <a:schemeClr val="tx1"/>
                </a:solidFill>
                <a:latin typeface="+mn-lt"/>
                <a:ea typeface="+mn-ea"/>
                <a:cs typeface="+mn-cs"/>
              </a:rPr>
              <a:t>ReLu</a:t>
            </a:r>
            <a:r>
              <a:rPr lang="zh-CN" altLang="en-US" sz="1200" kern="1200" dirty="0" smtClean="0">
                <a:solidFill>
                  <a:schemeClr val="tx1"/>
                </a:solidFill>
                <a:latin typeface="+mn-lt"/>
                <a:ea typeface="+mn-ea"/>
                <a:cs typeface="+mn-cs"/>
              </a:rPr>
              <a:t>有性能提升。当然输出层一般为了得到概率分布还是使用</a:t>
            </a:r>
            <a:r>
              <a:rPr lang="en-US" altLang="zh-CN" sz="1200" kern="1200" dirty="0" err="1" smtClean="0">
                <a:solidFill>
                  <a:schemeClr val="tx1"/>
                </a:solidFill>
                <a:latin typeface="+mn-lt"/>
                <a:ea typeface="+mn-ea"/>
                <a:cs typeface="+mn-cs"/>
              </a:rPr>
              <a:t>softmax</a:t>
            </a:r>
            <a:r>
              <a:rPr lang="zh-CN" altLang="en-US" sz="1200" kern="1200" dirty="0" smtClean="0">
                <a:solidFill>
                  <a:schemeClr val="tx1"/>
                </a:solidFill>
                <a:latin typeface="+mn-lt"/>
                <a:ea typeface="+mn-ea"/>
                <a:cs typeface="+mn-cs"/>
              </a:rPr>
              <a:t>。</a:t>
            </a: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第二是使用</a:t>
            </a:r>
            <a:r>
              <a:rPr lang="en-US" altLang="zh-CN" sz="1200" kern="1200" dirty="0" smtClean="0">
                <a:solidFill>
                  <a:schemeClr val="tx1"/>
                </a:solidFill>
                <a:latin typeface="+mn-lt"/>
                <a:ea typeface="+mn-ea"/>
                <a:cs typeface="+mn-cs"/>
              </a:rPr>
              <a:t>Dropout</a:t>
            </a:r>
            <a:r>
              <a:rPr lang="zh-CN" altLang="en-US" sz="1200" kern="1200" dirty="0" smtClean="0">
                <a:solidFill>
                  <a:schemeClr val="tx1"/>
                </a:solidFill>
                <a:latin typeface="+mn-lt"/>
                <a:ea typeface="+mn-ea"/>
                <a:cs typeface="+mn-cs"/>
              </a:rPr>
              <a:t>解决过拟合问题。</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Dropout</a:t>
            </a:r>
            <a:r>
              <a:rPr lang="zh-CN" altLang="en-US" sz="1200" kern="1200" dirty="0" smtClean="0">
                <a:solidFill>
                  <a:schemeClr val="tx1"/>
                </a:solidFill>
                <a:latin typeface="+mn-lt"/>
                <a:ea typeface="+mn-ea"/>
                <a:cs typeface="+mn-cs"/>
              </a:rPr>
              <a:t>也就是训练时把某一层输出结点数据随机丢掉一部分，相当于增大样本量，减少特征数量，也算之前讲过的</a:t>
            </a:r>
            <a:r>
              <a:rPr lang="en-US" altLang="zh-CN" sz="1200" kern="1200" dirty="0" smtClean="0">
                <a:solidFill>
                  <a:schemeClr val="tx1"/>
                </a:solidFill>
                <a:latin typeface="+mn-lt"/>
                <a:ea typeface="+mn-ea"/>
                <a:cs typeface="+mn-cs"/>
              </a:rPr>
              <a:t>bagging</a:t>
            </a:r>
            <a:r>
              <a:rPr lang="zh-CN" altLang="en-US" sz="1200" kern="1200" dirty="0" smtClean="0">
                <a:solidFill>
                  <a:schemeClr val="tx1"/>
                </a:solidFill>
                <a:latin typeface="+mn-lt"/>
                <a:ea typeface="+mn-ea"/>
                <a:cs typeface="+mn-cs"/>
              </a:rPr>
              <a:t>方法。</a:t>
            </a:r>
          </a:p>
          <a:p>
            <a:r>
              <a:rPr lang="zh-CN" altLang="en-US" sz="1200" kern="1200" dirty="0" smtClean="0">
                <a:solidFill>
                  <a:schemeClr val="tx1"/>
                </a:solidFill>
                <a:latin typeface="+mn-lt"/>
                <a:ea typeface="+mn-ea"/>
                <a:cs typeface="+mn-cs"/>
              </a:rPr>
              <a:t>总之思路是增加随机性。</a:t>
            </a:r>
          </a:p>
          <a:p>
            <a:endParaRPr lang="en-US" altLang="zh-CN" dirty="0" smtClean="0"/>
          </a:p>
          <a:p>
            <a:r>
              <a:rPr lang="zh-CN" altLang="en-US" dirty="0" smtClean="0"/>
              <a:t>第三个是使用重叠的最大池化。之前一般使用平均池化。显然最大池化对噪声鲁棒性更好。同时重叠的池化，也就是池化步长比池化</a:t>
            </a:r>
            <a:r>
              <a:rPr lang="en-US" altLang="zh-CN" dirty="0" smtClean="0"/>
              <a:t>size</a:t>
            </a:r>
            <a:r>
              <a:rPr lang="zh-CN" altLang="en-US" dirty="0" smtClean="0"/>
              <a:t>小，能够保留更多信息。</a:t>
            </a:r>
            <a:endParaRPr lang="en-US" altLang="zh-CN" dirty="0" smtClean="0"/>
          </a:p>
          <a:p>
            <a:endParaRPr lang="en-US" altLang="zh-CN" dirty="0" smtClean="0"/>
          </a:p>
          <a:p>
            <a:r>
              <a:rPr lang="zh-CN" altLang="en-US" dirty="0" smtClean="0"/>
              <a:t>第四个是使用</a:t>
            </a:r>
            <a:r>
              <a:rPr lang="en-US" altLang="zh-CN" dirty="0" smtClean="0"/>
              <a:t>LRN</a:t>
            </a:r>
            <a:r>
              <a:rPr lang="zh-CN" altLang="en-US" dirty="0" smtClean="0"/>
              <a:t>层增强泛化能力。当然现在都换成</a:t>
            </a:r>
            <a:r>
              <a:rPr lang="en-US" altLang="zh-CN" dirty="0" smtClean="0"/>
              <a:t>BN</a:t>
            </a:r>
            <a:r>
              <a:rPr lang="zh-CN" altLang="en-US" dirty="0" smtClean="0"/>
              <a:t>层了。</a:t>
            </a:r>
            <a:endParaRPr lang="en-US" altLang="zh-CN" dirty="0" smtClean="0"/>
          </a:p>
          <a:p>
            <a:endParaRPr lang="en-US" altLang="zh-CN" dirty="0" smtClean="0"/>
          </a:p>
          <a:p>
            <a:r>
              <a:rPr lang="zh-CN" altLang="en-US" dirty="0" smtClean="0"/>
              <a:t>第五个是使用</a:t>
            </a:r>
            <a:r>
              <a:rPr lang="en-US" altLang="zh-CN" dirty="0" smtClean="0"/>
              <a:t>CUDA</a:t>
            </a:r>
            <a:r>
              <a:rPr lang="zh-CN" altLang="en-US" dirty="0" smtClean="0"/>
              <a:t>加速了训练。</a:t>
            </a:r>
            <a:endParaRPr lang="en-US" altLang="zh-CN" dirty="0" smtClean="0"/>
          </a:p>
          <a:p>
            <a:endParaRPr lang="en-US" altLang="zh-CN" dirty="0" smtClean="0"/>
          </a:p>
          <a:p>
            <a:r>
              <a:rPr lang="zh-CN" altLang="en-US" dirty="0" smtClean="0"/>
              <a:t>第六个则是数据增强技术。</a:t>
            </a:r>
            <a:endParaRPr lang="en-US" altLang="zh-CN" dirty="0" smtClean="0"/>
          </a:p>
          <a:p>
            <a:r>
              <a:rPr lang="zh-CN" altLang="en-US" sz="1200" kern="1200" dirty="0" smtClean="0">
                <a:solidFill>
                  <a:schemeClr val="tx1"/>
                </a:solidFill>
                <a:latin typeface="+mn-lt"/>
                <a:ea typeface="+mn-ea"/>
                <a:cs typeface="+mn-cs"/>
              </a:rPr>
              <a:t>包括</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训练时</a:t>
            </a:r>
          </a:p>
          <a:p>
            <a:r>
              <a:rPr lang="zh-CN" altLang="en-US" sz="1200" kern="1200" dirty="0" smtClean="0">
                <a:solidFill>
                  <a:schemeClr val="tx1"/>
                </a:solidFill>
                <a:latin typeface="+mn-lt"/>
                <a:ea typeface="+mn-ea"/>
                <a:cs typeface="+mn-cs"/>
              </a:rPr>
              <a:t>  随机从</a:t>
            </a:r>
            <a:r>
              <a:rPr lang="en-US" altLang="zh-CN" sz="1200" kern="1200" dirty="0" smtClean="0">
                <a:solidFill>
                  <a:schemeClr val="tx1"/>
                </a:solidFill>
                <a:latin typeface="+mn-lt"/>
                <a:ea typeface="+mn-ea"/>
                <a:cs typeface="+mn-cs"/>
              </a:rPr>
              <a:t>256*256</a:t>
            </a:r>
            <a:r>
              <a:rPr lang="zh-CN" altLang="en-US" sz="1200" kern="1200" dirty="0" smtClean="0">
                <a:solidFill>
                  <a:schemeClr val="tx1"/>
                </a:solidFill>
                <a:latin typeface="+mn-lt"/>
                <a:ea typeface="+mn-ea"/>
                <a:cs typeface="+mn-cs"/>
              </a:rPr>
              <a:t>图像中截取</a:t>
            </a:r>
            <a:r>
              <a:rPr lang="en-US" altLang="zh-CN" sz="1200" kern="1200" dirty="0" smtClean="0">
                <a:solidFill>
                  <a:schemeClr val="tx1"/>
                </a:solidFill>
                <a:latin typeface="+mn-lt"/>
                <a:ea typeface="+mn-ea"/>
                <a:cs typeface="+mn-cs"/>
              </a:rPr>
              <a:t>224*224</a:t>
            </a:r>
            <a:r>
              <a:rPr lang="zh-CN" altLang="en-US" sz="1200" kern="1200" dirty="0" smtClean="0">
                <a:solidFill>
                  <a:schemeClr val="tx1"/>
                </a:solidFill>
                <a:latin typeface="+mn-lt"/>
                <a:ea typeface="+mn-ea"/>
                <a:cs typeface="+mn-cs"/>
              </a:rPr>
              <a:t>的区域</a:t>
            </a:r>
          </a:p>
          <a:p>
            <a:r>
              <a:rPr lang="zh-CN" altLang="en-US" sz="1200" kern="1200" dirty="0" smtClean="0">
                <a:solidFill>
                  <a:schemeClr val="tx1"/>
                </a:solidFill>
                <a:latin typeface="+mn-lt"/>
                <a:ea typeface="+mn-ea"/>
                <a:cs typeface="+mn-cs"/>
              </a:rPr>
              <a:t>  同时进行随机水平翻转</a:t>
            </a:r>
          </a:p>
          <a:p>
            <a:r>
              <a:rPr lang="zh-CN" altLang="en-US" sz="1200" kern="1200" dirty="0" smtClean="0">
                <a:solidFill>
                  <a:schemeClr val="tx1"/>
                </a:solidFill>
                <a:latin typeface="+mn-lt"/>
                <a:ea typeface="+mn-ea"/>
                <a:cs typeface="+mn-cs"/>
              </a:rPr>
              <a:t>  相当于增加了</a:t>
            </a:r>
            <a:r>
              <a:rPr lang="en-US" altLang="zh-CN" sz="1200" kern="1200" dirty="0" smtClean="0">
                <a:solidFill>
                  <a:schemeClr val="tx1"/>
                </a:solidFill>
                <a:latin typeface="+mn-lt"/>
                <a:ea typeface="+mn-ea"/>
                <a:cs typeface="+mn-cs"/>
              </a:rPr>
              <a:t>(256-224)^2 *2=2048</a:t>
            </a:r>
            <a:r>
              <a:rPr lang="zh-CN" altLang="en-US" sz="1200" kern="1200" dirty="0" smtClean="0">
                <a:solidFill>
                  <a:schemeClr val="tx1"/>
                </a:solidFill>
                <a:latin typeface="+mn-lt"/>
                <a:ea typeface="+mn-ea"/>
                <a:cs typeface="+mn-cs"/>
              </a:rPr>
              <a:t>倍的数据量</a:t>
            </a:r>
          </a:p>
          <a:p>
            <a:r>
              <a:rPr lang="zh-CN" altLang="en-US" sz="1200" kern="1200" dirty="0" smtClean="0">
                <a:solidFill>
                  <a:schemeClr val="tx1"/>
                </a:solidFill>
                <a:latin typeface="+mn-lt"/>
                <a:ea typeface="+mn-ea"/>
                <a:cs typeface="+mn-cs"/>
              </a:rPr>
              <a:t>增加噪声</a:t>
            </a:r>
          </a:p>
          <a:p>
            <a:r>
              <a:rPr lang="zh-CN" altLang="en-US" sz="1200" kern="1200" dirty="0" smtClean="0">
                <a:solidFill>
                  <a:schemeClr val="tx1"/>
                </a:solidFill>
                <a:latin typeface="+mn-lt"/>
                <a:ea typeface="+mn-ea"/>
                <a:cs typeface="+mn-cs"/>
              </a:rPr>
              <a:t>  对图像做</a:t>
            </a:r>
            <a:r>
              <a:rPr lang="en-US" altLang="zh-CN" sz="1200" kern="1200" dirty="0" smtClean="0">
                <a:solidFill>
                  <a:schemeClr val="tx1"/>
                </a:solidFill>
                <a:latin typeface="+mn-lt"/>
                <a:ea typeface="+mn-ea"/>
                <a:cs typeface="+mn-cs"/>
              </a:rPr>
              <a:t>PCA</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给主成份增加一个标准差为</a:t>
            </a:r>
            <a:r>
              <a:rPr lang="en-US" altLang="zh-CN" sz="1200" kern="1200" dirty="0" smtClean="0">
                <a:solidFill>
                  <a:schemeClr val="tx1"/>
                </a:solidFill>
                <a:latin typeface="+mn-lt"/>
                <a:ea typeface="+mn-ea"/>
                <a:cs typeface="+mn-cs"/>
              </a:rPr>
              <a:t>0.1</a:t>
            </a:r>
            <a:r>
              <a:rPr lang="zh-CN" altLang="en-US" sz="1200" kern="1200" dirty="0" smtClean="0">
                <a:solidFill>
                  <a:schemeClr val="tx1"/>
                </a:solidFill>
                <a:latin typeface="+mn-lt"/>
                <a:ea typeface="+mn-ea"/>
                <a:cs typeface="+mn-cs"/>
              </a:rPr>
              <a:t>的高斯噪声</a:t>
            </a:r>
          </a:p>
          <a:p>
            <a:r>
              <a:rPr lang="zh-CN" altLang="en-US" sz="1200" kern="1200" dirty="0" smtClean="0">
                <a:solidFill>
                  <a:schemeClr val="tx1"/>
                </a:solidFill>
                <a:latin typeface="+mn-lt"/>
                <a:ea typeface="+mn-ea"/>
                <a:cs typeface="+mn-cs"/>
              </a:rPr>
              <a:t>测试时</a:t>
            </a:r>
          </a:p>
          <a:p>
            <a:r>
              <a:rPr lang="zh-CN" altLang="en-US" sz="1200" kern="1200" dirty="0" smtClean="0">
                <a:solidFill>
                  <a:schemeClr val="tx1"/>
                </a:solidFill>
                <a:latin typeface="+mn-lt"/>
                <a:ea typeface="+mn-ea"/>
                <a:cs typeface="+mn-cs"/>
              </a:rPr>
              <a:t>  取图像的四个角加上中间</a:t>
            </a:r>
          </a:p>
          <a:p>
            <a:r>
              <a:rPr lang="zh-CN" altLang="en-US" sz="1200" kern="1200" dirty="0" smtClean="0">
                <a:solidFill>
                  <a:schemeClr val="tx1"/>
                </a:solidFill>
                <a:latin typeface="+mn-lt"/>
                <a:ea typeface="+mn-ea"/>
                <a:cs typeface="+mn-cs"/>
              </a:rPr>
              <a:t>  再进行左右翻转</a:t>
            </a:r>
          </a:p>
          <a:p>
            <a:r>
              <a:rPr lang="zh-CN" altLang="en-US" sz="1200" kern="1200" dirty="0" smtClean="0">
                <a:solidFill>
                  <a:schemeClr val="tx1"/>
                </a:solidFill>
                <a:latin typeface="+mn-lt"/>
                <a:ea typeface="+mn-ea"/>
                <a:cs typeface="+mn-cs"/>
              </a:rPr>
              <a:t>  得到十张图片进行测试求均值</a:t>
            </a:r>
          </a:p>
          <a:p>
            <a:endParaRPr lang="en-US" altLang="zh-CN" dirty="0" smtClean="0"/>
          </a:p>
        </p:txBody>
      </p:sp>
      <p:sp>
        <p:nvSpPr>
          <p:cNvPr id="4" name="灯片编号占位符 3"/>
          <p:cNvSpPr>
            <a:spLocks noGrp="1"/>
          </p:cNvSpPr>
          <p:nvPr>
            <p:ph type="sldNum" sz="quarter" idx="10"/>
          </p:nvPr>
        </p:nvSpPr>
        <p:spPr/>
        <p:txBody>
          <a:bodyPr/>
          <a:lstStyle/>
          <a:p>
            <a:fld id="{BEDC4615-AB31-4CDF-9F38-4AF0328D2A89}" type="slidenum">
              <a:rPr lang="zh-CN" altLang="en-US" smtClean="0"/>
              <a:t>41</a:t>
            </a:fld>
            <a:endParaRPr lang="zh-CN" altLang="en-US"/>
          </a:p>
        </p:txBody>
      </p:sp>
    </p:spTree>
    <p:extLst>
      <p:ext uri="{BB962C8B-B14F-4D97-AF65-F5344CB8AC3E}">
        <p14:creationId xmlns:p14="http://schemas.microsoft.com/office/powerpoint/2010/main" val="40346394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接下来我以</a:t>
            </a:r>
            <a:r>
              <a:rPr lang="en-US" altLang="zh-CN" sz="1200" kern="1200" dirty="0" err="1" smtClean="0">
                <a:solidFill>
                  <a:schemeClr val="tx1"/>
                </a:solidFill>
                <a:latin typeface="+mn-lt"/>
                <a:ea typeface="+mn-ea"/>
                <a:cs typeface="+mn-cs"/>
              </a:rPr>
              <a:t>TensorFlow</a:t>
            </a:r>
            <a:r>
              <a:rPr lang="zh-CN" altLang="en-US" sz="1200" kern="1200" dirty="0" smtClean="0">
                <a:solidFill>
                  <a:schemeClr val="tx1"/>
                </a:solidFill>
                <a:latin typeface="+mn-lt"/>
                <a:ea typeface="+mn-ea"/>
                <a:cs typeface="+mn-cs"/>
              </a:rPr>
              <a:t>代码具体说一下它的实现。</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我们</a:t>
            </a:r>
            <a:r>
              <a:rPr lang="en-US" altLang="zh-CN" sz="1200" kern="1200" dirty="0" smtClean="0">
                <a:solidFill>
                  <a:schemeClr val="tx1"/>
                </a:solidFill>
                <a:latin typeface="+mn-lt"/>
                <a:ea typeface="+mn-ea"/>
                <a:cs typeface="+mn-cs"/>
              </a:rPr>
              <a:t>define</a:t>
            </a:r>
            <a:r>
              <a:rPr lang="zh-CN" altLang="en-US" sz="1200" kern="1200" dirty="0" smtClean="0">
                <a:solidFill>
                  <a:schemeClr val="tx1"/>
                </a:solidFill>
                <a:latin typeface="+mn-lt"/>
                <a:ea typeface="+mn-ea"/>
                <a:cs typeface="+mn-cs"/>
              </a:rPr>
              <a:t>了一个</a:t>
            </a:r>
            <a:r>
              <a:rPr lang="en-US" altLang="zh-CN" sz="1200" kern="1200" dirty="0" smtClean="0">
                <a:solidFill>
                  <a:schemeClr val="tx1"/>
                </a:solidFill>
                <a:latin typeface="+mn-lt"/>
                <a:ea typeface="+mn-ea"/>
                <a:cs typeface="+mn-cs"/>
              </a:rPr>
              <a:t>inference</a:t>
            </a:r>
            <a:r>
              <a:rPr lang="zh-CN" altLang="en-US" sz="1200" kern="1200" dirty="0" smtClean="0">
                <a:solidFill>
                  <a:schemeClr val="tx1"/>
                </a:solidFill>
                <a:latin typeface="+mn-lt"/>
                <a:ea typeface="+mn-ea"/>
                <a:cs typeface="+mn-cs"/>
              </a:rPr>
              <a:t>方法，在里面定义了网络结构。</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在这里定义了第一层卷积层的结构。</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这是对卷积核参数或者说权重进行正态分布初始化，可以看到它的</a:t>
            </a:r>
            <a:r>
              <a:rPr lang="en-US" altLang="zh-CN" sz="1200" kern="1200" dirty="0" smtClean="0">
                <a:solidFill>
                  <a:schemeClr val="tx1"/>
                </a:solidFill>
                <a:latin typeface="+mn-lt"/>
                <a:ea typeface="+mn-ea"/>
                <a:cs typeface="+mn-cs"/>
              </a:rPr>
              <a:t>size</a:t>
            </a:r>
            <a:r>
              <a:rPr lang="zh-CN" altLang="en-US" sz="1200" kern="1200" dirty="0" smtClean="0">
                <a:solidFill>
                  <a:schemeClr val="tx1"/>
                </a:solidFill>
                <a:latin typeface="+mn-lt"/>
                <a:ea typeface="+mn-ea"/>
                <a:cs typeface="+mn-cs"/>
              </a:rPr>
              <a:t>就是我们之前说的</a:t>
            </a:r>
            <a:r>
              <a:rPr lang="en-US" altLang="zh-CN" sz="1200" kern="1200" dirty="0" smtClean="0">
                <a:solidFill>
                  <a:schemeClr val="tx1"/>
                </a:solidFill>
                <a:latin typeface="+mn-lt"/>
                <a:ea typeface="+mn-ea"/>
                <a:cs typeface="+mn-cs"/>
              </a:rPr>
              <a:t>[11,11,3,96]</a:t>
            </a:r>
            <a:r>
              <a:rPr lang="zh-CN" altLang="en-US" sz="1200" kern="1200" dirty="0" smtClean="0">
                <a:solidFill>
                  <a:schemeClr val="tx1"/>
                </a:solidFill>
                <a:latin typeface="+mn-lt"/>
                <a:ea typeface="+mn-ea"/>
                <a:cs typeface="+mn-cs"/>
              </a:rPr>
              <a:t>这里写错成</a:t>
            </a:r>
            <a:r>
              <a:rPr lang="en-US" altLang="zh-CN" sz="1200" kern="1200" dirty="0" smtClean="0">
                <a:solidFill>
                  <a:schemeClr val="tx1"/>
                </a:solidFill>
                <a:latin typeface="+mn-lt"/>
                <a:ea typeface="+mn-ea"/>
                <a:cs typeface="+mn-cs"/>
              </a:rPr>
              <a:t>64</a:t>
            </a:r>
            <a:r>
              <a:rPr lang="zh-CN" altLang="en-US" sz="1200" kern="1200" dirty="0" smtClean="0">
                <a:solidFill>
                  <a:schemeClr val="tx1"/>
                </a:solidFill>
                <a:latin typeface="+mn-lt"/>
                <a:ea typeface="+mn-ea"/>
                <a:cs typeface="+mn-cs"/>
              </a:rPr>
              <a:t>了。</a:t>
            </a:r>
            <a:r>
              <a:rPr lang="en-US" altLang="zh-CN" sz="1200" kern="1200" dirty="0" smtClean="0">
                <a:solidFill>
                  <a:schemeClr val="tx1"/>
                </a:solidFill>
                <a:latin typeface="+mn-lt"/>
                <a:ea typeface="+mn-ea"/>
                <a:cs typeface="+mn-cs"/>
              </a:rPr>
              <a:t>11x11</a:t>
            </a:r>
            <a:r>
              <a:rPr lang="zh-CN" altLang="en-US" sz="1200" kern="1200" dirty="0" smtClean="0">
                <a:solidFill>
                  <a:schemeClr val="tx1"/>
                </a:solidFill>
                <a:latin typeface="+mn-lt"/>
                <a:ea typeface="+mn-ea"/>
                <a:cs typeface="+mn-cs"/>
              </a:rPr>
              <a:t>是卷积核的</a:t>
            </a:r>
            <a:r>
              <a:rPr lang="en-US" altLang="zh-CN" sz="1200" kern="1200" dirty="0" smtClean="0">
                <a:solidFill>
                  <a:schemeClr val="tx1"/>
                </a:solidFill>
                <a:latin typeface="+mn-lt"/>
                <a:ea typeface="+mn-ea"/>
                <a:cs typeface="+mn-cs"/>
              </a:rPr>
              <a:t>size</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是输入通道</a:t>
            </a:r>
            <a:r>
              <a:rPr lang="en-US" altLang="zh-CN" sz="1200" kern="1200" dirty="0" smtClean="0">
                <a:solidFill>
                  <a:schemeClr val="tx1"/>
                </a:solidFill>
                <a:latin typeface="+mn-lt"/>
                <a:ea typeface="+mn-ea"/>
                <a:cs typeface="+mn-cs"/>
              </a:rPr>
              <a:t>RGB</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96</a:t>
            </a:r>
            <a:r>
              <a:rPr lang="zh-CN" altLang="en-US" sz="1200" kern="1200" dirty="0" smtClean="0">
                <a:solidFill>
                  <a:schemeClr val="tx1"/>
                </a:solidFill>
                <a:latin typeface="+mn-lt"/>
                <a:ea typeface="+mn-ea"/>
                <a:cs typeface="+mn-cs"/>
              </a:rPr>
              <a:t>是特征映射数，或者说卷积核种类数，也是输出通道数。</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然后我们以图像和</a:t>
            </a:r>
            <a:r>
              <a:rPr lang="en-US" altLang="zh-CN"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为输入，进行卷积操作。</a:t>
            </a:r>
            <a:r>
              <a:rPr lang="en-US" altLang="zh-CN" sz="1200" kern="1200" dirty="0" smtClean="0">
                <a:solidFill>
                  <a:schemeClr val="tx1"/>
                </a:solidFill>
                <a:latin typeface="+mn-lt"/>
                <a:ea typeface="+mn-ea"/>
                <a:cs typeface="+mn-cs"/>
              </a:rPr>
              <a:t>[1,4,4,1]</a:t>
            </a:r>
            <a:r>
              <a:rPr lang="zh-CN" altLang="en-US" sz="1200" kern="1200" dirty="0" smtClean="0">
                <a:solidFill>
                  <a:schemeClr val="tx1"/>
                </a:solidFill>
                <a:latin typeface="+mn-lt"/>
                <a:ea typeface="+mn-ea"/>
                <a:cs typeface="+mn-cs"/>
              </a:rPr>
              <a:t>指的是步长为</a:t>
            </a:r>
            <a:r>
              <a:rPr lang="en-US" altLang="zh-CN"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，相当于在这两个维度都进行了</a:t>
            </a:r>
            <a:r>
              <a:rPr lang="en-US" altLang="zh-CN"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倍的降采样。</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随后初始化我们的偏置</a:t>
            </a:r>
            <a:r>
              <a:rPr lang="en-US" altLang="zh-CN" sz="1200" kern="1200" dirty="0" smtClean="0">
                <a:solidFill>
                  <a:schemeClr val="tx1"/>
                </a:solidFill>
                <a:latin typeface="+mn-lt"/>
                <a:ea typeface="+mn-ea"/>
                <a:cs typeface="+mn-cs"/>
              </a:rPr>
              <a:t>biases,</a:t>
            </a:r>
            <a:r>
              <a:rPr lang="zh-CN" altLang="en-US" sz="1200" kern="1200" dirty="0" smtClean="0">
                <a:solidFill>
                  <a:schemeClr val="tx1"/>
                </a:solidFill>
                <a:latin typeface="+mn-lt"/>
                <a:ea typeface="+mn-ea"/>
                <a:cs typeface="+mn-cs"/>
              </a:rPr>
              <a:t>初始化为全</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。维度就是</a:t>
            </a:r>
            <a:r>
              <a:rPr lang="en-US" altLang="zh-CN" sz="1200" kern="1200" dirty="0" smtClean="0">
                <a:solidFill>
                  <a:schemeClr val="tx1"/>
                </a:solidFill>
                <a:latin typeface="+mn-lt"/>
                <a:ea typeface="+mn-ea"/>
                <a:cs typeface="+mn-cs"/>
              </a:rPr>
              <a:t>96</a:t>
            </a:r>
            <a:r>
              <a:rPr lang="zh-CN" altLang="en-US" sz="1200" kern="1200" dirty="0" smtClean="0">
                <a:solidFill>
                  <a:schemeClr val="tx1"/>
                </a:solidFill>
                <a:latin typeface="+mn-lt"/>
                <a:ea typeface="+mn-ea"/>
                <a:cs typeface="+mn-cs"/>
              </a:rPr>
              <a:t>，和我们输出通道数，或者说和卷积核的种类数一致。</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然后将结果通过</a:t>
            </a:r>
            <a:r>
              <a:rPr lang="en-US" altLang="zh-CN" sz="1200" kern="1200" dirty="0" err="1" smtClean="0">
                <a:solidFill>
                  <a:schemeClr val="tx1"/>
                </a:solidFill>
                <a:latin typeface="+mn-lt"/>
                <a:ea typeface="+mn-ea"/>
                <a:cs typeface="+mn-cs"/>
              </a:rPr>
              <a:t>relu</a:t>
            </a:r>
            <a:r>
              <a:rPr lang="zh-CN" altLang="en-US" sz="1200" kern="1200" dirty="0" smtClean="0">
                <a:solidFill>
                  <a:schemeClr val="tx1"/>
                </a:solidFill>
                <a:latin typeface="+mn-lt"/>
                <a:ea typeface="+mn-ea"/>
                <a:cs typeface="+mn-cs"/>
              </a:rPr>
              <a:t>激活函数。</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将涉及的参数</a:t>
            </a:r>
            <a:r>
              <a:rPr lang="en-US" altLang="zh-CN"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biases</a:t>
            </a:r>
            <a:r>
              <a:rPr lang="zh-CN" altLang="en-US" sz="1200" kern="1200" dirty="0" smtClean="0">
                <a:solidFill>
                  <a:schemeClr val="tx1"/>
                </a:solidFill>
                <a:latin typeface="+mn-lt"/>
                <a:ea typeface="+mn-ea"/>
                <a:cs typeface="+mn-cs"/>
              </a:rPr>
              <a:t>全放到</a:t>
            </a:r>
            <a:r>
              <a:rPr lang="en-US" altLang="zh-CN" sz="1200" kern="1200" dirty="0" smtClean="0">
                <a:solidFill>
                  <a:schemeClr val="tx1"/>
                </a:solidFill>
                <a:latin typeface="+mn-lt"/>
                <a:ea typeface="+mn-ea"/>
                <a:cs typeface="+mn-cs"/>
              </a:rPr>
              <a:t>parameters</a:t>
            </a:r>
            <a:r>
              <a:rPr lang="zh-CN" altLang="en-US" sz="1200" kern="1200" dirty="0" smtClean="0">
                <a:solidFill>
                  <a:schemeClr val="tx1"/>
                </a:solidFill>
                <a:latin typeface="+mn-lt"/>
                <a:ea typeface="+mn-ea"/>
                <a:cs typeface="+mn-cs"/>
              </a:rPr>
              <a:t>里去，之后我们需要对</a:t>
            </a:r>
            <a:r>
              <a:rPr lang="en-US" altLang="zh-CN" sz="1200" kern="1200" dirty="0" smtClean="0">
                <a:solidFill>
                  <a:schemeClr val="tx1"/>
                </a:solidFill>
                <a:latin typeface="+mn-lt"/>
                <a:ea typeface="+mn-ea"/>
                <a:cs typeface="+mn-cs"/>
              </a:rPr>
              <a:t>parameters</a:t>
            </a:r>
            <a:r>
              <a:rPr lang="zh-CN" altLang="en-US" sz="1200" kern="1200" dirty="0" smtClean="0">
                <a:solidFill>
                  <a:schemeClr val="tx1"/>
                </a:solidFill>
                <a:latin typeface="+mn-lt"/>
                <a:ea typeface="+mn-ea"/>
                <a:cs typeface="+mn-cs"/>
              </a:rPr>
              <a:t>里的参数使用</a:t>
            </a:r>
            <a:r>
              <a:rPr lang="en-US" altLang="zh-CN" sz="1200" kern="1200" dirty="0" smtClean="0">
                <a:solidFill>
                  <a:schemeClr val="tx1"/>
                </a:solidFill>
                <a:latin typeface="+mn-lt"/>
                <a:ea typeface="+mn-ea"/>
                <a:cs typeface="+mn-cs"/>
              </a:rPr>
              <a:t>SGD</a:t>
            </a:r>
            <a:r>
              <a:rPr lang="zh-CN" altLang="en-US" sz="1200" kern="1200" dirty="0" smtClean="0">
                <a:solidFill>
                  <a:schemeClr val="tx1"/>
                </a:solidFill>
                <a:latin typeface="+mn-lt"/>
                <a:ea typeface="+mn-ea"/>
                <a:cs typeface="+mn-cs"/>
              </a:rPr>
              <a:t>的方式更新。</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通过</a:t>
            </a:r>
            <a:r>
              <a:rPr lang="en-US" altLang="zh-CN" sz="1200" kern="1200" dirty="0" err="1" smtClean="0">
                <a:solidFill>
                  <a:schemeClr val="tx1"/>
                </a:solidFill>
                <a:latin typeface="+mn-lt"/>
                <a:ea typeface="+mn-ea"/>
                <a:cs typeface="+mn-cs"/>
              </a:rPr>
              <a:t>lrn</a:t>
            </a:r>
            <a:r>
              <a:rPr lang="zh-CN" altLang="en-US" sz="1200" kern="1200" dirty="0" smtClean="0">
                <a:solidFill>
                  <a:schemeClr val="tx1"/>
                </a:solidFill>
                <a:latin typeface="+mn-lt"/>
                <a:ea typeface="+mn-ea"/>
                <a:cs typeface="+mn-cs"/>
              </a:rPr>
              <a:t>进行归一化。最后再通过最大池化层，</a:t>
            </a:r>
            <a:r>
              <a:rPr lang="en-US" altLang="zh-CN" sz="1200" kern="1200" dirty="0" smtClean="0">
                <a:solidFill>
                  <a:schemeClr val="tx1"/>
                </a:solidFill>
                <a:latin typeface="+mn-lt"/>
                <a:ea typeface="+mn-ea"/>
                <a:cs typeface="+mn-cs"/>
              </a:rPr>
              <a:t>[1,3,3,1]</a:t>
            </a:r>
            <a:r>
              <a:rPr lang="zh-CN" altLang="en-US" sz="1200" kern="1200" dirty="0" smtClean="0">
                <a:solidFill>
                  <a:schemeClr val="tx1"/>
                </a:solidFill>
                <a:latin typeface="+mn-lt"/>
                <a:ea typeface="+mn-ea"/>
                <a:cs typeface="+mn-cs"/>
              </a:rPr>
              <a:t>是池化的</a:t>
            </a:r>
            <a:r>
              <a:rPr lang="en-US" altLang="zh-CN" sz="1200" kern="1200" dirty="0" smtClean="0">
                <a:solidFill>
                  <a:schemeClr val="tx1"/>
                </a:solidFill>
                <a:latin typeface="+mn-lt"/>
                <a:ea typeface="+mn-ea"/>
                <a:cs typeface="+mn-cs"/>
              </a:rPr>
              <a:t>size</a:t>
            </a:r>
            <a:r>
              <a:rPr lang="zh-CN" altLang="en-US" sz="1200" kern="1200" dirty="0" smtClean="0">
                <a:solidFill>
                  <a:schemeClr val="tx1"/>
                </a:solidFill>
                <a:latin typeface="+mn-lt"/>
                <a:ea typeface="+mn-ea"/>
                <a:cs typeface="+mn-cs"/>
              </a:rPr>
              <a:t>，就是从</a:t>
            </a:r>
            <a:r>
              <a:rPr lang="en-US" altLang="zh-CN" sz="1200" kern="1200" dirty="0" smtClean="0">
                <a:solidFill>
                  <a:schemeClr val="tx1"/>
                </a:solidFill>
                <a:latin typeface="+mn-lt"/>
                <a:ea typeface="+mn-ea"/>
                <a:cs typeface="+mn-cs"/>
              </a:rPr>
              <a:t>9</a:t>
            </a:r>
            <a:r>
              <a:rPr lang="zh-CN" altLang="en-US" sz="1200" kern="1200" dirty="0" smtClean="0">
                <a:solidFill>
                  <a:schemeClr val="tx1"/>
                </a:solidFill>
                <a:latin typeface="+mn-lt"/>
                <a:ea typeface="+mn-ea"/>
                <a:cs typeface="+mn-cs"/>
              </a:rPr>
              <a:t>个值里选最大的，</a:t>
            </a:r>
            <a:r>
              <a:rPr lang="en-US" altLang="zh-CN" sz="1200" kern="1200" dirty="0" smtClean="0">
                <a:solidFill>
                  <a:schemeClr val="tx1"/>
                </a:solidFill>
                <a:latin typeface="+mn-lt"/>
                <a:ea typeface="+mn-ea"/>
                <a:cs typeface="+mn-cs"/>
              </a:rPr>
              <a:t>[1,2,2,1]</a:t>
            </a:r>
            <a:r>
              <a:rPr lang="zh-CN" altLang="en-US" sz="1200" kern="1200" dirty="0" smtClean="0">
                <a:solidFill>
                  <a:schemeClr val="tx1"/>
                </a:solidFill>
                <a:latin typeface="+mn-lt"/>
                <a:ea typeface="+mn-ea"/>
                <a:cs typeface="+mn-cs"/>
              </a:rPr>
              <a:t>则是步长，表示在这两个维度都做了两倍的降采样。</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到这第一层卷积操作就完成了。</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当然我们有两个问题。为什么</a:t>
            </a:r>
            <a:r>
              <a:rPr lang="en-US" altLang="zh-CN" sz="1200" kern="1200" dirty="0" smtClean="0">
                <a:solidFill>
                  <a:schemeClr val="tx1"/>
                </a:solidFill>
                <a:latin typeface="+mn-lt"/>
                <a:ea typeface="+mn-ea"/>
                <a:cs typeface="+mn-cs"/>
              </a:rPr>
              <a:t>W</a:t>
            </a:r>
            <a:r>
              <a:rPr lang="zh-CN" altLang="en-US" sz="1200" kern="1200" dirty="0" smtClean="0">
                <a:solidFill>
                  <a:schemeClr val="tx1"/>
                </a:solidFill>
                <a:latin typeface="+mn-lt"/>
                <a:ea typeface="+mn-ea"/>
                <a:cs typeface="+mn-cs"/>
              </a:rPr>
              <a:t>要用正态分布初始化？为什么</a:t>
            </a:r>
            <a:r>
              <a:rPr lang="en-US" altLang="zh-CN" sz="1200" kern="1200" dirty="0" smtClean="0">
                <a:solidFill>
                  <a:schemeClr val="tx1"/>
                </a:solidFill>
                <a:latin typeface="+mn-lt"/>
                <a:ea typeface="+mn-ea"/>
                <a:cs typeface="+mn-cs"/>
              </a:rPr>
              <a:t>biases</a:t>
            </a:r>
            <a:r>
              <a:rPr lang="zh-CN" altLang="en-US" sz="1200" kern="1200" dirty="0" smtClean="0">
                <a:solidFill>
                  <a:schemeClr val="tx1"/>
                </a:solidFill>
                <a:latin typeface="+mn-lt"/>
                <a:ea typeface="+mn-ea"/>
                <a:cs typeface="+mn-cs"/>
              </a:rPr>
              <a:t>要初始化为</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使用正态分布初始化是作为噪声， 打破完全对称。如果参数全</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 那所有神经元输出为</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 梯度也就为</a:t>
            </a:r>
            <a:r>
              <a:rPr lang="en-US" altLang="zh-CN" sz="1200" kern="1200" dirty="0" smtClean="0">
                <a:solidFill>
                  <a:schemeClr val="tx1"/>
                </a:solidFill>
                <a:latin typeface="+mn-lt"/>
                <a:ea typeface="+mn-ea"/>
                <a:cs typeface="+mn-cs"/>
              </a:rPr>
              <a:t>0 </a:t>
            </a:r>
            <a:r>
              <a:rPr lang="zh-CN" altLang="en-US" sz="1200" kern="1200" dirty="0" smtClean="0">
                <a:solidFill>
                  <a:schemeClr val="tx1"/>
                </a:solidFill>
                <a:latin typeface="+mn-lt"/>
                <a:ea typeface="+mn-ea"/>
                <a:cs typeface="+mn-cs"/>
              </a:rPr>
              <a:t>没法训练。</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biases</a:t>
            </a:r>
            <a:r>
              <a:rPr lang="zh-CN" altLang="en-US" sz="1200" kern="1200" dirty="0" smtClean="0">
                <a:solidFill>
                  <a:schemeClr val="tx1"/>
                </a:solidFill>
                <a:latin typeface="+mn-lt"/>
                <a:ea typeface="+mn-ea"/>
                <a:cs typeface="+mn-cs"/>
              </a:rPr>
              <a:t>初始化为</a:t>
            </a:r>
            <a:r>
              <a:rPr lang="en-US" altLang="zh-CN" sz="1200" kern="1200" dirty="0" smtClean="0">
                <a:solidFill>
                  <a:schemeClr val="tx1"/>
                </a:solidFill>
                <a:latin typeface="+mn-lt"/>
                <a:ea typeface="+mn-ea"/>
                <a:cs typeface="+mn-cs"/>
              </a:rPr>
              <a:t>0</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是因为</a:t>
            </a:r>
            <a:r>
              <a:rPr lang="en-US" altLang="zh-CN" sz="1200" kern="1200" dirty="0" smtClean="0">
                <a:solidFill>
                  <a:schemeClr val="tx1"/>
                </a:solidFill>
                <a:latin typeface="+mn-lt"/>
                <a:ea typeface="+mn-ea"/>
                <a:cs typeface="+mn-cs"/>
              </a:rPr>
              <a:t>sigmoid</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附近最敏感梯度大说明参数更新快。当然有时</a:t>
            </a:r>
            <a:r>
              <a:rPr lang="en-US" altLang="zh-CN" sz="1200" kern="1200" dirty="0" smtClean="0">
                <a:solidFill>
                  <a:schemeClr val="tx1"/>
                </a:solidFill>
                <a:latin typeface="+mn-lt"/>
                <a:ea typeface="+mn-ea"/>
                <a:cs typeface="+mn-cs"/>
              </a:rPr>
              <a:t>bias</a:t>
            </a:r>
            <a:r>
              <a:rPr lang="zh-CN" altLang="en-US" sz="1200" kern="1200" dirty="0" smtClean="0">
                <a:solidFill>
                  <a:schemeClr val="tx1"/>
                </a:solidFill>
                <a:latin typeface="+mn-lt"/>
                <a:ea typeface="+mn-ea"/>
                <a:cs typeface="+mn-cs"/>
              </a:rPr>
              <a:t>也可以给些初值，避免</a:t>
            </a:r>
            <a:r>
              <a:rPr lang="en-US" altLang="zh-CN" sz="1200" kern="1200" dirty="0" smtClean="0">
                <a:solidFill>
                  <a:schemeClr val="tx1"/>
                </a:solidFill>
                <a:latin typeface="+mn-lt"/>
                <a:ea typeface="+mn-ea"/>
                <a:cs typeface="+mn-cs"/>
              </a:rPr>
              <a:t>dead neuron</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实际上初始化对 网络训练是很重要的</a:t>
            </a:r>
            <a:r>
              <a:rPr lang="en-US" altLang="zh-CN" sz="1200" kern="1200" dirty="0" smtClean="0">
                <a:solidFill>
                  <a:schemeClr val="tx1"/>
                </a:solidFill>
                <a:latin typeface="+mn-lt"/>
                <a:ea typeface="+mn-ea"/>
                <a:cs typeface="+mn-cs"/>
              </a:rPr>
              <a:t>tricks</a:t>
            </a:r>
            <a:r>
              <a:rPr lang="zh-CN" altLang="en-US" sz="1200" kern="1200" dirty="0" smtClean="0">
                <a:solidFill>
                  <a:schemeClr val="tx1"/>
                </a:solidFill>
                <a:latin typeface="+mn-lt"/>
                <a:ea typeface="+mn-ea"/>
                <a:cs typeface="+mn-cs"/>
              </a:rPr>
              <a:t>，有很多论文专门研究怎么初始化好。</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经常用的还有</a:t>
            </a:r>
            <a:r>
              <a:rPr lang="en-US" altLang="zh-CN" sz="1200" kern="1200" dirty="0" smtClean="0">
                <a:solidFill>
                  <a:schemeClr val="tx1"/>
                </a:solidFill>
                <a:latin typeface="+mn-lt"/>
                <a:ea typeface="+mn-ea"/>
                <a:cs typeface="+mn-cs"/>
              </a:rPr>
              <a:t>Xavier</a:t>
            </a:r>
            <a:r>
              <a:rPr lang="zh-CN" altLang="en-US" sz="1200" kern="1200" dirty="0" smtClean="0">
                <a:solidFill>
                  <a:schemeClr val="tx1"/>
                </a:solidFill>
                <a:latin typeface="+mn-lt"/>
                <a:ea typeface="+mn-ea"/>
                <a:cs typeface="+mn-cs"/>
              </a:rPr>
              <a:t>初始化器和</a:t>
            </a:r>
            <a:r>
              <a:rPr lang="en-US" altLang="zh-CN" sz="1200" kern="1200" dirty="0" smtClean="0">
                <a:solidFill>
                  <a:schemeClr val="tx1"/>
                </a:solidFill>
                <a:latin typeface="+mn-lt"/>
                <a:ea typeface="+mn-ea"/>
                <a:cs typeface="+mn-cs"/>
              </a:rPr>
              <a:t>He</a:t>
            </a:r>
            <a:r>
              <a:rPr lang="zh-CN" altLang="en-US" sz="1200" kern="1200" dirty="0" smtClean="0">
                <a:solidFill>
                  <a:schemeClr val="tx1"/>
                </a:solidFill>
                <a:latin typeface="+mn-lt"/>
                <a:ea typeface="+mn-ea"/>
                <a:cs typeface="+mn-cs"/>
              </a:rPr>
              <a:t>初始化方法，分别是</a:t>
            </a:r>
            <a:r>
              <a:rPr lang="en-US" altLang="zh-CN" sz="1200" kern="1200" dirty="0" smtClean="0">
                <a:solidFill>
                  <a:schemeClr val="tx1"/>
                </a:solidFill>
                <a:latin typeface="+mn-lt"/>
                <a:ea typeface="+mn-ea"/>
                <a:cs typeface="+mn-cs"/>
              </a:rPr>
              <a:t>10</a:t>
            </a:r>
            <a:r>
              <a:rPr lang="zh-CN" altLang="en-US" sz="1200" kern="1200" dirty="0" smtClean="0">
                <a:solidFill>
                  <a:schemeClr val="tx1"/>
                </a:solidFill>
                <a:latin typeface="+mn-lt"/>
                <a:ea typeface="+mn-ea"/>
                <a:cs typeface="+mn-cs"/>
              </a:rPr>
              <a:t>年和</a:t>
            </a:r>
            <a:r>
              <a:rPr lang="en-US" altLang="zh-CN" sz="1200" kern="1200" dirty="0" smtClean="0">
                <a:solidFill>
                  <a:schemeClr val="tx1"/>
                </a:solidFill>
                <a:latin typeface="+mn-lt"/>
                <a:ea typeface="+mn-ea"/>
                <a:cs typeface="+mn-cs"/>
              </a:rPr>
              <a:t>15</a:t>
            </a:r>
            <a:r>
              <a:rPr lang="zh-CN" altLang="en-US" sz="1200" kern="1200" dirty="0" smtClean="0">
                <a:solidFill>
                  <a:schemeClr val="tx1"/>
                </a:solidFill>
                <a:latin typeface="+mn-lt"/>
                <a:ea typeface="+mn-ea"/>
                <a:cs typeface="+mn-cs"/>
              </a:rPr>
              <a:t>年时提出来的。</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我们还注意上面进行卷积核池化时有个参数叫做</a:t>
            </a:r>
            <a:r>
              <a:rPr lang="en-US" altLang="zh-CN" sz="1200" kern="1200" dirty="0" smtClean="0">
                <a:solidFill>
                  <a:schemeClr val="tx1"/>
                </a:solidFill>
                <a:latin typeface="+mn-lt"/>
                <a:ea typeface="+mn-ea"/>
                <a:cs typeface="+mn-cs"/>
              </a:rPr>
              <a:t>padding</a:t>
            </a:r>
            <a:r>
              <a:rPr lang="zh-CN" altLang="en-US" sz="1200" kern="1200" dirty="0" smtClean="0">
                <a:solidFill>
                  <a:schemeClr val="tx1"/>
                </a:solidFill>
                <a:latin typeface="+mn-lt"/>
                <a:ea typeface="+mn-ea"/>
                <a:cs typeface="+mn-cs"/>
              </a:rPr>
              <a:t>，这里分别选择了</a:t>
            </a:r>
            <a:r>
              <a:rPr lang="en-US" altLang="zh-CN" sz="1200" kern="1200" dirty="0" smtClean="0">
                <a:solidFill>
                  <a:schemeClr val="tx1"/>
                </a:solidFill>
                <a:latin typeface="+mn-lt"/>
                <a:ea typeface="+mn-ea"/>
                <a:cs typeface="+mn-cs"/>
              </a:rPr>
              <a:t>SAME</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VALUD</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其实这个参数影响的是卷积操作时边界点的处理方式。</a:t>
            </a:r>
            <a:r>
              <a:rPr lang="en-US" altLang="zh-CN" sz="1200" kern="1200" dirty="0" smtClean="0">
                <a:solidFill>
                  <a:schemeClr val="tx1"/>
                </a:solidFill>
                <a:latin typeface="+mn-lt"/>
                <a:ea typeface="+mn-ea"/>
                <a:cs typeface="+mn-cs"/>
              </a:rPr>
              <a:t>SAME</a:t>
            </a:r>
            <a:r>
              <a:rPr lang="zh-CN" altLang="en-US" sz="1200" kern="1200" dirty="0" smtClean="0">
                <a:solidFill>
                  <a:schemeClr val="tx1"/>
                </a:solidFill>
                <a:latin typeface="+mn-lt"/>
                <a:ea typeface="+mn-ea"/>
                <a:cs typeface="+mn-cs"/>
              </a:rPr>
              <a:t>就是通过填充边界外的点进行卷积。而</a:t>
            </a:r>
            <a:r>
              <a:rPr lang="en-US" altLang="zh-CN" sz="1200" kern="1200" dirty="0" smtClean="0">
                <a:solidFill>
                  <a:schemeClr val="tx1"/>
                </a:solidFill>
                <a:latin typeface="+mn-lt"/>
                <a:ea typeface="+mn-ea"/>
                <a:cs typeface="+mn-cs"/>
              </a:rPr>
              <a:t>VALUD</a:t>
            </a:r>
            <a:r>
              <a:rPr lang="zh-CN" altLang="en-US" sz="1200" kern="1200" dirty="0" smtClean="0">
                <a:solidFill>
                  <a:schemeClr val="tx1"/>
                </a:solidFill>
                <a:latin typeface="+mn-lt"/>
                <a:ea typeface="+mn-ea"/>
                <a:cs typeface="+mn-cs"/>
              </a:rPr>
              <a:t>就是取样时不超过边框，有多少算多少。</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所以用两种方法算出来的数据的</a:t>
            </a:r>
            <a:r>
              <a:rPr lang="en-US" altLang="zh-CN" sz="1200" kern="1200" dirty="0" smtClean="0">
                <a:solidFill>
                  <a:schemeClr val="tx1"/>
                </a:solidFill>
                <a:latin typeface="+mn-lt"/>
                <a:ea typeface="+mn-ea"/>
                <a:cs typeface="+mn-cs"/>
              </a:rPr>
              <a:t>size</a:t>
            </a:r>
            <a:r>
              <a:rPr lang="zh-CN" altLang="en-US" sz="1200" kern="1200" dirty="0" smtClean="0">
                <a:solidFill>
                  <a:schemeClr val="tx1"/>
                </a:solidFill>
                <a:latin typeface="+mn-lt"/>
                <a:ea typeface="+mn-ea"/>
                <a:cs typeface="+mn-cs"/>
              </a:rPr>
              <a:t>可能会有差别。</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可参考文献：</a:t>
            </a:r>
          </a:p>
          <a:p>
            <a:r>
              <a:rPr lang="en-US" altLang="zh-CN" sz="1200" kern="1200" dirty="0" smtClean="0">
                <a:solidFill>
                  <a:schemeClr val="tx1"/>
                </a:solidFill>
                <a:latin typeface="+mn-lt"/>
                <a:ea typeface="+mn-ea"/>
                <a:cs typeface="+mn-cs"/>
              </a:rPr>
              <a:t>All you need is a good </a:t>
            </a:r>
            <a:r>
              <a:rPr lang="en-US" altLang="zh-CN" sz="1200" kern="1200" dirty="0" err="1" smtClean="0">
                <a:solidFill>
                  <a:schemeClr val="tx1"/>
                </a:solidFill>
                <a:latin typeface="+mn-lt"/>
                <a:ea typeface="+mn-ea"/>
                <a:cs typeface="+mn-cs"/>
              </a:rPr>
              <a:t>init</a:t>
            </a:r>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The Shattered Gradients Problem: If </a:t>
            </a:r>
            <a:r>
              <a:rPr lang="en-US" altLang="zh-CN" sz="1200" kern="1200" dirty="0" err="1" smtClean="0">
                <a:solidFill>
                  <a:schemeClr val="tx1"/>
                </a:solidFill>
                <a:latin typeface="+mn-lt"/>
                <a:ea typeface="+mn-ea"/>
                <a:cs typeface="+mn-cs"/>
              </a:rPr>
              <a:t>resnets</a:t>
            </a:r>
            <a:r>
              <a:rPr lang="en-US" altLang="zh-CN" sz="1200" kern="1200" dirty="0" smtClean="0">
                <a:solidFill>
                  <a:schemeClr val="tx1"/>
                </a:solidFill>
                <a:latin typeface="+mn-lt"/>
                <a:ea typeface="+mn-ea"/>
                <a:cs typeface="+mn-cs"/>
              </a:rPr>
              <a:t> are the answer, then what is the question?</a:t>
            </a:r>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All You Need is Beyond a Good </a:t>
            </a:r>
            <a:r>
              <a:rPr lang="en-US" altLang="zh-CN" sz="1200" kern="1200" dirty="0" err="1" smtClean="0">
                <a:solidFill>
                  <a:schemeClr val="tx1"/>
                </a:solidFill>
                <a:latin typeface="+mn-lt"/>
                <a:ea typeface="+mn-ea"/>
                <a:cs typeface="+mn-cs"/>
              </a:rPr>
              <a:t>Init</a:t>
            </a:r>
            <a:r>
              <a:rPr lang="en-US" altLang="zh-CN" sz="1200" kern="1200" dirty="0" smtClean="0">
                <a:solidFill>
                  <a:schemeClr val="tx1"/>
                </a:solidFill>
                <a:latin typeface="+mn-lt"/>
                <a:ea typeface="+mn-ea"/>
                <a:cs typeface="+mn-cs"/>
              </a:rPr>
              <a:t>: Exploring Better Solution for Training Extremely Deep Convolutional Neural Networks with </a:t>
            </a:r>
            <a:r>
              <a:rPr lang="en-US" altLang="zh-CN" sz="1200" kern="1200" dirty="0" err="1" smtClean="0">
                <a:solidFill>
                  <a:schemeClr val="tx1"/>
                </a:solidFill>
                <a:latin typeface="+mn-lt"/>
                <a:ea typeface="+mn-ea"/>
                <a:cs typeface="+mn-cs"/>
              </a:rPr>
              <a:t>Orthonormality</a:t>
            </a:r>
            <a:r>
              <a:rPr lang="en-US" altLang="zh-CN" sz="1200" kern="1200" dirty="0" smtClean="0">
                <a:solidFill>
                  <a:schemeClr val="tx1"/>
                </a:solidFill>
                <a:latin typeface="+mn-lt"/>
                <a:ea typeface="+mn-ea"/>
                <a:cs typeface="+mn-cs"/>
              </a:rPr>
              <a:t> and Modulation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latin typeface="+mn-lt"/>
                <a:ea typeface="+mn-ea"/>
                <a:cs typeface="+mn-cs"/>
              </a:rPr>
              <a:t>Xavier initialization</a:t>
            </a:r>
            <a:r>
              <a:rPr lang="zh-CN" altLang="en-US" sz="1200" kern="1200" dirty="0" smtClean="0">
                <a:solidFill>
                  <a:schemeClr val="tx1"/>
                </a:solidFill>
                <a:latin typeface="+mn-lt"/>
                <a:ea typeface="+mn-ea"/>
                <a:cs typeface="+mn-cs"/>
              </a:rPr>
              <a:t>是由</a:t>
            </a:r>
            <a:r>
              <a:rPr lang="en-US" altLang="zh-CN" sz="1200" kern="1200" dirty="0" smtClean="0">
                <a:solidFill>
                  <a:schemeClr val="tx1"/>
                </a:solidFill>
                <a:latin typeface="+mn-lt"/>
                <a:ea typeface="+mn-ea"/>
                <a:cs typeface="+mn-cs"/>
              </a:rPr>
              <a:t>Xavier </a:t>
            </a:r>
            <a:r>
              <a:rPr lang="en-US" altLang="zh-CN" sz="1200" kern="1200" dirty="0" err="1" smtClean="0">
                <a:solidFill>
                  <a:schemeClr val="tx1"/>
                </a:solidFill>
                <a:latin typeface="+mn-lt"/>
                <a:ea typeface="+mn-ea"/>
                <a:cs typeface="+mn-cs"/>
              </a:rPr>
              <a:t>Glorot</a:t>
            </a:r>
            <a:r>
              <a:rPr lang="en-US" altLang="zh-CN" sz="1200" kern="1200" dirty="0" smtClean="0">
                <a:solidFill>
                  <a:schemeClr val="tx1"/>
                </a:solidFill>
                <a:latin typeface="+mn-lt"/>
                <a:ea typeface="+mn-ea"/>
                <a:cs typeface="+mn-cs"/>
              </a:rPr>
              <a:t> et al.</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2010</a:t>
            </a:r>
            <a:r>
              <a:rPr lang="zh-CN" altLang="en-US" sz="1200" kern="1200" dirty="0" smtClean="0">
                <a:solidFill>
                  <a:schemeClr val="tx1"/>
                </a:solidFill>
                <a:latin typeface="+mn-lt"/>
                <a:ea typeface="+mn-ea"/>
                <a:cs typeface="+mn-cs"/>
              </a:rPr>
              <a:t>年提出，</a:t>
            </a:r>
            <a:r>
              <a:rPr lang="en-US" altLang="zh-CN" sz="1200" kern="1200" dirty="0" smtClean="0">
                <a:solidFill>
                  <a:schemeClr val="tx1"/>
                </a:solidFill>
                <a:latin typeface="+mn-lt"/>
                <a:ea typeface="+mn-ea"/>
                <a:cs typeface="+mn-cs"/>
              </a:rPr>
              <a:t>He initialization</a:t>
            </a:r>
            <a:r>
              <a:rPr lang="zh-CN" altLang="en-US" sz="1200" kern="1200" dirty="0" smtClean="0">
                <a:solidFill>
                  <a:schemeClr val="tx1"/>
                </a:solidFill>
                <a:latin typeface="+mn-lt"/>
                <a:ea typeface="+mn-ea"/>
                <a:cs typeface="+mn-cs"/>
              </a:rPr>
              <a:t>是由</a:t>
            </a:r>
            <a:r>
              <a:rPr lang="en-US" altLang="zh-CN" sz="1200" kern="1200" dirty="0" err="1" smtClean="0">
                <a:solidFill>
                  <a:schemeClr val="tx1"/>
                </a:solidFill>
                <a:latin typeface="+mn-lt"/>
                <a:ea typeface="+mn-ea"/>
                <a:cs typeface="+mn-cs"/>
              </a:rPr>
              <a:t>Kaiming</a:t>
            </a:r>
            <a:r>
              <a:rPr lang="en-US" altLang="zh-CN" sz="1200" kern="1200" dirty="0" smtClean="0">
                <a:solidFill>
                  <a:schemeClr val="tx1"/>
                </a:solidFill>
                <a:latin typeface="+mn-lt"/>
                <a:ea typeface="+mn-ea"/>
                <a:cs typeface="+mn-cs"/>
              </a:rPr>
              <a:t> He et al.</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2015</a:t>
            </a:r>
            <a:r>
              <a:rPr lang="zh-CN" altLang="en-US" sz="1200" kern="1200" dirty="0" smtClean="0">
                <a:solidFill>
                  <a:schemeClr val="tx1"/>
                </a:solidFill>
                <a:latin typeface="+mn-lt"/>
                <a:ea typeface="+mn-ea"/>
                <a:cs typeface="+mn-cs"/>
              </a:rPr>
              <a:t>年提出，</a:t>
            </a:r>
            <a:r>
              <a:rPr lang="en-US" altLang="zh-CN" sz="1200" kern="1200" dirty="0" smtClean="0">
                <a:solidFill>
                  <a:schemeClr val="tx1"/>
                </a:solidFill>
                <a:latin typeface="+mn-lt"/>
                <a:ea typeface="+mn-ea"/>
                <a:cs typeface="+mn-cs"/>
              </a:rPr>
              <a:t>Batch Normalization</a:t>
            </a:r>
            <a:r>
              <a:rPr lang="zh-CN" altLang="en-US" sz="1200" kern="1200" dirty="0" smtClean="0">
                <a:solidFill>
                  <a:schemeClr val="tx1"/>
                </a:solidFill>
                <a:latin typeface="+mn-lt"/>
                <a:ea typeface="+mn-ea"/>
                <a:cs typeface="+mn-cs"/>
              </a:rPr>
              <a:t>是由</a:t>
            </a:r>
            <a:r>
              <a:rPr lang="en-US" altLang="zh-CN" sz="1200" kern="1200" dirty="0" smtClean="0">
                <a:solidFill>
                  <a:schemeClr val="tx1"/>
                </a:solidFill>
                <a:latin typeface="+mn-lt"/>
                <a:ea typeface="+mn-ea"/>
                <a:cs typeface="+mn-cs"/>
              </a:rPr>
              <a:t>Sergey </a:t>
            </a:r>
            <a:r>
              <a:rPr lang="en-US" altLang="zh-CN" sz="1200" kern="1200" dirty="0" err="1" smtClean="0">
                <a:solidFill>
                  <a:schemeClr val="tx1"/>
                </a:solidFill>
                <a:latin typeface="+mn-lt"/>
                <a:ea typeface="+mn-ea"/>
                <a:cs typeface="+mn-cs"/>
              </a:rPr>
              <a:t>Ioffe</a:t>
            </a:r>
            <a:r>
              <a:rPr lang="en-US" altLang="zh-CN" sz="1200" kern="1200" dirty="0" smtClean="0">
                <a:solidFill>
                  <a:schemeClr val="tx1"/>
                </a:solidFill>
                <a:latin typeface="+mn-lt"/>
                <a:ea typeface="+mn-ea"/>
                <a:cs typeface="+mn-cs"/>
              </a:rPr>
              <a:t> et al.</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2015</a:t>
            </a:r>
            <a:r>
              <a:rPr lang="zh-CN" altLang="en-US" sz="1200" kern="1200" dirty="0" smtClean="0">
                <a:solidFill>
                  <a:schemeClr val="tx1"/>
                </a:solidFill>
                <a:latin typeface="+mn-lt"/>
                <a:ea typeface="+mn-ea"/>
                <a:cs typeface="+mn-cs"/>
              </a:rPr>
              <a:t>年提出。</a:t>
            </a:r>
          </a:p>
          <a:p>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42</a:t>
            </a:fld>
            <a:endParaRPr lang="zh-CN" altLang="en-US"/>
          </a:p>
        </p:txBody>
      </p:sp>
    </p:spTree>
    <p:extLst>
      <p:ext uri="{BB962C8B-B14F-4D97-AF65-F5344CB8AC3E}">
        <p14:creationId xmlns:p14="http://schemas.microsoft.com/office/powerpoint/2010/main" val="1925244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a:t>
            </a:r>
            <a:r>
              <a:rPr lang="en-US" altLang="zh-CN" dirty="0" smtClean="0"/>
              <a:t>2,3,4,5</a:t>
            </a:r>
            <a:r>
              <a:rPr lang="zh-CN" altLang="en-US" dirty="0" smtClean="0"/>
              <a:t>层卷积层的描述。和我们刚才讲的差不多，只不过各种权重的</a:t>
            </a:r>
            <a:r>
              <a:rPr lang="en-US" altLang="zh-CN" dirty="0" smtClean="0"/>
              <a:t>size</a:t>
            </a:r>
            <a:r>
              <a:rPr lang="zh-CN" altLang="en-US" dirty="0" smtClean="0"/>
              <a:t>不同，不过我们刚才都分析清楚了，大家应该都能自己写出来。</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43</a:t>
            </a:fld>
            <a:endParaRPr lang="zh-CN" altLang="en-US"/>
          </a:p>
        </p:txBody>
      </p:sp>
    </p:spTree>
    <p:extLst>
      <p:ext uri="{BB962C8B-B14F-4D97-AF65-F5344CB8AC3E}">
        <p14:creationId xmlns:p14="http://schemas.microsoft.com/office/powerpoint/2010/main" val="32002371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44</a:t>
            </a:fld>
            <a:endParaRPr lang="zh-CN" altLang="en-US"/>
          </a:p>
        </p:txBody>
      </p:sp>
    </p:spTree>
    <p:extLst>
      <p:ext uri="{BB962C8B-B14F-4D97-AF65-F5344CB8AC3E}">
        <p14:creationId xmlns:p14="http://schemas.microsoft.com/office/powerpoint/2010/main" val="26763103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接下来是三个全连接层。</a:t>
            </a:r>
            <a:endParaRPr lang="en-US" altLang="zh-CN" dirty="0" smtClean="0"/>
          </a:p>
          <a:p>
            <a:r>
              <a:rPr lang="zh-CN" altLang="en-US" dirty="0" smtClean="0"/>
              <a:t>我们注意到全连接层和卷积层最大的区别就是他是直接使用</a:t>
            </a:r>
            <a:r>
              <a:rPr lang="en-US" altLang="zh-CN" dirty="0" err="1" smtClean="0"/>
              <a:t>tf.matmul</a:t>
            </a:r>
            <a:r>
              <a:rPr lang="zh-CN" altLang="en-US" dirty="0" smtClean="0"/>
              <a:t>的矩阵乘法的函数实现权重与输入的相乘，而不是使用</a:t>
            </a:r>
            <a:r>
              <a:rPr lang="en-US" altLang="zh-CN" dirty="0" err="1" smtClean="0"/>
              <a:t>conv</a:t>
            </a:r>
            <a:r>
              <a:rPr lang="zh-CN" altLang="en-US" dirty="0" smtClean="0"/>
              <a:t>的卷积运算。</a:t>
            </a:r>
            <a:endParaRPr lang="en-US" altLang="zh-CN" dirty="0" smtClean="0"/>
          </a:p>
          <a:p>
            <a:r>
              <a:rPr lang="zh-CN" altLang="en-US" dirty="0" smtClean="0"/>
              <a:t>其实卷积层和全连接层都是乘加运算，只不过全连接是每个都乘，就成了矩阵乘法，而卷积层则是稀疏的矩阵相乘，直接用矩阵乘法不划算，所以使用了单独的</a:t>
            </a:r>
            <a:r>
              <a:rPr lang="en-US" altLang="zh-CN" dirty="0" err="1" smtClean="0"/>
              <a:t>conv</a:t>
            </a:r>
            <a:r>
              <a:rPr lang="zh-CN" altLang="en-US" dirty="0" smtClean="0"/>
              <a:t>函数。</a:t>
            </a:r>
            <a:endParaRPr lang="en-US" altLang="zh-CN" dirty="0" smtClean="0"/>
          </a:p>
          <a:p>
            <a:r>
              <a:rPr lang="zh-CN" altLang="en-US" dirty="0" smtClean="0"/>
              <a:t>还要注意的是最后一层的卷积层经过了</a:t>
            </a:r>
            <a:r>
              <a:rPr lang="en-US" altLang="zh-CN" dirty="0" err="1" smtClean="0"/>
              <a:t>softmax</a:t>
            </a:r>
            <a:r>
              <a:rPr lang="zh-CN" altLang="en-US" dirty="0" smtClean="0"/>
              <a:t>层得到概率，也就是网络的最终输出。</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45</a:t>
            </a:fld>
            <a:endParaRPr lang="zh-CN" altLang="en-US"/>
          </a:p>
        </p:txBody>
      </p:sp>
    </p:spTree>
    <p:extLst>
      <p:ext uri="{BB962C8B-B14F-4D97-AF65-F5344CB8AC3E}">
        <p14:creationId xmlns:p14="http://schemas.microsoft.com/office/powerpoint/2010/main" val="15046589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然后先讲讲</a:t>
            </a:r>
            <a:r>
              <a:rPr lang="en-US" altLang="zh-CN" dirty="0" smtClean="0"/>
              <a:t>dropout</a:t>
            </a:r>
            <a:r>
              <a:rPr lang="zh-CN" altLang="en-US" dirty="0" smtClean="0"/>
              <a:t>，</a:t>
            </a:r>
            <a:r>
              <a:rPr lang="en-US" altLang="zh-CN" dirty="0" smtClean="0"/>
              <a:t>dropout</a:t>
            </a:r>
            <a:r>
              <a:rPr lang="zh-CN" altLang="en-US" dirty="0" smtClean="0"/>
              <a:t>我们之前说过就是</a:t>
            </a:r>
            <a:r>
              <a:rPr lang="zh-CN" altLang="en-US" sz="1200" kern="1200" dirty="0" smtClean="0">
                <a:solidFill>
                  <a:schemeClr val="tx1"/>
                </a:solidFill>
                <a:latin typeface="+mn-lt"/>
                <a:ea typeface="+mn-ea"/>
                <a:cs typeface="+mn-cs"/>
              </a:rPr>
              <a:t> 在训练时根据比例随机将一部分节点置零制造随机性防止过拟合。</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他的实现就是最上面这两行。</a:t>
            </a:r>
            <a:r>
              <a:rPr lang="en-US" altLang="zh-CN" sz="1200" kern="1200" dirty="0" err="1" smtClean="0">
                <a:solidFill>
                  <a:schemeClr val="tx1"/>
                </a:solidFill>
                <a:latin typeface="+mn-lt"/>
                <a:ea typeface="+mn-ea"/>
                <a:cs typeface="+mn-cs"/>
              </a:rPr>
              <a:t>keep_prob</a:t>
            </a:r>
            <a:r>
              <a:rPr lang="zh-CN" altLang="en-US" sz="1200" kern="1200" dirty="0" smtClean="0">
                <a:solidFill>
                  <a:schemeClr val="tx1"/>
                </a:solidFill>
                <a:latin typeface="+mn-lt"/>
                <a:ea typeface="+mn-ea"/>
                <a:cs typeface="+mn-cs"/>
              </a:rPr>
              <a:t>就是由</a:t>
            </a:r>
            <a:r>
              <a:rPr lang="en-US" altLang="zh-CN" sz="1200" kern="1200" dirty="0" smtClean="0">
                <a:solidFill>
                  <a:schemeClr val="tx1"/>
                </a:solidFill>
                <a:latin typeface="+mn-lt"/>
                <a:ea typeface="+mn-ea"/>
                <a:cs typeface="+mn-cs"/>
              </a:rPr>
              <a:t>dropout</a:t>
            </a:r>
            <a:r>
              <a:rPr lang="zh-CN" altLang="en-US" sz="1200" kern="1200" dirty="0" smtClean="0">
                <a:solidFill>
                  <a:schemeClr val="tx1"/>
                </a:solidFill>
                <a:latin typeface="+mn-lt"/>
                <a:ea typeface="+mn-ea"/>
                <a:cs typeface="+mn-cs"/>
              </a:rPr>
              <a:t>带来的比例系数，比如</a:t>
            </a:r>
            <a:r>
              <a:rPr lang="en-US" altLang="zh-CN" sz="1200" kern="1200" dirty="0" smtClean="0">
                <a:solidFill>
                  <a:schemeClr val="tx1"/>
                </a:solidFill>
                <a:latin typeface="+mn-lt"/>
                <a:ea typeface="+mn-ea"/>
                <a:cs typeface="+mn-cs"/>
              </a:rPr>
              <a:t>0.5.</a:t>
            </a:r>
            <a:r>
              <a:rPr lang="zh-CN" altLang="en-US" sz="1200" kern="1200" dirty="0" smtClean="0">
                <a:solidFill>
                  <a:schemeClr val="tx1"/>
                </a:solidFill>
                <a:latin typeface="+mn-lt"/>
                <a:ea typeface="+mn-ea"/>
                <a:cs typeface="+mn-cs"/>
              </a:rPr>
              <a:t>就是留下一半。</a:t>
            </a:r>
            <a:endParaRPr lang="en-US" altLang="zh-CN" sz="1200" kern="1200" dirty="0" smtClean="0">
              <a:solidFill>
                <a:schemeClr val="tx1"/>
              </a:solidFill>
              <a:latin typeface="+mn-lt"/>
              <a:ea typeface="+mn-ea"/>
              <a:cs typeface="+mn-cs"/>
            </a:endParaRPr>
          </a:p>
          <a:p>
            <a:r>
              <a:rPr lang="en-US" altLang="zh-CN" sz="1200" kern="1200" dirty="0" err="1" smtClean="0">
                <a:solidFill>
                  <a:schemeClr val="tx1"/>
                </a:solidFill>
                <a:latin typeface="+mn-lt"/>
                <a:ea typeface="+mn-ea"/>
                <a:cs typeface="+mn-cs"/>
              </a:rPr>
              <a:t>nn.Dropout</a:t>
            </a:r>
            <a:r>
              <a:rPr lang="zh-CN" altLang="en-US" sz="1200" kern="1200" dirty="0" smtClean="0">
                <a:solidFill>
                  <a:schemeClr val="tx1"/>
                </a:solidFill>
                <a:latin typeface="+mn-lt"/>
                <a:ea typeface="+mn-ea"/>
                <a:cs typeface="+mn-cs"/>
              </a:rPr>
              <a:t>函数可以直接插到网络中的结构里去。比如说加到全连接层后面。</a:t>
            </a:r>
          </a:p>
          <a:p>
            <a:r>
              <a:rPr lang="zh-CN" altLang="en-US" sz="1200" kern="1200" dirty="0" smtClean="0">
                <a:solidFill>
                  <a:schemeClr val="tx1"/>
                </a:solidFill>
                <a:latin typeface="+mn-lt"/>
                <a:ea typeface="+mn-ea"/>
                <a:cs typeface="+mn-cs"/>
              </a:rPr>
              <a:t>要注意的是训练时有</a:t>
            </a:r>
            <a:r>
              <a:rPr lang="en-US" altLang="zh-CN" sz="1200" kern="1200" dirty="0" smtClean="0">
                <a:solidFill>
                  <a:schemeClr val="tx1"/>
                </a:solidFill>
                <a:latin typeface="+mn-lt"/>
                <a:ea typeface="+mn-ea"/>
                <a:cs typeface="+mn-cs"/>
              </a:rPr>
              <a:t>dropout</a:t>
            </a:r>
            <a:r>
              <a:rPr lang="zh-CN" altLang="en-US" sz="1200" kern="1200" dirty="0" smtClean="0">
                <a:solidFill>
                  <a:schemeClr val="tx1"/>
                </a:solidFill>
                <a:latin typeface="+mn-lt"/>
                <a:ea typeface="+mn-ea"/>
                <a:cs typeface="+mn-cs"/>
              </a:rPr>
              <a:t>，但测试和使用时还是利用所有的特征。</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下面是优化器定义。首先我们要定义优化的目标，也就是损失函数。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作为多类分类问题，我们一般都使用交叉熵作为损失函数。交叉熵衡量了两个概率分布</a:t>
            </a:r>
            <a:r>
              <a:rPr lang="en-US" altLang="zh-CN" sz="1200" kern="1200" dirty="0" smtClean="0">
                <a:solidFill>
                  <a:schemeClr val="tx1"/>
                </a:solidFill>
                <a:latin typeface="+mn-lt"/>
                <a:ea typeface="+mn-ea"/>
                <a:cs typeface="+mn-cs"/>
              </a:rPr>
              <a:t>p</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q</a:t>
            </a:r>
            <a:r>
              <a:rPr lang="zh-CN" altLang="en-US" sz="1200" kern="1200" dirty="0" smtClean="0">
                <a:solidFill>
                  <a:schemeClr val="tx1"/>
                </a:solidFill>
                <a:latin typeface="+mn-lt"/>
                <a:ea typeface="+mn-ea"/>
                <a:cs typeface="+mn-cs"/>
              </a:rPr>
              <a:t>的相似程度，显然预测结果和</a:t>
            </a:r>
            <a:r>
              <a:rPr lang="en-US" altLang="zh-CN" sz="1200" kern="1200" dirty="0" smtClean="0">
                <a:solidFill>
                  <a:schemeClr val="tx1"/>
                </a:solidFill>
                <a:latin typeface="+mn-lt"/>
                <a:ea typeface="+mn-ea"/>
                <a:cs typeface="+mn-cs"/>
              </a:rPr>
              <a:t>label</a:t>
            </a:r>
            <a:r>
              <a:rPr lang="zh-CN" altLang="en-US" sz="1200" kern="1200" dirty="0" smtClean="0">
                <a:solidFill>
                  <a:schemeClr val="tx1"/>
                </a:solidFill>
                <a:latin typeface="+mn-lt"/>
                <a:ea typeface="+mn-ea"/>
                <a:cs typeface="+mn-cs"/>
              </a:rPr>
              <a:t>越相似越好。</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而这里的</a:t>
            </a:r>
            <a:r>
              <a:rPr lang="en-US" altLang="zh-CN" sz="1200" kern="1200" dirty="0" err="1" smtClean="0">
                <a:solidFill>
                  <a:schemeClr val="tx1"/>
                </a:solidFill>
                <a:latin typeface="+mn-lt"/>
                <a:ea typeface="+mn-ea"/>
                <a:cs typeface="+mn-cs"/>
              </a:rPr>
              <a:t>reduce_sum</a:t>
            </a:r>
            <a:r>
              <a:rPr lang="zh-CN" altLang="en-US" sz="1200" kern="1200" dirty="0" smtClean="0">
                <a:solidFill>
                  <a:schemeClr val="tx1"/>
                </a:solidFill>
                <a:latin typeface="+mn-lt"/>
                <a:ea typeface="+mn-ea"/>
                <a:cs typeface="+mn-cs"/>
              </a:rPr>
              <a:t>函数其实就是沿着某维度求和。</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这里将</a:t>
            </a:r>
            <a:r>
              <a:rPr lang="en-US" altLang="zh-CN" sz="1200" kern="1200" dirty="0" smtClean="0">
                <a:solidFill>
                  <a:schemeClr val="tx1"/>
                </a:solidFill>
                <a:latin typeface="+mn-lt"/>
                <a:ea typeface="+mn-ea"/>
                <a:cs typeface="+mn-cs"/>
              </a:rPr>
              <a:t>label y_</a:t>
            </a:r>
            <a:r>
              <a:rPr lang="zh-CN" altLang="en-US" sz="1200" kern="1200" dirty="0" smtClean="0">
                <a:solidFill>
                  <a:schemeClr val="tx1"/>
                </a:solidFill>
                <a:latin typeface="+mn-lt"/>
                <a:ea typeface="+mn-ea"/>
                <a:cs typeface="+mn-cs"/>
              </a:rPr>
              <a:t>和预测结果</a:t>
            </a:r>
            <a:r>
              <a:rPr lang="en-US" altLang="zh-CN" sz="1200" kern="1200" dirty="0" err="1" smtClean="0">
                <a:solidFill>
                  <a:schemeClr val="tx1"/>
                </a:solidFill>
                <a:latin typeface="+mn-lt"/>
                <a:ea typeface="+mn-ea"/>
                <a:cs typeface="+mn-cs"/>
              </a:rPr>
              <a:t>y_conv</a:t>
            </a:r>
            <a:r>
              <a:rPr lang="zh-CN" altLang="en-US" sz="1200" kern="1200" dirty="0" smtClean="0">
                <a:solidFill>
                  <a:schemeClr val="tx1"/>
                </a:solidFill>
                <a:latin typeface="+mn-lt"/>
                <a:ea typeface="+mn-ea"/>
                <a:cs typeface="+mn-cs"/>
              </a:rPr>
              <a:t>都看做是概率分布，就是上面的</a:t>
            </a:r>
            <a:r>
              <a:rPr lang="en-US" altLang="zh-CN" sz="1200" kern="1200" dirty="0" smtClean="0">
                <a:solidFill>
                  <a:schemeClr val="tx1"/>
                </a:solidFill>
                <a:latin typeface="+mn-lt"/>
                <a:ea typeface="+mn-ea"/>
                <a:cs typeface="+mn-cs"/>
              </a:rPr>
              <a:t>P</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q</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所以里面的这部分就是交叉熵的公式。</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我们看到交叉熵公式外面还有一层求和，这是因为我们一般是一个</a:t>
            </a:r>
            <a:r>
              <a:rPr lang="en-US" altLang="zh-CN" sz="1200" kern="1200" dirty="0" smtClean="0">
                <a:solidFill>
                  <a:schemeClr val="tx1"/>
                </a:solidFill>
                <a:latin typeface="+mn-lt"/>
                <a:ea typeface="+mn-ea"/>
                <a:cs typeface="+mn-cs"/>
              </a:rPr>
              <a:t>batch</a:t>
            </a:r>
            <a:r>
              <a:rPr lang="zh-CN" altLang="en-US" sz="1200" kern="1200" dirty="0" smtClean="0">
                <a:solidFill>
                  <a:schemeClr val="tx1"/>
                </a:solidFill>
                <a:latin typeface="+mn-lt"/>
                <a:ea typeface="+mn-ea"/>
                <a:cs typeface="+mn-cs"/>
              </a:rPr>
              <a:t>一个</a:t>
            </a:r>
            <a:r>
              <a:rPr lang="en-US" altLang="zh-CN" sz="1200" kern="1200" dirty="0" smtClean="0">
                <a:solidFill>
                  <a:schemeClr val="tx1"/>
                </a:solidFill>
                <a:latin typeface="+mn-lt"/>
                <a:ea typeface="+mn-ea"/>
                <a:cs typeface="+mn-cs"/>
              </a:rPr>
              <a:t>batch</a:t>
            </a:r>
            <a:r>
              <a:rPr lang="zh-CN" altLang="en-US" sz="1200" kern="1200" dirty="0" smtClean="0">
                <a:solidFill>
                  <a:schemeClr val="tx1"/>
                </a:solidFill>
                <a:latin typeface="+mn-lt"/>
                <a:ea typeface="+mn-ea"/>
                <a:cs typeface="+mn-cs"/>
              </a:rPr>
              <a:t>进行训练的。刚才算的是一个样本的交叉熵，这里要对</a:t>
            </a:r>
            <a:r>
              <a:rPr lang="en-US" altLang="zh-CN" sz="1200" kern="1200" dirty="0" smtClean="0">
                <a:solidFill>
                  <a:schemeClr val="tx1"/>
                </a:solidFill>
                <a:latin typeface="+mn-lt"/>
                <a:ea typeface="+mn-ea"/>
                <a:cs typeface="+mn-cs"/>
              </a:rPr>
              <a:t>batch</a:t>
            </a:r>
            <a:r>
              <a:rPr lang="zh-CN" altLang="en-US" sz="1200" kern="1200" dirty="0" smtClean="0">
                <a:solidFill>
                  <a:schemeClr val="tx1"/>
                </a:solidFill>
                <a:latin typeface="+mn-lt"/>
                <a:ea typeface="+mn-ea"/>
                <a:cs typeface="+mn-cs"/>
              </a:rPr>
              <a:t>所有样本的结果求和，才得到这次</a:t>
            </a:r>
            <a:r>
              <a:rPr lang="en-US" altLang="zh-CN" sz="1200" kern="1200" dirty="0" smtClean="0">
                <a:solidFill>
                  <a:schemeClr val="tx1"/>
                </a:solidFill>
                <a:latin typeface="+mn-lt"/>
                <a:ea typeface="+mn-ea"/>
                <a:cs typeface="+mn-cs"/>
              </a:rPr>
              <a:t>loss</a:t>
            </a:r>
            <a:r>
              <a:rPr lang="zh-CN" altLang="en-US" sz="1200" kern="1200" dirty="0" smtClean="0">
                <a:solidFill>
                  <a:schemeClr val="tx1"/>
                </a:solidFill>
                <a:latin typeface="+mn-lt"/>
                <a:ea typeface="+mn-ea"/>
                <a:cs typeface="+mn-cs"/>
              </a:rPr>
              <a:t>的损失函数。要注意到不管是</a:t>
            </a:r>
            <a:r>
              <a:rPr lang="en-US" altLang="zh-CN" sz="1200" kern="1200" dirty="0" smtClean="0">
                <a:solidFill>
                  <a:schemeClr val="tx1"/>
                </a:solidFill>
                <a:latin typeface="+mn-lt"/>
                <a:ea typeface="+mn-ea"/>
                <a:cs typeface="+mn-cs"/>
              </a:rPr>
              <a:t>label</a:t>
            </a:r>
            <a:r>
              <a:rPr lang="zh-CN" altLang="en-US" sz="1200" kern="1200" dirty="0" smtClean="0">
                <a:solidFill>
                  <a:schemeClr val="tx1"/>
                </a:solidFill>
                <a:latin typeface="+mn-lt"/>
                <a:ea typeface="+mn-ea"/>
                <a:cs typeface="+mn-cs"/>
              </a:rPr>
              <a:t>还是网络输出都是独热码形式，就是只有一个</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，其他都是</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维度和分类类别数相等。</a:t>
            </a:r>
            <a:endParaRPr lang="en-US" altLang="zh-CN" sz="1200" kern="1200" dirty="0" smtClean="0">
              <a:solidFill>
                <a:schemeClr val="tx1"/>
              </a:solidFill>
              <a:latin typeface="+mn-lt"/>
              <a:ea typeface="+mn-ea"/>
              <a:cs typeface="+mn-cs"/>
            </a:endParaRPr>
          </a:p>
          <a:p>
            <a:r>
              <a:rPr lang="en-US" altLang="zh-CN" sz="1200" kern="1200" dirty="0" err="1" smtClean="0">
                <a:solidFill>
                  <a:schemeClr val="tx1"/>
                </a:solidFill>
                <a:latin typeface="+mn-lt"/>
                <a:ea typeface="+mn-ea"/>
                <a:cs typeface="+mn-cs"/>
              </a:rPr>
              <a:t>train_step</a:t>
            </a:r>
            <a:r>
              <a:rPr lang="en-US" altLang="zh-CN"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tf.train.AdagradOptimizer</a:t>
            </a:r>
            <a:r>
              <a:rPr lang="en-US" altLang="zh-CN" sz="1200" kern="1200" dirty="0" smtClean="0">
                <a:solidFill>
                  <a:schemeClr val="tx1"/>
                </a:solidFill>
                <a:latin typeface="+mn-lt"/>
                <a:ea typeface="+mn-ea"/>
                <a:cs typeface="+mn-cs"/>
              </a:rPr>
              <a:t>(0.3).minimize(</a:t>
            </a:r>
            <a:r>
              <a:rPr lang="en-US" altLang="zh-CN" sz="1200" kern="1200" dirty="0" err="1" smtClean="0">
                <a:solidFill>
                  <a:schemeClr val="tx1"/>
                </a:solidFill>
                <a:latin typeface="+mn-lt"/>
                <a:ea typeface="+mn-ea"/>
                <a:cs typeface="+mn-cs"/>
              </a:rPr>
              <a:t>cross_entropy</a:t>
            </a:r>
            <a:r>
              <a:rPr lang="en-US" altLang="zh-CN" sz="1200" kern="1200" dirty="0" smtClean="0">
                <a:solidFill>
                  <a:schemeClr val="tx1"/>
                </a:solidFill>
                <a:latin typeface="+mn-lt"/>
                <a:ea typeface="+mn-ea"/>
                <a:cs typeface="+mn-cs"/>
              </a:rPr>
              <a:t>)</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接下来我们看到基于交叉熵，定义了</a:t>
            </a:r>
            <a:r>
              <a:rPr lang="en-US" altLang="zh-CN" sz="1200" kern="1200" dirty="0" err="1" smtClean="0">
                <a:solidFill>
                  <a:schemeClr val="tx1"/>
                </a:solidFill>
                <a:latin typeface="+mn-lt"/>
                <a:ea typeface="+mn-ea"/>
                <a:cs typeface="+mn-cs"/>
              </a:rPr>
              <a:t>Adagrad</a:t>
            </a:r>
            <a:r>
              <a:rPr lang="zh-CN" altLang="en-US" sz="1200" kern="1200" dirty="0" smtClean="0">
                <a:solidFill>
                  <a:schemeClr val="tx1"/>
                </a:solidFill>
                <a:latin typeface="+mn-lt"/>
                <a:ea typeface="+mn-ea"/>
                <a:cs typeface="+mn-cs"/>
              </a:rPr>
              <a:t>优化器，学习率为</a:t>
            </a:r>
            <a:r>
              <a:rPr lang="en-US" altLang="zh-CN" sz="1200" kern="1200" dirty="0" smtClean="0">
                <a:solidFill>
                  <a:schemeClr val="tx1"/>
                </a:solidFill>
                <a:latin typeface="+mn-lt"/>
                <a:ea typeface="+mn-ea"/>
                <a:cs typeface="+mn-cs"/>
              </a:rPr>
              <a:t>1e-4</a:t>
            </a:r>
          </a:p>
          <a:p>
            <a:r>
              <a:rPr lang="zh-CN" altLang="en-US"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Adagrad</a:t>
            </a:r>
            <a:r>
              <a:rPr lang="zh-CN" altLang="en-US" sz="1200" kern="1200" dirty="0" smtClean="0">
                <a:solidFill>
                  <a:schemeClr val="tx1"/>
                </a:solidFill>
                <a:latin typeface="+mn-lt"/>
                <a:ea typeface="+mn-ea"/>
                <a:cs typeface="+mn-cs"/>
              </a:rPr>
              <a:t>为自适应的优化器，就是能自动进行学习率衰减等。</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我们知道不同学习率</a:t>
            </a:r>
            <a:r>
              <a:rPr lang="en-US" altLang="zh-CN" sz="1200" kern="1200" dirty="0" smtClean="0">
                <a:solidFill>
                  <a:schemeClr val="tx1"/>
                </a:solidFill>
                <a:latin typeface="+mn-lt"/>
                <a:ea typeface="+mn-ea"/>
                <a:cs typeface="+mn-cs"/>
              </a:rPr>
              <a:t>SGD</a:t>
            </a:r>
            <a:r>
              <a:rPr lang="zh-CN" altLang="en-US" sz="1200" kern="1200" dirty="0" smtClean="0">
                <a:solidFill>
                  <a:schemeClr val="tx1"/>
                </a:solidFill>
                <a:latin typeface="+mn-lt"/>
                <a:ea typeface="+mn-ea"/>
                <a:cs typeface="+mn-cs"/>
              </a:rPr>
              <a:t>结果差异巨大，到处充满着局部最优解。但最好的几个局部最优解已经足够了。全局最优反而往往是过拟和。有一些自适应的方法帮助调参。学习率一般刚开始比较大，后来变小。主要有</a:t>
            </a:r>
            <a:r>
              <a:rPr lang="en-US" altLang="zh-CN" sz="1200" kern="1200" dirty="0" err="1" smtClean="0">
                <a:solidFill>
                  <a:schemeClr val="tx1"/>
                </a:solidFill>
                <a:latin typeface="+mn-lt"/>
                <a:ea typeface="+mn-ea"/>
                <a:cs typeface="+mn-cs"/>
              </a:rPr>
              <a:t>Adagrad</a:t>
            </a:r>
            <a:r>
              <a:rPr lang="zh-CN" altLang="en-US"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Adam,Adadelta</a:t>
            </a:r>
            <a:r>
              <a:rPr lang="zh-CN" altLang="en-US" sz="1200" kern="1200" dirty="0" smtClean="0">
                <a:solidFill>
                  <a:schemeClr val="tx1"/>
                </a:solidFill>
                <a:latin typeface="+mn-lt"/>
                <a:ea typeface="+mn-ea"/>
                <a:cs typeface="+mn-cs"/>
              </a:rPr>
              <a:t>几种优化器，</a:t>
            </a:r>
            <a:r>
              <a:rPr lang="en-US" altLang="zh-CN" sz="1200" kern="1200" dirty="0" err="1" smtClean="0">
                <a:solidFill>
                  <a:schemeClr val="tx1"/>
                </a:solidFill>
                <a:latin typeface="+mn-lt"/>
                <a:ea typeface="+mn-ea"/>
                <a:cs typeface="+mn-cs"/>
              </a:rPr>
              <a:t>TensorFlow</a:t>
            </a:r>
            <a:r>
              <a:rPr lang="zh-CN" altLang="en-US" sz="1200" kern="1200" dirty="0" smtClean="0">
                <a:solidFill>
                  <a:schemeClr val="tx1"/>
                </a:solidFill>
                <a:latin typeface="+mn-lt"/>
                <a:ea typeface="+mn-ea"/>
                <a:cs typeface="+mn-cs"/>
              </a:rPr>
              <a:t>都提供了。一般用它默认的设置就有较好效果。</a:t>
            </a: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最下面则是网络的训练和评价</a:t>
            </a:r>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这里用了</a:t>
            </a:r>
            <a:r>
              <a:rPr lang="en-US" altLang="zh-CN" sz="1200" kern="1200" dirty="0" smtClean="0">
                <a:solidFill>
                  <a:schemeClr val="tx1"/>
                </a:solidFill>
                <a:latin typeface="+mn-lt"/>
                <a:ea typeface="+mn-ea"/>
                <a:cs typeface="+mn-cs"/>
              </a:rPr>
              <a:t>20000</a:t>
            </a:r>
            <a:r>
              <a:rPr lang="zh-CN" altLang="en-US"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batch</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万样本，每个</a:t>
            </a:r>
            <a:r>
              <a:rPr lang="en-US" altLang="zh-CN" sz="1200" kern="1200" dirty="0" smtClean="0">
                <a:solidFill>
                  <a:schemeClr val="tx1"/>
                </a:solidFill>
                <a:latin typeface="+mn-lt"/>
                <a:ea typeface="+mn-ea"/>
                <a:cs typeface="+mn-cs"/>
              </a:rPr>
              <a:t>batch</a:t>
            </a:r>
            <a:r>
              <a:rPr lang="zh-CN" altLang="en-US" sz="1200" kern="1200" dirty="0" smtClean="0">
                <a:solidFill>
                  <a:schemeClr val="tx1"/>
                </a:solidFill>
                <a:latin typeface="+mn-lt"/>
                <a:ea typeface="+mn-ea"/>
                <a:cs typeface="+mn-cs"/>
              </a:rPr>
              <a:t>有</a:t>
            </a:r>
            <a:r>
              <a:rPr lang="en-US" altLang="zh-CN" sz="1200" kern="1200" dirty="0" smtClean="0">
                <a:solidFill>
                  <a:schemeClr val="tx1"/>
                </a:solidFill>
                <a:latin typeface="+mn-lt"/>
                <a:ea typeface="+mn-ea"/>
                <a:cs typeface="+mn-cs"/>
              </a:rPr>
              <a:t>50</a:t>
            </a:r>
            <a:r>
              <a:rPr lang="zh-CN" altLang="en-US" sz="1200" kern="1200" dirty="0" smtClean="0">
                <a:solidFill>
                  <a:schemeClr val="tx1"/>
                </a:solidFill>
                <a:latin typeface="+mn-lt"/>
                <a:ea typeface="+mn-ea"/>
                <a:cs typeface="+mn-cs"/>
              </a:rPr>
              <a:t>个样本。</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上面两行是计算出算法的精度。</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latin typeface="+mn-lt"/>
                <a:ea typeface="+mn-ea"/>
                <a:cs typeface="+mn-cs"/>
              </a:rPr>
              <a:t>tf.argmax</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是从一个</a:t>
            </a:r>
            <a:r>
              <a:rPr lang="en-US" altLang="zh-CN" sz="1200" kern="1200" dirty="0" smtClean="0">
                <a:solidFill>
                  <a:schemeClr val="tx1"/>
                </a:solidFill>
                <a:latin typeface="+mn-lt"/>
                <a:ea typeface="+mn-ea"/>
                <a:cs typeface="+mn-cs"/>
              </a:rPr>
              <a:t>tensor</a:t>
            </a:r>
            <a:r>
              <a:rPr lang="zh-CN" altLang="en-US" sz="1200" kern="1200" dirty="0" smtClean="0">
                <a:solidFill>
                  <a:schemeClr val="tx1"/>
                </a:solidFill>
                <a:latin typeface="+mn-lt"/>
                <a:ea typeface="+mn-ea"/>
                <a:cs typeface="+mn-cs"/>
              </a:rPr>
              <a:t>寻找最大值的序号</a:t>
            </a:r>
            <a:r>
              <a:rPr lang="en-US" altLang="zh-CN" sz="1200" kern="1200" dirty="0" smtClean="0">
                <a:solidFill>
                  <a:schemeClr val="tx1"/>
                </a:solidFill>
                <a:latin typeface="+mn-lt"/>
                <a:ea typeface="+mn-ea"/>
                <a:cs typeface="+mn-cs"/>
              </a:rPr>
              <a:t> </a:t>
            </a:r>
            <a:r>
              <a:rPr lang="en-US" altLang="zh-CN" sz="1200" kern="1200" dirty="0" err="1" smtClean="0">
                <a:solidFill>
                  <a:schemeClr val="tx1"/>
                </a:solidFill>
                <a:latin typeface="+mn-lt"/>
                <a:ea typeface="+mn-ea"/>
                <a:cs typeface="+mn-cs"/>
              </a:rPr>
              <a:t>tf.argmax</a:t>
            </a:r>
            <a:r>
              <a:rPr lang="en-US" altLang="zh-CN" sz="1200" kern="1200" dirty="0" smtClean="0">
                <a:solidFill>
                  <a:schemeClr val="tx1"/>
                </a:solidFill>
                <a:latin typeface="+mn-lt"/>
                <a:ea typeface="+mn-ea"/>
                <a:cs typeface="+mn-cs"/>
              </a:rPr>
              <a:t>(y,1)</a:t>
            </a:r>
            <a:r>
              <a:rPr lang="zh-CN" altLang="en-US" sz="1200" kern="1200" dirty="0" smtClean="0">
                <a:solidFill>
                  <a:schemeClr val="tx1"/>
                </a:solidFill>
                <a:latin typeface="+mn-lt"/>
                <a:ea typeface="+mn-ea"/>
                <a:cs typeface="+mn-cs"/>
              </a:rPr>
              <a:t>就是预测的最可能的类别</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当预测对时为</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，不对时为</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得到一个</a:t>
            </a:r>
            <a:r>
              <a:rPr lang="en-US" altLang="zh-CN" sz="1200" kern="1200" dirty="0" smtClean="0">
                <a:solidFill>
                  <a:schemeClr val="tx1"/>
                </a:solidFill>
                <a:latin typeface="+mn-lt"/>
                <a:ea typeface="+mn-ea"/>
                <a:cs typeface="+mn-cs"/>
              </a:rPr>
              <a:t>batch</a:t>
            </a:r>
            <a:r>
              <a:rPr lang="zh-CN" altLang="en-US" sz="1200" kern="1200" baseline="0" dirty="0" smtClean="0">
                <a:solidFill>
                  <a:schemeClr val="tx1"/>
                </a:solidFill>
                <a:latin typeface="+mn-lt"/>
                <a:ea typeface="+mn-ea"/>
                <a:cs typeface="+mn-cs"/>
              </a:rPr>
              <a:t>长度</a:t>
            </a:r>
            <a:r>
              <a:rPr lang="zh-CN" altLang="en-US" sz="1200" kern="1200" dirty="0" smtClean="0">
                <a:solidFill>
                  <a:schemeClr val="tx1"/>
                </a:solidFill>
                <a:latin typeface="+mn-lt"/>
                <a:ea typeface="+mn-ea"/>
                <a:cs typeface="+mn-cs"/>
              </a:rPr>
              <a:t>的向量。求均值就得到了精度。</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下面则是迭代两万次往网络里扔数据。并且每隔</a:t>
            </a:r>
            <a:r>
              <a:rPr lang="en-US" altLang="zh-CN" sz="1200" kern="1200" dirty="0" smtClean="0">
                <a:solidFill>
                  <a:schemeClr val="tx1"/>
                </a:solidFill>
                <a:latin typeface="+mn-lt"/>
                <a:ea typeface="+mn-ea"/>
                <a:cs typeface="+mn-cs"/>
              </a:rPr>
              <a:t>100</a:t>
            </a:r>
            <a:r>
              <a:rPr lang="zh-CN" altLang="en-US"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batch</a:t>
            </a:r>
            <a:r>
              <a:rPr lang="zh-CN" altLang="en-US" sz="1200" kern="1200" dirty="0" smtClean="0">
                <a:solidFill>
                  <a:schemeClr val="tx1"/>
                </a:solidFill>
                <a:latin typeface="+mn-lt"/>
                <a:ea typeface="+mn-ea"/>
                <a:cs typeface="+mn-cs"/>
              </a:rPr>
              <a:t>评估一次精度。</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当然要注意的是</a:t>
            </a:r>
            <a:r>
              <a:rPr lang="en-US" altLang="zh-CN" dirty="0" err="1" smtClean="0"/>
              <a:t>TensorFlow</a:t>
            </a:r>
            <a:r>
              <a:rPr lang="zh-CN" altLang="en-US" dirty="0" smtClean="0"/>
              <a:t>是一种静态语言，我们代码写的一切都只是定义了一个静态图的结构，结构上有很多计算节点，也有很多参数。只运行这段代码它本身是不会运行的。那么怎么运行呢？一般先要进行全局参数初始化。同时定义计算图所在的</a:t>
            </a:r>
            <a:r>
              <a:rPr lang="en-US" altLang="zh-CN" dirty="0" smtClean="0"/>
              <a:t>session</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最后通过</a:t>
            </a:r>
            <a:r>
              <a:rPr lang="en-US" altLang="zh-CN" dirty="0" err="1" smtClean="0"/>
              <a:t>sess.run</a:t>
            </a:r>
            <a:r>
              <a:rPr lang="en-US" altLang="zh-CN" dirty="0" smtClean="0"/>
              <a:t>(x) </a:t>
            </a:r>
            <a:r>
              <a:rPr lang="zh-CN" altLang="en-US" dirty="0" smtClean="0"/>
              <a:t>或者</a:t>
            </a:r>
            <a:r>
              <a:rPr lang="en-US" altLang="zh-CN" dirty="0" err="1" smtClean="0"/>
              <a:t>x.eval</a:t>
            </a:r>
            <a:r>
              <a:rPr lang="en-US" altLang="zh-CN" dirty="0" smtClean="0"/>
              <a:t>()</a:t>
            </a:r>
            <a:r>
              <a:rPr lang="zh-CN" altLang="en-US" dirty="0" smtClean="0"/>
              <a:t>两种方式激活计算图，</a:t>
            </a:r>
            <a:r>
              <a:rPr lang="en-US" altLang="zh-CN" dirty="0" err="1" smtClean="0"/>
              <a:t>TensorFlow</a:t>
            </a:r>
            <a:r>
              <a:rPr lang="zh-CN" altLang="en-US" dirty="0" smtClean="0"/>
              <a:t>会根据我们想要的输出激活对应的计算节点，不会计算计算图中无关的节点。</a:t>
            </a:r>
            <a:endParaRPr lang="en-US" altLang="zh-CN" sz="1200" kern="1200" dirty="0" smtClean="0">
              <a:solidFill>
                <a:schemeClr val="tx1"/>
              </a:solidFill>
              <a:latin typeface="+mn-lt"/>
              <a:ea typeface="+mn-ea"/>
              <a:cs typeface="+mn-cs"/>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46</a:t>
            </a:fld>
            <a:endParaRPr lang="zh-CN" altLang="en-US"/>
          </a:p>
        </p:txBody>
      </p:sp>
    </p:spTree>
    <p:extLst>
      <p:ext uri="{BB962C8B-B14F-4D97-AF65-F5344CB8AC3E}">
        <p14:creationId xmlns:p14="http://schemas.microsoft.com/office/powerpoint/2010/main" val="39589165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接下来是我们讲一下</a:t>
            </a:r>
            <a:r>
              <a:rPr lang="en-US" altLang="zh-CN" sz="1200" kern="1200" dirty="0" err="1" smtClean="0">
                <a:solidFill>
                  <a:schemeClr val="tx1"/>
                </a:solidFill>
                <a:latin typeface="+mn-lt"/>
                <a:ea typeface="+mn-ea"/>
                <a:cs typeface="+mn-cs"/>
              </a:rPr>
              <a:t>VGGNet</a:t>
            </a:r>
            <a:r>
              <a:rPr lang="zh-CN" altLang="en-US" sz="1200" kern="1200" dirty="0" smtClean="0">
                <a:solidFill>
                  <a:schemeClr val="tx1"/>
                </a:solidFill>
                <a:latin typeface="+mn-lt"/>
                <a:ea typeface="+mn-ea"/>
                <a:cs typeface="+mn-cs"/>
              </a:rPr>
              <a:t>，这个网络是牛津大学提出来的，在</a:t>
            </a:r>
            <a:r>
              <a:rPr lang="en-US" altLang="zh-CN" sz="1200" kern="1200" dirty="0" smtClean="0">
                <a:solidFill>
                  <a:schemeClr val="tx1"/>
                </a:solidFill>
                <a:latin typeface="+mn-lt"/>
                <a:ea typeface="+mn-ea"/>
                <a:cs typeface="+mn-cs"/>
              </a:rPr>
              <a:t>14</a:t>
            </a:r>
            <a:r>
              <a:rPr lang="zh-CN" altLang="en-US" sz="1200" kern="1200" dirty="0" smtClean="0">
                <a:solidFill>
                  <a:schemeClr val="tx1"/>
                </a:solidFill>
                <a:latin typeface="+mn-lt"/>
                <a:ea typeface="+mn-ea"/>
                <a:cs typeface="+mn-cs"/>
              </a:rPr>
              <a:t>年</a:t>
            </a:r>
            <a:r>
              <a:rPr lang="en-US" altLang="zh-CN" dirty="0" smtClean="0"/>
              <a:t>ILSVRC</a:t>
            </a:r>
            <a:r>
              <a:rPr lang="zh-CN" altLang="en-US" dirty="0" smtClean="0"/>
              <a:t>取得了亚军。</a:t>
            </a:r>
            <a:r>
              <a:rPr lang="en-US" altLang="zh-CN" dirty="0" smtClean="0"/>
              <a:t>VGG19</a:t>
            </a:r>
            <a:r>
              <a:rPr lang="zh-CN" altLang="en-US" dirty="0" smtClean="0"/>
              <a:t>是一个</a:t>
            </a:r>
            <a:r>
              <a:rPr lang="en-US" altLang="zh-CN" dirty="0" smtClean="0"/>
              <a:t>19</a:t>
            </a:r>
            <a:r>
              <a:rPr lang="zh-CN" altLang="en-US" dirty="0" smtClean="0"/>
              <a:t>层的网络结构，取得了</a:t>
            </a:r>
            <a:r>
              <a:rPr lang="en-US" altLang="zh-CN" dirty="0" smtClean="0"/>
              <a:t>top 7.3%</a:t>
            </a:r>
            <a:r>
              <a:rPr lang="zh-CN" altLang="en-US" dirty="0" smtClean="0"/>
              <a:t>的错误率。</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这个网络非常经典，他最大的贡献就是证明了网络越深越好，网络堆叠对性能会有非常大的提升。</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它重复堆叠了大量的</a:t>
            </a:r>
            <a:r>
              <a:rPr lang="en-US" altLang="zh-CN" dirty="0" smtClean="0"/>
              <a:t>3X3</a:t>
            </a:r>
            <a:r>
              <a:rPr lang="zh-CN" altLang="en-US" dirty="0" smtClean="0"/>
              <a:t>卷积层和</a:t>
            </a:r>
            <a:r>
              <a:rPr lang="en-US" altLang="zh-CN" dirty="0" smtClean="0"/>
              <a:t>2X2</a:t>
            </a:r>
            <a:r>
              <a:rPr lang="zh-CN" altLang="en-US" dirty="0" smtClean="0"/>
              <a:t>最大池化层。作为经典网络，现在</a:t>
            </a:r>
            <a:r>
              <a:rPr lang="en-US" altLang="zh-CN" dirty="0" smtClean="0"/>
              <a:t>VGG</a:t>
            </a:r>
            <a:r>
              <a:rPr lang="zh-CN" altLang="en-US" dirty="0" smtClean="0"/>
              <a:t>还经常使用来提取图像特征。训练好的</a:t>
            </a:r>
            <a:r>
              <a:rPr lang="en-US" altLang="zh-CN" dirty="0" smtClean="0"/>
              <a:t>VGG</a:t>
            </a:r>
            <a:r>
              <a:rPr lang="zh-CN" altLang="en-US" dirty="0" smtClean="0"/>
              <a:t>模型也已经在网络开源，我们可以把他</a:t>
            </a:r>
            <a:r>
              <a:rPr lang="en-US" altLang="zh-CN" dirty="0" smtClean="0"/>
              <a:t>fine tune</a:t>
            </a:r>
            <a:r>
              <a:rPr lang="zh-CN" altLang="en-US" dirty="0" smtClean="0"/>
              <a:t>到其他的应用场景上去。</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那么我们有几个问题。</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他是怎么堆叠卷积层的？</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为什么这样堆叠效果好？</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网络层数深了之后怎么训练？</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1.</a:t>
            </a:r>
            <a:r>
              <a:rPr lang="zh-CN" altLang="en-US" dirty="0" smtClean="0"/>
              <a:t>他是怎么堆叠卷积层的？</a:t>
            </a:r>
            <a:endParaRPr lang="en-US" altLang="zh-CN" dirty="0" smtClean="0"/>
          </a:p>
          <a:p>
            <a:r>
              <a:rPr lang="zh-CN" altLang="en-US" dirty="0" smtClean="0"/>
              <a:t>我们先看最右边的</a:t>
            </a:r>
            <a:r>
              <a:rPr lang="en-US" altLang="zh-CN" dirty="0" smtClean="0"/>
              <a:t>E</a:t>
            </a:r>
            <a:r>
              <a:rPr lang="zh-CN" altLang="en-US" dirty="0" smtClean="0"/>
              <a:t>，这就是</a:t>
            </a:r>
            <a:r>
              <a:rPr lang="en-US" altLang="zh-CN" dirty="0" smtClean="0"/>
              <a:t>19</a:t>
            </a:r>
            <a:r>
              <a:rPr lang="zh-CN" altLang="en-US" dirty="0" smtClean="0"/>
              <a:t>层的</a:t>
            </a:r>
            <a:r>
              <a:rPr lang="en-US" altLang="zh-CN" dirty="0" smtClean="0"/>
              <a:t>VGG19</a:t>
            </a:r>
            <a:r>
              <a:rPr lang="zh-CN" altLang="en-US" dirty="0" smtClean="0"/>
              <a:t>结构。他实际上通过池化层把卷积层分成了五段。</a:t>
            </a:r>
            <a:r>
              <a:rPr lang="zh-CN" altLang="en-US" sz="1200" kern="1200" dirty="0" smtClean="0">
                <a:solidFill>
                  <a:schemeClr val="tx1"/>
                </a:solidFill>
                <a:latin typeface="+mn-lt"/>
                <a:ea typeface="+mn-ea"/>
                <a:cs typeface="+mn-cs"/>
              </a:rPr>
              <a:t>每段有</a:t>
            </a:r>
            <a:r>
              <a:rPr lang="en-US" altLang="zh-CN" sz="1200" kern="1200" dirty="0" smtClean="0">
                <a:solidFill>
                  <a:schemeClr val="tx1"/>
                </a:solidFill>
                <a:latin typeface="+mn-lt"/>
                <a:ea typeface="+mn-ea"/>
                <a:cs typeface="+mn-cs"/>
              </a:rPr>
              <a:t>2-3</a:t>
            </a:r>
            <a:r>
              <a:rPr lang="zh-CN" altLang="en-US" sz="1200" kern="1200" dirty="0" smtClean="0">
                <a:solidFill>
                  <a:schemeClr val="tx1"/>
                </a:solidFill>
                <a:latin typeface="+mn-lt"/>
                <a:ea typeface="+mn-ea"/>
                <a:cs typeface="+mn-cs"/>
              </a:rPr>
              <a:t>个卷积层，每段尾部一个最大池化层。</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段内卷积核数量一样，越往后卷积核数量越多，比如刚开始才</a:t>
            </a:r>
            <a:r>
              <a:rPr lang="en-US" altLang="zh-CN" sz="1200" kern="1200" dirty="0" smtClean="0">
                <a:solidFill>
                  <a:schemeClr val="tx1"/>
                </a:solidFill>
                <a:latin typeface="+mn-lt"/>
                <a:ea typeface="+mn-ea"/>
                <a:cs typeface="+mn-cs"/>
              </a:rPr>
              <a:t>64</a:t>
            </a:r>
            <a:r>
              <a:rPr lang="zh-CN" altLang="en-US" sz="1200" kern="1200" dirty="0" smtClean="0">
                <a:solidFill>
                  <a:schemeClr val="tx1"/>
                </a:solidFill>
                <a:latin typeface="+mn-lt"/>
                <a:ea typeface="+mn-ea"/>
                <a:cs typeface="+mn-cs"/>
              </a:rPr>
              <a:t>个卷积核，之后变成</a:t>
            </a:r>
            <a:r>
              <a:rPr lang="en-US" altLang="zh-CN" sz="1200" kern="1200" dirty="0" smtClean="0">
                <a:solidFill>
                  <a:schemeClr val="tx1"/>
                </a:solidFill>
                <a:latin typeface="+mn-lt"/>
                <a:ea typeface="+mn-ea"/>
                <a:cs typeface="+mn-cs"/>
              </a:rPr>
              <a:t>128,256,512</a:t>
            </a:r>
            <a:r>
              <a:rPr lang="zh-CN" altLang="en-US"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在段内就是多个</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卷积层堆叠。在五段卷积层后再经过三层全连接，最终还是以</a:t>
            </a:r>
            <a:r>
              <a:rPr lang="en-US" altLang="zh-CN" sz="1200" kern="1200" dirty="0" err="1" smtClean="0">
                <a:solidFill>
                  <a:schemeClr val="tx1"/>
                </a:solidFill>
                <a:latin typeface="+mn-lt"/>
                <a:ea typeface="+mn-ea"/>
                <a:cs typeface="+mn-cs"/>
              </a:rPr>
              <a:t>softmax</a:t>
            </a:r>
            <a:r>
              <a:rPr lang="zh-CN" altLang="en-US" sz="1200" kern="1200" dirty="0" smtClean="0">
                <a:solidFill>
                  <a:schemeClr val="tx1"/>
                </a:solidFill>
                <a:latin typeface="+mn-lt"/>
                <a:ea typeface="+mn-ea"/>
                <a:cs typeface="+mn-cs"/>
              </a:rPr>
              <a:t>激活函数得到概率分布为输出。</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2.</a:t>
            </a:r>
            <a:r>
              <a:rPr lang="zh-CN" altLang="en-US" dirty="0" smtClean="0"/>
              <a:t>为什么这样堆叠效果好？</a:t>
            </a:r>
            <a:endParaRPr lang="en-US" altLang="zh-CN" dirty="0" smtClean="0"/>
          </a:p>
          <a:p>
            <a:r>
              <a:rPr lang="zh-CN" altLang="en-US" sz="1200" kern="1200" dirty="0" smtClean="0">
                <a:solidFill>
                  <a:schemeClr val="tx1"/>
                </a:solidFill>
                <a:latin typeface="+mn-lt"/>
                <a:ea typeface="+mn-ea"/>
                <a:cs typeface="+mn-cs"/>
              </a:rPr>
              <a:t>实际上从乘加运算的公式上，两个</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的卷积可以等效成一个</a:t>
            </a:r>
            <a:r>
              <a:rPr lang="en-US" altLang="zh-CN" sz="1200" kern="1200" dirty="0" smtClean="0">
                <a:solidFill>
                  <a:schemeClr val="tx1"/>
                </a:solidFill>
                <a:latin typeface="+mn-lt"/>
                <a:ea typeface="+mn-ea"/>
                <a:cs typeface="+mn-cs"/>
              </a:rPr>
              <a:t>5X5</a:t>
            </a:r>
            <a:r>
              <a:rPr lang="zh-CN" altLang="en-US" sz="1200" kern="1200" dirty="0" smtClean="0">
                <a:solidFill>
                  <a:schemeClr val="tx1"/>
                </a:solidFill>
                <a:latin typeface="+mn-lt"/>
                <a:ea typeface="+mn-ea"/>
                <a:cs typeface="+mn-cs"/>
              </a:rPr>
              <a:t>的卷积，而三个</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的卷积等效成一个</a:t>
            </a:r>
            <a:r>
              <a:rPr lang="en-US" altLang="zh-CN" sz="1200" kern="1200" dirty="0" smtClean="0">
                <a:solidFill>
                  <a:schemeClr val="tx1"/>
                </a:solidFill>
                <a:latin typeface="+mn-lt"/>
                <a:ea typeface="+mn-ea"/>
                <a:cs typeface="+mn-cs"/>
              </a:rPr>
              <a:t>7X7</a:t>
            </a:r>
            <a:r>
              <a:rPr lang="zh-CN" altLang="en-US" sz="1200" kern="1200" dirty="0" smtClean="0">
                <a:solidFill>
                  <a:schemeClr val="tx1"/>
                </a:solidFill>
                <a:latin typeface="+mn-lt"/>
                <a:ea typeface="+mn-ea"/>
                <a:cs typeface="+mn-cs"/>
              </a:rPr>
              <a:t>的卷积。</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三个</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卷积效果和</a:t>
            </a:r>
            <a:r>
              <a:rPr lang="en-US" altLang="zh-CN" sz="1200" kern="1200" dirty="0" smtClean="0">
                <a:solidFill>
                  <a:schemeClr val="tx1"/>
                </a:solidFill>
                <a:latin typeface="+mn-lt"/>
                <a:ea typeface="+mn-ea"/>
                <a:cs typeface="+mn-cs"/>
              </a:rPr>
              <a:t>7X7</a:t>
            </a:r>
            <a:r>
              <a:rPr lang="zh-CN" altLang="en-US" sz="1200" kern="1200" dirty="0" smtClean="0">
                <a:solidFill>
                  <a:schemeClr val="tx1"/>
                </a:solidFill>
                <a:latin typeface="+mn-lt"/>
                <a:ea typeface="+mn-ea"/>
                <a:cs typeface="+mn-cs"/>
              </a:rPr>
              <a:t>卷积是差不多的，但是参数数量却减少了一半，</a:t>
            </a:r>
            <a:r>
              <a:rPr lang="en-US" altLang="zh-CN" sz="1200" kern="1200" dirty="0" smtClean="0">
                <a:solidFill>
                  <a:schemeClr val="tx1"/>
                </a:solidFill>
                <a:latin typeface="+mn-lt"/>
                <a:ea typeface="+mn-ea"/>
                <a:cs typeface="+mn-cs"/>
              </a:rPr>
              <a:t>27/49=0.55</a:t>
            </a:r>
            <a:r>
              <a:rPr lang="zh-CN" altLang="en-US" sz="1200" kern="1200" dirty="0" smtClean="0">
                <a:solidFill>
                  <a:schemeClr val="tx1"/>
                </a:solidFill>
                <a:latin typeface="+mn-lt"/>
                <a:ea typeface="+mn-ea"/>
                <a:cs typeface="+mn-cs"/>
              </a:rPr>
              <a:t>。同时卷积层多了还多了更多的</a:t>
            </a:r>
            <a:r>
              <a:rPr lang="en-US" altLang="zh-CN" sz="1200" kern="1200" dirty="0" err="1" smtClean="0">
                <a:solidFill>
                  <a:schemeClr val="tx1"/>
                </a:solidFill>
                <a:latin typeface="+mn-lt"/>
                <a:ea typeface="+mn-ea"/>
                <a:cs typeface="+mn-cs"/>
              </a:rPr>
              <a:t>ReLu</a:t>
            </a:r>
            <a:r>
              <a:rPr lang="zh-CN" altLang="en-US" sz="1200" kern="1200" dirty="0" smtClean="0">
                <a:solidFill>
                  <a:schemeClr val="tx1"/>
                </a:solidFill>
                <a:latin typeface="+mn-lt"/>
                <a:ea typeface="+mn-ea"/>
                <a:cs typeface="+mn-cs"/>
              </a:rPr>
              <a:t>激活函数，也就多了更多的非线性。</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让网络有了更强的拟合能力。</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为什么卷积核大好啊？我们知道其实小卷积核的卷积只是大卷积核卷积的特例情况，就是相当于有些维度的权重为</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了。假如我们的运算能力无穷大，我们总能找到最合适的参数，那么肯定全连接网络是最棒的，因为卷积层其实也只是全连接网络很多权重为</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变得稀疏的特例。</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网络层数深了之后怎么训练？</a:t>
            </a:r>
          </a:p>
          <a:p>
            <a:r>
              <a:rPr lang="zh-CN" altLang="en-US" sz="1200" kern="1200" dirty="0" smtClean="0">
                <a:solidFill>
                  <a:schemeClr val="tx1"/>
                </a:solidFill>
                <a:latin typeface="+mn-lt"/>
                <a:ea typeface="+mn-ea"/>
                <a:cs typeface="+mn-cs"/>
              </a:rPr>
              <a:t>我们看到右边这有从</a:t>
            </a:r>
            <a:r>
              <a:rPr lang="en-US" altLang="zh-CN" sz="1200" kern="1200" dirty="0" smtClean="0">
                <a:solidFill>
                  <a:schemeClr val="tx1"/>
                </a:solidFill>
                <a:latin typeface="+mn-lt"/>
                <a:ea typeface="+mn-ea"/>
                <a:cs typeface="+mn-cs"/>
              </a:rPr>
              <a:t>A</a:t>
            </a:r>
            <a:r>
              <a:rPr lang="zh-CN" altLang="en-US" sz="1200" kern="1200" dirty="0" smtClean="0">
                <a:solidFill>
                  <a:schemeClr val="tx1"/>
                </a:solidFill>
                <a:latin typeface="+mn-lt"/>
                <a:ea typeface="+mn-ea"/>
                <a:cs typeface="+mn-cs"/>
              </a:rPr>
              <a:t>到</a:t>
            </a:r>
            <a:r>
              <a:rPr lang="en-US" altLang="zh-CN" sz="1200" kern="1200" dirty="0" smtClean="0">
                <a:solidFill>
                  <a:schemeClr val="tx1"/>
                </a:solidFill>
                <a:latin typeface="+mn-lt"/>
                <a:ea typeface="+mn-ea"/>
                <a:cs typeface="+mn-cs"/>
              </a:rPr>
              <a:t>E</a:t>
            </a:r>
            <a:r>
              <a:rPr lang="zh-CN" altLang="en-US" sz="1200" kern="1200" dirty="0" smtClean="0">
                <a:solidFill>
                  <a:schemeClr val="tx1"/>
                </a:solidFill>
                <a:latin typeface="+mn-lt"/>
                <a:ea typeface="+mn-ea"/>
                <a:cs typeface="+mn-cs"/>
              </a:rPr>
              <a:t>五个级别啊，网络深度逐级变深。这个的目的一方面是研究网络深度对精度影响。要知道卷积层的参数很少，从</a:t>
            </a:r>
            <a:r>
              <a:rPr lang="en-US" altLang="zh-CN" sz="1200" kern="1200" dirty="0" smtClean="0">
                <a:solidFill>
                  <a:schemeClr val="tx1"/>
                </a:solidFill>
                <a:latin typeface="+mn-lt"/>
                <a:ea typeface="+mn-ea"/>
                <a:cs typeface="+mn-cs"/>
              </a:rPr>
              <a:t>A</a:t>
            </a:r>
            <a:r>
              <a:rPr lang="zh-CN" altLang="en-US" sz="1200" kern="1200" dirty="0" smtClean="0">
                <a:solidFill>
                  <a:schemeClr val="tx1"/>
                </a:solidFill>
                <a:latin typeface="+mn-lt"/>
                <a:ea typeface="+mn-ea"/>
                <a:cs typeface="+mn-cs"/>
              </a:rPr>
              <a:t>到</a:t>
            </a:r>
            <a:r>
              <a:rPr lang="en-US" altLang="zh-CN" sz="1200" kern="1200" dirty="0" smtClean="0">
                <a:solidFill>
                  <a:schemeClr val="tx1"/>
                </a:solidFill>
                <a:latin typeface="+mn-lt"/>
                <a:ea typeface="+mn-ea"/>
                <a:cs typeface="+mn-cs"/>
              </a:rPr>
              <a:t>E</a:t>
            </a:r>
            <a:r>
              <a:rPr lang="zh-CN" altLang="en-US" sz="1200" kern="1200" dirty="0" smtClean="0">
                <a:solidFill>
                  <a:schemeClr val="tx1"/>
                </a:solidFill>
                <a:latin typeface="+mn-lt"/>
                <a:ea typeface="+mn-ea"/>
                <a:cs typeface="+mn-cs"/>
              </a:rPr>
              <a:t>的参数量差距都不大的。但是发现</a:t>
            </a:r>
            <a:r>
              <a:rPr lang="en-US" altLang="zh-CN" sz="1200" kern="1200" dirty="0" smtClean="0">
                <a:solidFill>
                  <a:schemeClr val="tx1"/>
                </a:solidFill>
                <a:latin typeface="+mn-lt"/>
                <a:ea typeface="+mn-ea"/>
                <a:cs typeface="+mn-cs"/>
              </a:rPr>
              <a:t>E</a:t>
            </a:r>
            <a:r>
              <a:rPr lang="zh-CN" altLang="en-US" sz="1200" kern="1200" dirty="0" smtClean="0">
                <a:solidFill>
                  <a:schemeClr val="tx1"/>
                </a:solidFill>
                <a:latin typeface="+mn-lt"/>
                <a:ea typeface="+mn-ea"/>
                <a:cs typeface="+mn-cs"/>
              </a:rPr>
              <a:t>里</a:t>
            </a:r>
            <a:r>
              <a:rPr lang="en-US" altLang="zh-CN" sz="1200" kern="1200" dirty="0" smtClean="0">
                <a:solidFill>
                  <a:schemeClr val="tx1"/>
                </a:solidFill>
                <a:latin typeface="+mn-lt"/>
                <a:ea typeface="+mn-ea"/>
                <a:cs typeface="+mn-cs"/>
              </a:rPr>
              <a:t>19</a:t>
            </a:r>
            <a:r>
              <a:rPr lang="zh-CN" altLang="en-US" sz="1200" kern="1200" dirty="0" smtClean="0">
                <a:solidFill>
                  <a:schemeClr val="tx1"/>
                </a:solidFill>
                <a:latin typeface="+mn-lt"/>
                <a:ea typeface="+mn-ea"/>
                <a:cs typeface="+mn-cs"/>
              </a:rPr>
              <a:t>层的就是比</a:t>
            </a:r>
            <a:r>
              <a:rPr lang="en-US" altLang="zh-CN" sz="1200" kern="1200" dirty="0" smtClean="0">
                <a:solidFill>
                  <a:schemeClr val="tx1"/>
                </a:solidFill>
                <a:latin typeface="+mn-lt"/>
                <a:ea typeface="+mn-ea"/>
                <a:cs typeface="+mn-cs"/>
              </a:rPr>
              <a:t>11</a:t>
            </a:r>
            <a:r>
              <a:rPr lang="zh-CN" altLang="en-US" sz="1200" kern="1200" dirty="0" smtClean="0">
                <a:solidFill>
                  <a:schemeClr val="tx1"/>
                </a:solidFill>
                <a:latin typeface="+mn-lt"/>
                <a:ea typeface="+mn-ea"/>
                <a:cs typeface="+mn-cs"/>
              </a:rPr>
              <a:t>层的强很多。</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另一个目的就是为了方便训练。他这里训练是先训练级别</a:t>
            </a:r>
            <a:r>
              <a:rPr lang="en-US" altLang="zh-CN" sz="1200" kern="1200" dirty="0" smtClean="0">
                <a:solidFill>
                  <a:schemeClr val="tx1"/>
                </a:solidFill>
                <a:latin typeface="+mn-lt"/>
                <a:ea typeface="+mn-ea"/>
                <a:cs typeface="+mn-cs"/>
              </a:rPr>
              <a:t>A</a:t>
            </a:r>
            <a:r>
              <a:rPr lang="zh-CN" altLang="en-US" sz="1200" kern="1200" dirty="0" smtClean="0">
                <a:solidFill>
                  <a:schemeClr val="tx1"/>
                </a:solidFill>
                <a:latin typeface="+mn-lt"/>
                <a:ea typeface="+mn-ea"/>
                <a:cs typeface="+mn-cs"/>
              </a:rPr>
              <a:t>的简单网络，作为初值初始化后面复杂的模型，最后才得到</a:t>
            </a:r>
            <a:r>
              <a:rPr lang="en-US" altLang="zh-CN" sz="1200" kern="1200" dirty="0" smtClean="0">
                <a:solidFill>
                  <a:schemeClr val="tx1"/>
                </a:solidFill>
                <a:latin typeface="+mn-lt"/>
                <a:ea typeface="+mn-ea"/>
                <a:cs typeface="+mn-cs"/>
              </a:rPr>
              <a:t>VGG19</a:t>
            </a:r>
            <a:r>
              <a:rPr lang="zh-CN" altLang="en-US" sz="1200" kern="1200" dirty="0" smtClean="0">
                <a:solidFill>
                  <a:schemeClr val="tx1"/>
                </a:solidFill>
                <a:latin typeface="+mn-lt"/>
                <a:ea typeface="+mn-ea"/>
                <a:cs typeface="+mn-cs"/>
              </a:rPr>
              <a:t>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当然它为了提高精度还尝试了很多其他的</a:t>
            </a:r>
            <a:r>
              <a:rPr lang="en-US" altLang="zh-CN" sz="1200" kern="1200" dirty="0" smtClean="0">
                <a:solidFill>
                  <a:schemeClr val="tx1"/>
                </a:solidFill>
                <a:latin typeface="+mn-lt"/>
                <a:ea typeface="+mn-ea"/>
                <a:cs typeface="+mn-cs"/>
              </a:rPr>
              <a:t>trick</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使用</a:t>
            </a:r>
            <a:r>
              <a:rPr lang="en-US" altLang="zh-CN" sz="1200" kern="1200" dirty="0" smtClean="0">
                <a:solidFill>
                  <a:schemeClr val="tx1"/>
                </a:solidFill>
                <a:latin typeface="+mn-lt"/>
                <a:ea typeface="+mn-ea"/>
                <a:cs typeface="+mn-cs"/>
              </a:rPr>
              <a:t>Multi-Scale</a:t>
            </a:r>
            <a:r>
              <a:rPr lang="zh-CN" altLang="en-US" sz="1200" kern="1200" dirty="0" smtClean="0">
                <a:solidFill>
                  <a:schemeClr val="tx1"/>
                </a:solidFill>
                <a:latin typeface="+mn-lt"/>
                <a:ea typeface="+mn-ea"/>
                <a:cs typeface="+mn-cs"/>
              </a:rPr>
              <a:t>的方法</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将输入图像</a:t>
            </a:r>
            <a:r>
              <a:rPr lang="en-US" altLang="zh-CN" sz="1200" kern="1200" dirty="0" smtClean="0">
                <a:solidFill>
                  <a:schemeClr val="tx1"/>
                </a:solidFill>
                <a:latin typeface="+mn-lt"/>
                <a:ea typeface="+mn-ea"/>
                <a:cs typeface="+mn-cs"/>
              </a:rPr>
              <a:t>scale</a:t>
            </a:r>
            <a:r>
              <a:rPr lang="zh-CN" altLang="en-US" sz="1200" kern="1200" dirty="0" smtClean="0">
                <a:solidFill>
                  <a:schemeClr val="tx1"/>
                </a:solidFill>
                <a:latin typeface="+mn-lt"/>
                <a:ea typeface="+mn-ea"/>
                <a:cs typeface="+mn-cs"/>
              </a:rPr>
              <a:t>到一个尺寸</a:t>
            </a:r>
            <a:r>
              <a:rPr lang="en-US" altLang="zh-CN" sz="1200" kern="1200" dirty="0" smtClean="0">
                <a:solidFill>
                  <a:schemeClr val="tx1"/>
                </a:solidFill>
                <a:latin typeface="+mn-lt"/>
                <a:ea typeface="+mn-ea"/>
                <a:cs typeface="+mn-cs"/>
              </a:rPr>
              <a:t>Q</a:t>
            </a:r>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在最后一个卷积层用滑窗的方法进行分类预测</a:t>
            </a:r>
          </a:p>
          <a:p>
            <a:r>
              <a:rPr lang="zh-CN" altLang="en-US" sz="1200" kern="1200" dirty="0" smtClean="0">
                <a:solidFill>
                  <a:schemeClr val="tx1"/>
                </a:solidFill>
                <a:latin typeface="+mn-lt"/>
                <a:ea typeface="+mn-ea"/>
                <a:cs typeface="+mn-cs"/>
              </a:rPr>
              <a:t>  对不同窗口分类取平均</a:t>
            </a:r>
          </a:p>
          <a:p>
            <a:r>
              <a:rPr lang="zh-CN" altLang="en-US" sz="1200" kern="1200" dirty="0" smtClean="0">
                <a:solidFill>
                  <a:schemeClr val="tx1"/>
                </a:solidFill>
                <a:latin typeface="+mn-lt"/>
                <a:ea typeface="+mn-ea"/>
                <a:cs typeface="+mn-cs"/>
              </a:rPr>
              <a:t>  这是对最后一个卷积层输出滑窗而不是对输入滑窗</a:t>
            </a:r>
          </a:p>
          <a:p>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将不同尺寸</a:t>
            </a:r>
            <a:r>
              <a:rPr lang="en-US" altLang="zh-CN" sz="1200" kern="1200" dirty="0" smtClean="0">
                <a:solidFill>
                  <a:schemeClr val="tx1"/>
                </a:solidFill>
                <a:latin typeface="+mn-lt"/>
                <a:ea typeface="+mn-ea"/>
                <a:cs typeface="+mn-cs"/>
              </a:rPr>
              <a:t>Q</a:t>
            </a:r>
            <a:r>
              <a:rPr lang="zh-CN" altLang="en-US" sz="1200" kern="1200" dirty="0" smtClean="0">
                <a:solidFill>
                  <a:schemeClr val="tx1"/>
                </a:solidFill>
                <a:latin typeface="+mn-lt"/>
                <a:ea typeface="+mn-ea"/>
                <a:cs typeface="+mn-cs"/>
              </a:rPr>
              <a:t>的结果平均得到最终结果</a:t>
            </a:r>
          </a:p>
          <a:p>
            <a:r>
              <a:rPr lang="zh-CN" altLang="en-US" sz="1200" kern="1200" dirty="0" smtClean="0">
                <a:solidFill>
                  <a:schemeClr val="tx1"/>
                </a:solidFill>
                <a:latin typeface="+mn-lt"/>
                <a:ea typeface="+mn-ea"/>
                <a:cs typeface="+mn-cs"/>
              </a:rPr>
              <a:t>  能提高数据的利用率</a:t>
            </a:r>
          </a:p>
          <a:p>
            <a:r>
              <a:rPr lang="en-US" altLang="zh-CN"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数据增强</a:t>
            </a:r>
          </a:p>
          <a:p>
            <a:r>
              <a:rPr lang="zh-CN" altLang="en-US" sz="1200" kern="1200" dirty="0" smtClean="0">
                <a:solidFill>
                  <a:schemeClr val="tx1"/>
                </a:solidFill>
                <a:latin typeface="+mn-lt"/>
                <a:ea typeface="+mn-ea"/>
                <a:cs typeface="+mn-cs"/>
              </a:rPr>
              <a:t> </a:t>
            </a:r>
            <a:r>
              <a:rPr lang="en-US" altLang="zh-CN" sz="1200" kern="1200" baseline="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将原始图像缩放到不同尺寸</a:t>
            </a:r>
            <a:r>
              <a:rPr lang="en-US" altLang="zh-CN" sz="1200" kern="1200" dirty="0" smtClean="0">
                <a:solidFill>
                  <a:schemeClr val="tx1"/>
                </a:solidFill>
                <a:latin typeface="+mn-lt"/>
                <a:ea typeface="+mn-ea"/>
                <a:cs typeface="+mn-cs"/>
              </a:rPr>
              <a:t>s</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s</a:t>
            </a:r>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[256,512]</a:t>
            </a:r>
            <a:r>
              <a:rPr lang="zh-CN" altLang="en-US" sz="1200" kern="1200" dirty="0" smtClean="0">
                <a:solidFill>
                  <a:schemeClr val="tx1"/>
                </a:solidFill>
                <a:latin typeface="+mn-lt"/>
                <a:ea typeface="+mn-ea"/>
                <a:cs typeface="+mn-cs"/>
              </a:rPr>
              <a:t>这个范围内</a:t>
            </a:r>
          </a:p>
          <a:p>
            <a:r>
              <a:rPr lang="zh-CN" altLang="en-US" sz="1200" kern="1200" dirty="0" smtClean="0">
                <a:solidFill>
                  <a:schemeClr val="tx1"/>
                </a:solidFill>
                <a:latin typeface="+mn-lt"/>
                <a:ea typeface="+mn-ea"/>
                <a:cs typeface="+mn-cs"/>
              </a:rPr>
              <a:t>  再随机裁切</a:t>
            </a:r>
            <a:r>
              <a:rPr lang="en-US" altLang="zh-CN" sz="1200" kern="1200" dirty="0" smtClean="0">
                <a:solidFill>
                  <a:schemeClr val="tx1"/>
                </a:solidFill>
                <a:latin typeface="+mn-lt"/>
                <a:ea typeface="+mn-ea"/>
                <a:cs typeface="+mn-cs"/>
              </a:rPr>
              <a:t>224X224</a:t>
            </a:r>
            <a:r>
              <a:rPr lang="zh-CN" altLang="en-US" sz="1200" kern="1200" dirty="0" smtClean="0">
                <a:solidFill>
                  <a:schemeClr val="tx1"/>
                </a:solidFill>
                <a:latin typeface="+mn-lt"/>
                <a:ea typeface="+mn-ea"/>
                <a:cs typeface="+mn-cs"/>
              </a:rPr>
              <a:t>的图像</a:t>
            </a:r>
          </a:p>
          <a:p>
            <a:r>
              <a:rPr lang="zh-CN" altLang="en-US" sz="1200" kern="1200" dirty="0" smtClean="0">
                <a:solidFill>
                  <a:schemeClr val="tx1"/>
                </a:solidFill>
                <a:latin typeface="+mn-lt"/>
                <a:ea typeface="+mn-ea"/>
                <a:cs typeface="+mn-cs"/>
              </a:rPr>
              <a:t>    增加很多数据量</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五段卷积</a:t>
            </a:r>
          </a:p>
          <a:p>
            <a:r>
              <a:rPr lang="zh-CN" altLang="en-US" sz="1200" kern="1200" dirty="0" smtClean="0">
                <a:solidFill>
                  <a:schemeClr val="tx1"/>
                </a:solidFill>
                <a:latin typeface="+mn-lt"/>
                <a:ea typeface="+mn-ea"/>
                <a:cs typeface="+mn-cs"/>
              </a:rPr>
              <a:t>    效果上两个</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相当于一个</a:t>
            </a:r>
            <a:r>
              <a:rPr lang="en-US" altLang="zh-CN" sz="1200" kern="1200" dirty="0" smtClean="0">
                <a:solidFill>
                  <a:schemeClr val="tx1"/>
                </a:solidFill>
                <a:latin typeface="+mn-lt"/>
                <a:ea typeface="+mn-ea"/>
                <a:cs typeface="+mn-cs"/>
              </a:rPr>
              <a:t>5X5</a:t>
            </a:r>
            <a:r>
              <a:rPr lang="zh-CN" altLang="en-US" sz="1200" kern="1200" dirty="0" smtClean="0">
                <a:solidFill>
                  <a:schemeClr val="tx1"/>
                </a:solidFill>
                <a:latin typeface="+mn-lt"/>
                <a:ea typeface="+mn-ea"/>
                <a:cs typeface="+mn-cs"/>
              </a:rPr>
              <a:t>的卷积</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相当于一个</a:t>
            </a:r>
            <a:r>
              <a:rPr lang="en-US" altLang="zh-CN" sz="1200" kern="1200" dirty="0" smtClean="0">
                <a:solidFill>
                  <a:schemeClr val="tx1"/>
                </a:solidFill>
                <a:latin typeface="+mn-lt"/>
                <a:ea typeface="+mn-ea"/>
                <a:cs typeface="+mn-cs"/>
              </a:rPr>
              <a:t>7X7</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3*3*3/(7*7)=0.55</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效果相同参数少一半</a:t>
            </a:r>
          </a:p>
          <a:p>
            <a:r>
              <a:rPr lang="zh-CN" altLang="en-US" sz="1200" kern="1200" dirty="0" smtClean="0">
                <a:solidFill>
                  <a:schemeClr val="tx1"/>
                </a:solidFill>
                <a:latin typeface="+mn-lt"/>
                <a:ea typeface="+mn-ea"/>
                <a:cs typeface="+mn-cs"/>
              </a:rPr>
              <a:t>      还多了更多的非线性</a:t>
            </a:r>
            <a:r>
              <a:rPr lang="en-US" altLang="zh-CN" sz="1200" kern="1200" dirty="0" err="1" smtClean="0">
                <a:solidFill>
                  <a:schemeClr val="tx1"/>
                </a:solidFill>
                <a:latin typeface="+mn-lt"/>
                <a:ea typeface="+mn-ea"/>
                <a:cs typeface="+mn-cs"/>
              </a:rPr>
              <a:t>ReLU</a:t>
            </a:r>
            <a:endParaRPr lang="zh-CN" altLang="en-US" sz="1200" kern="1200" dirty="0" smtClean="0">
              <a:solidFill>
                <a:schemeClr val="tx1"/>
              </a:solidFill>
              <a:latin typeface="+mn-lt"/>
              <a:ea typeface="+mn-ea"/>
              <a:cs typeface="+mn-cs"/>
            </a:endParaRPr>
          </a:p>
          <a:p>
            <a:endParaRPr lang="en-US" altLang="zh-CN" dirty="0" smtClean="0"/>
          </a:p>
          <a:p>
            <a:r>
              <a:rPr lang="zh-CN" altLang="en-US" sz="1200" kern="1200" dirty="0" smtClean="0">
                <a:solidFill>
                  <a:schemeClr val="tx1"/>
                </a:solidFill>
                <a:latin typeface="+mn-lt"/>
                <a:ea typeface="+mn-ea"/>
                <a:cs typeface="+mn-cs"/>
              </a:rPr>
              <a:t>有</a:t>
            </a:r>
            <a:r>
              <a:rPr lang="en-US" altLang="zh-CN" sz="1200" kern="1200" dirty="0" smtClean="0">
                <a:solidFill>
                  <a:schemeClr val="tx1"/>
                </a:solidFill>
                <a:latin typeface="+mn-lt"/>
                <a:ea typeface="+mn-ea"/>
                <a:cs typeface="+mn-cs"/>
              </a:rPr>
              <a:t>A-E</a:t>
            </a:r>
            <a:r>
              <a:rPr lang="zh-CN" altLang="en-US" sz="1200" kern="1200" dirty="0" smtClean="0">
                <a:solidFill>
                  <a:schemeClr val="tx1"/>
                </a:solidFill>
                <a:latin typeface="+mn-lt"/>
                <a:ea typeface="+mn-ea"/>
                <a:cs typeface="+mn-cs"/>
              </a:rPr>
              <a:t>五个级别</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研究了卷积层数量的影响</a:t>
            </a:r>
          </a:p>
          <a:p>
            <a:r>
              <a:rPr lang="zh-CN" altLang="en-US" sz="1200" kern="1200" dirty="0" smtClean="0">
                <a:solidFill>
                  <a:schemeClr val="tx1"/>
                </a:solidFill>
                <a:latin typeface="+mn-lt"/>
                <a:ea typeface="+mn-ea"/>
                <a:cs typeface="+mn-cs"/>
              </a:rPr>
              <a:t>  参数量差距不大</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DE</a:t>
            </a:r>
            <a:r>
              <a:rPr lang="zh-CN" altLang="en-US" sz="1200" kern="1200" dirty="0" smtClean="0">
                <a:solidFill>
                  <a:schemeClr val="tx1"/>
                </a:solidFill>
                <a:latin typeface="+mn-lt"/>
                <a:ea typeface="+mn-ea"/>
                <a:cs typeface="+mn-cs"/>
              </a:rPr>
              <a:t>就是</a:t>
            </a:r>
            <a:r>
              <a:rPr lang="en-US" altLang="zh-CN" sz="1200" kern="1200" dirty="0" smtClean="0">
                <a:solidFill>
                  <a:schemeClr val="tx1"/>
                </a:solidFill>
                <a:latin typeface="+mn-lt"/>
                <a:ea typeface="+mn-ea"/>
                <a:cs typeface="+mn-cs"/>
              </a:rPr>
              <a:t>VGGNet-16</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VGGNet-19</a:t>
            </a:r>
            <a:endParaRPr lang="zh-CN" altLang="en-US" sz="1200" kern="1200" dirty="0" smtClean="0">
              <a:solidFill>
                <a:schemeClr val="tx1"/>
              </a:solidFill>
              <a:latin typeface="+mn-lt"/>
              <a:ea typeface="+mn-ea"/>
              <a:cs typeface="+mn-cs"/>
            </a:endParaRPr>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47</a:t>
            </a:fld>
            <a:endParaRPr lang="zh-CN" altLang="en-US"/>
          </a:p>
        </p:txBody>
      </p:sp>
    </p:spTree>
    <p:extLst>
      <p:ext uri="{BB962C8B-B14F-4D97-AF65-F5344CB8AC3E}">
        <p14:creationId xmlns:p14="http://schemas.microsoft.com/office/powerpoint/2010/main" val="41030492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接下来我们说下</a:t>
            </a:r>
            <a:r>
              <a:rPr lang="en-US" altLang="zh-CN" dirty="0" err="1" smtClean="0"/>
              <a:t>GoogleLeNet</a:t>
            </a:r>
            <a:r>
              <a:rPr lang="zh-CN" altLang="en-US" dirty="0" smtClean="0"/>
              <a:t>。实际上他不是一个网络，而是一族网络，有</a:t>
            </a:r>
            <a:r>
              <a:rPr lang="en-US" altLang="zh-CN" dirty="0" smtClean="0"/>
              <a:t>Inception V1</a:t>
            </a:r>
            <a:r>
              <a:rPr lang="zh-CN" altLang="en-US" dirty="0" smtClean="0"/>
              <a:t>到</a:t>
            </a:r>
            <a:r>
              <a:rPr lang="en-US" altLang="zh-CN" dirty="0" smtClean="0"/>
              <a:t>V4</a:t>
            </a:r>
            <a:r>
              <a:rPr lang="zh-CN" altLang="en-US" dirty="0" smtClean="0"/>
              <a:t>四种，从</a:t>
            </a:r>
            <a:r>
              <a:rPr lang="en-US" altLang="zh-CN" dirty="0" smtClean="0"/>
              <a:t>14</a:t>
            </a:r>
            <a:r>
              <a:rPr lang="zh-CN" altLang="en-US" dirty="0" smtClean="0"/>
              <a:t>年到</a:t>
            </a:r>
            <a:r>
              <a:rPr lang="en-US" altLang="zh-CN" dirty="0" smtClean="0"/>
              <a:t>16</a:t>
            </a:r>
            <a:r>
              <a:rPr lang="zh-CN" altLang="en-US" dirty="0" smtClean="0"/>
              <a:t>年一直在更新。</a:t>
            </a:r>
            <a:endParaRPr lang="en-US" altLang="zh-CN" dirty="0" smtClean="0"/>
          </a:p>
          <a:p>
            <a:r>
              <a:rPr lang="zh-CN" altLang="en-US" dirty="0" smtClean="0"/>
              <a:t>我们之前可能会奇怪ＶＧＧ都那么牛了，怎么还只是</a:t>
            </a:r>
            <a:r>
              <a:rPr lang="en-US" altLang="zh-CN" dirty="0" smtClean="0"/>
              <a:t>14</a:t>
            </a:r>
            <a:r>
              <a:rPr lang="zh-CN" altLang="en-US" dirty="0" smtClean="0"/>
              <a:t>年</a:t>
            </a:r>
            <a:r>
              <a:rPr lang="en-US" altLang="zh-CN" dirty="0" smtClean="0"/>
              <a:t>ImageNet</a:t>
            </a:r>
            <a:r>
              <a:rPr lang="zh-CN" altLang="en-US" dirty="0" smtClean="0"/>
              <a:t>的亚军，冠军是谁呢？其实就是谷歌的</a:t>
            </a:r>
            <a:r>
              <a:rPr lang="en-US" altLang="zh-CN" dirty="0" smtClean="0"/>
              <a:t>Inception V1</a:t>
            </a:r>
            <a:r>
              <a:rPr lang="zh-CN" altLang="en-US" dirty="0" smtClean="0"/>
              <a:t>。</a:t>
            </a:r>
            <a:endParaRPr lang="en-US" altLang="zh-CN" dirty="0" smtClean="0"/>
          </a:p>
          <a:p>
            <a:r>
              <a:rPr lang="zh-CN" altLang="en-US" dirty="0" smtClean="0"/>
              <a:t>这个网络在结构上有很多的创新，比如它提出了</a:t>
            </a:r>
            <a:r>
              <a:rPr lang="en-US" altLang="zh-CN" dirty="0" smtClean="0"/>
              <a:t>Inception Module</a:t>
            </a:r>
            <a:r>
              <a:rPr lang="zh-CN" altLang="en-US" dirty="0" smtClean="0"/>
              <a:t>，就是右边这个由卷积层和池化层组成的奇怪的小模块，并且在网络中不断复用这个小模块。</a:t>
            </a:r>
            <a:endParaRPr lang="en-US" altLang="zh-CN" dirty="0" smtClean="0"/>
          </a:p>
          <a:p>
            <a:r>
              <a:rPr lang="zh-CN" altLang="en-US" dirty="0" smtClean="0"/>
              <a:t>比如它去除了全连接层。使用辅助分类结点，还有一些小</a:t>
            </a:r>
            <a:r>
              <a:rPr lang="en-US" altLang="zh-CN" dirty="0" smtClean="0"/>
              <a:t>trick</a:t>
            </a:r>
            <a:r>
              <a:rPr lang="zh-CN" altLang="en-US" dirty="0" smtClean="0"/>
              <a:t>，比如使用学习率</a:t>
            </a:r>
            <a:r>
              <a:rPr lang="en-US" altLang="zh-CN" dirty="0" smtClean="0"/>
              <a:t>decay</a:t>
            </a:r>
            <a:r>
              <a:rPr lang="zh-CN" altLang="en-US" dirty="0" smtClean="0"/>
              <a:t>，进行数据增强。</a:t>
            </a:r>
            <a:endParaRPr lang="en-US" altLang="zh-CN" dirty="0" smtClean="0"/>
          </a:p>
          <a:p>
            <a:r>
              <a:rPr lang="zh-CN" altLang="en-US" dirty="0" smtClean="0"/>
              <a:t>我们先来说</a:t>
            </a:r>
            <a:r>
              <a:rPr lang="en-US" altLang="zh-CN" dirty="0" smtClean="0"/>
              <a:t>Inception Module</a:t>
            </a:r>
            <a:r>
              <a:rPr lang="zh-CN" altLang="en-US" dirty="0" smtClean="0"/>
              <a:t>，这到底是什么东西？</a:t>
            </a:r>
            <a:endParaRPr lang="en-US" altLang="zh-CN" dirty="0" smtClean="0"/>
          </a:p>
          <a:p>
            <a:r>
              <a:rPr lang="zh-CN" altLang="en-US" dirty="0" smtClean="0"/>
              <a:t>他就是一个有分支的，卷积堆叠的小网络。</a:t>
            </a:r>
            <a:endParaRPr lang="en-US" altLang="zh-CN" dirty="0" smtClean="0"/>
          </a:p>
          <a:p>
            <a:r>
              <a:rPr lang="zh-CN" altLang="en-US" dirty="0" smtClean="0"/>
              <a:t>为什么要用他呢？原因是他能显著提高参数的利用效率。</a:t>
            </a:r>
            <a:endParaRPr lang="en-US" altLang="zh-CN" dirty="0" smtClean="0"/>
          </a:p>
          <a:p>
            <a:r>
              <a:rPr lang="zh-CN" altLang="en-US" dirty="0" smtClean="0"/>
              <a:t>为什么能提高效率呢？这就得我们具体了解它的结构了。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总之</a:t>
            </a:r>
            <a:r>
              <a:rPr lang="en-US" altLang="zh-CN" sz="1200" kern="1200" dirty="0" smtClean="0">
                <a:solidFill>
                  <a:schemeClr val="tx1"/>
                </a:solidFill>
                <a:latin typeface="+mn-lt"/>
                <a:ea typeface="+mn-ea"/>
                <a:cs typeface="+mn-cs"/>
              </a:rPr>
              <a:t>Inception module</a:t>
            </a:r>
            <a:r>
              <a:rPr lang="zh-CN" altLang="en-US" sz="1200" kern="1200" dirty="0" smtClean="0">
                <a:solidFill>
                  <a:schemeClr val="tx1"/>
                </a:solidFill>
                <a:latin typeface="+mn-lt"/>
                <a:ea typeface="+mn-ea"/>
                <a:cs typeface="+mn-cs"/>
              </a:rPr>
              <a:t>就是大网络中的小网络，通过反复堆叠成为大网络。</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我们看到他有四个分支，每个分支卷积的尺寸不同，有的</a:t>
            </a:r>
            <a:r>
              <a:rPr lang="en-US" altLang="zh-CN" sz="1200" kern="1200" dirty="0" smtClean="0">
                <a:solidFill>
                  <a:schemeClr val="tx1"/>
                </a:solidFill>
                <a:latin typeface="+mn-lt"/>
                <a:ea typeface="+mn-ea"/>
                <a:cs typeface="+mn-cs"/>
              </a:rPr>
              <a:t>1X1</a:t>
            </a:r>
            <a:r>
              <a:rPr lang="zh-CN" altLang="en-US" sz="1200" kern="1200" dirty="0" smtClean="0">
                <a:solidFill>
                  <a:schemeClr val="tx1"/>
                </a:solidFill>
                <a:latin typeface="+mn-lt"/>
                <a:ea typeface="+mn-ea"/>
                <a:cs typeface="+mn-cs"/>
              </a:rPr>
              <a:t>卷积。有的</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还有</a:t>
            </a:r>
            <a:r>
              <a:rPr lang="en-US" altLang="zh-CN" sz="1200" kern="1200" dirty="0" smtClean="0">
                <a:solidFill>
                  <a:schemeClr val="tx1"/>
                </a:solidFill>
                <a:latin typeface="+mn-lt"/>
                <a:ea typeface="+mn-ea"/>
                <a:cs typeface="+mn-cs"/>
              </a:rPr>
              <a:t>5X5</a:t>
            </a:r>
            <a:r>
              <a:rPr lang="zh-CN" altLang="en-US" sz="1200" kern="1200" dirty="0" smtClean="0">
                <a:solidFill>
                  <a:schemeClr val="tx1"/>
                </a:solidFill>
                <a:latin typeface="+mn-lt"/>
                <a:ea typeface="+mn-ea"/>
                <a:cs typeface="+mn-cs"/>
              </a:rPr>
              <a:t>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为什么要有分支呢？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第一，每个分支的尺度不同，实现了多不同尺度的适应性。</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第二，普通的卷积层只能通过增加卷积核数量来提高泛化能力，而多分支结构可以在输出通道的层面组合能力，因为我们最后有一个聚合操作，把四个分支的输出按照输出通道给拼接起来。注意不是求和或者平均，而是拼接。比如每个分支输出</a:t>
            </a:r>
            <a:r>
              <a:rPr lang="en-US" altLang="zh-CN" sz="1200" kern="1200" dirty="0" smtClean="0">
                <a:solidFill>
                  <a:schemeClr val="tx1"/>
                </a:solidFill>
                <a:latin typeface="+mn-lt"/>
                <a:ea typeface="+mn-ea"/>
                <a:cs typeface="+mn-cs"/>
              </a:rPr>
              <a:t>20</a:t>
            </a:r>
            <a:r>
              <a:rPr lang="zh-CN" altLang="en-US" sz="1200" kern="1200" dirty="0" smtClean="0">
                <a:solidFill>
                  <a:schemeClr val="tx1"/>
                </a:solidFill>
                <a:latin typeface="+mn-lt"/>
                <a:ea typeface="+mn-ea"/>
                <a:cs typeface="+mn-cs"/>
              </a:rPr>
              <a:t>个通道，那么四个分支拼接起来就是</a:t>
            </a:r>
            <a:r>
              <a:rPr lang="en-US" altLang="zh-CN" sz="1200" kern="1200" dirty="0" smtClean="0">
                <a:solidFill>
                  <a:schemeClr val="tx1"/>
                </a:solidFill>
                <a:latin typeface="+mn-lt"/>
                <a:ea typeface="+mn-ea"/>
                <a:cs typeface="+mn-cs"/>
              </a:rPr>
              <a:t>80</a:t>
            </a:r>
            <a:r>
              <a:rPr lang="zh-CN" altLang="en-US" sz="1200" kern="1200" dirty="0" smtClean="0">
                <a:solidFill>
                  <a:schemeClr val="tx1"/>
                </a:solidFill>
                <a:latin typeface="+mn-lt"/>
                <a:ea typeface="+mn-ea"/>
                <a:cs typeface="+mn-cs"/>
              </a:rPr>
              <a:t>个通道。使得泛化能力更强。</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大家可能还会疑惑，</a:t>
            </a:r>
            <a:r>
              <a:rPr lang="en-US" altLang="zh-CN" sz="1200" kern="1200" dirty="0" smtClean="0">
                <a:solidFill>
                  <a:schemeClr val="tx1"/>
                </a:solidFill>
                <a:latin typeface="+mn-lt"/>
                <a:ea typeface="+mn-ea"/>
                <a:cs typeface="+mn-cs"/>
              </a:rPr>
              <a:t>1X1</a:t>
            </a:r>
            <a:r>
              <a:rPr lang="zh-CN" altLang="en-US" sz="1200" kern="1200" dirty="0" smtClean="0">
                <a:solidFill>
                  <a:schemeClr val="tx1"/>
                </a:solidFill>
                <a:latin typeface="+mn-lt"/>
                <a:ea typeface="+mn-ea"/>
                <a:cs typeface="+mn-cs"/>
              </a:rPr>
              <a:t>卷积是什么鬼？</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其实如果步长为</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，不降采样的话，</a:t>
            </a:r>
            <a:r>
              <a:rPr lang="en-US" altLang="zh-CN" sz="1200" kern="1200" dirty="0" smtClean="0">
                <a:solidFill>
                  <a:schemeClr val="tx1"/>
                </a:solidFill>
                <a:latin typeface="+mn-lt"/>
                <a:ea typeface="+mn-ea"/>
                <a:cs typeface="+mn-cs"/>
              </a:rPr>
              <a:t>1X1</a:t>
            </a:r>
            <a:r>
              <a:rPr lang="zh-CN" altLang="en-US" sz="1200" kern="1200" dirty="0" smtClean="0">
                <a:solidFill>
                  <a:schemeClr val="tx1"/>
                </a:solidFill>
                <a:latin typeface="+mn-lt"/>
                <a:ea typeface="+mn-ea"/>
                <a:cs typeface="+mn-cs"/>
              </a:rPr>
              <a:t>卷积就是一个线性变换</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激活函数，输入的每个点一一对应乘以一个权重得到输出，再通过</a:t>
            </a:r>
            <a:r>
              <a:rPr lang="en-US" altLang="zh-CN" sz="1200" kern="1200" dirty="0" err="1" smtClean="0">
                <a:solidFill>
                  <a:schemeClr val="tx1"/>
                </a:solidFill>
                <a:latin typeface="+mn-lt"/>
                <a:ea typeface="+mn-ea"/>
                <a:cs typeface="+mn-cs"/>
              </a:rPr>
              <a:t>ReLu</a:t>
            </a:r>
            <a:r>
              <a:rPr lang="zh-CN" altLang="en-US" sz="1200" kern="1200" dirty="0" smtClean="0">
                <a:solidFill>
                  <a:schemeClr val="tx1"/>
                </a:solidFill>
                <a:latin typeface="+mn-lt"/>
                <a:ea typeface="+mn-ea"/>
                <a:cs typeface="+mn-cs"/>
              </a:rPr>
              <a:t>。而步长不为</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时，就是在这样的同时还做了抽样。</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a:t>
            </a:r>
            <a:r>
              <a:rPr lang="en-US" altLang="zh-CN" sz="1200" kern="1200" dirty="0" smtClean="0">
                <a:solidFill>
                  <a:schemeClr val="tx1"/>
                </a:solidFill>
                <a:latin typeface="+mn-lt"/>
                <a:ea typeface="+mn-ea"/>
                <a:cs typeface="+mn-cs"/>
              </a:rPr>
              <a:t>1X1</a:t>
            </a:r>
            <a:r>
              <a:rPr lang="zh-CN" altLang="en-US" sz="1200" kern="1200" dirty="0" smtClean="0">
                <a:solidFill>
                  <a:schemeClr val="tx1"/>
                </a:solidFill>
                <a:latin typeface="+mn-lt"/>
                <a:ea typeface="+mn-ea"/>
                <a:cs typeface="+mn-cs"/>
              </a:rPr>
              <a:t>卷积有什么用呢？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首先它可以对通道降维和升维，降维后参数量能大大减少。</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我们可以看右上的图。</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如果一个数据输入为</a:t>
            </a:r>
            <a:r>
              <a:rPr lang="en-US" altLang="zh-CN" sz="1200" kern="1200" dirty="0" smtClean="0">
                <a:solidFill>
                  <a:schemeClr val="tx1"/>
                </a:solidFill>
                <a:latin typeface="+mn-lt"/>
                <a:ea typeface="+mn-ea"/>
                <a:cs typeface="+mn-cs"/>
              </a:rPr>
              <a:t>[1,100,100,128]</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如果它直接经过</a:t>
            </a:r>
            <a:r>
              <a:rPr lang="en-US" altLang="zh-CN" sz="1200" kern="1200" dirty="0" smtClean="0">
                <a:solidFill>
                  <a:schemeClr val="tx1"/>
                </a:solidFill>
                <a:latin typeface="+mn-lt"/>
                <a:ea typeface="+mn-ea"/>
                <a:cs typeface="+mn-cs"/>
              </a:rPr>
              <a:t>256</a:t>
            </a:r>
            <a:r>
              <a:rPr lang="zh-CN" altLang="en-US"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5X5</a:t>
            </a:r>
            <a:r>
              <a:rPr lang="zh-CN" altLang="en-US" sz="1200" kern="1200" dirty="0" smtClean="0">
                <a:solidFill>
                  <a:schemeClr val="tx1"/>
                </a:solidFill>
                <a:latin typeface="+mn-lt"/>
                <a:ea typeface="+mn-ea"/>
                <a:cs typeface="+mn-cs"/>
              </a:rPr>
              <a:t>卷积核（步长为</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），那么输出为</a:t>
            </a:r>
            <a:r>
              <a:rPr lang="en-US" altLang="zh-CN" sz="1200" kern="1200" dirty="0" smtClean="0">
                <a:solidFill>
                  <a:schemeClr val="tx1"/>
                </a:solidFill>
                <a:latin typeface="+mn-lt"/>
                <a:ea typeface="+mn-ea"/>
                <a:cs typeface="+mn-cs"/>
              </a:rPr>
              <a:t>100*100*256</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于是卷积层参数为</a:t>
            </a:r>
            <a:r>
              <a:rPr lang="en-US" altLang="zh-CN" sz="1200" kern="1200" dirty="0" smtClean="0">
                <a:solidFill>
                  <a:schemeClr val="tx1"/>
                </a:solidFill>
                <a:latin typeface="+mn-lt"/>
                <a:ea typeface="+mn-ea"/>
                <a:cs typeface="+mn-cs"/>
              </a:rPr>
              <a:t>[128,5,5,256]</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假如它先通过</a:t>
            </a:r>
            <a:r>
              <a:rPr lang="en-US" altLang="zh-CN" sz="1200" kern="1200" dirty="0" smtClean="0">
                <a:solidFill>
                  <a:schemeClr val="tx1"/>
                </a:solidFill>
                <a:latin typeface="+mn-lt"/>
                <a:ea typeface="+mn-ea"/>
                <a:cs typeface="+mn-cs"/>
              </a:rPr>
              <a:t>32</a:t>
            </a:r>
            <a:r>
              <a:rPr lang="zh-CN" altLang="en-US"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1X1</a:t>
            </a:r>
            <a:r>
              <a:rPr lang="zh-CN" altLang="en-US" sz="1200" kern="1200" dirty="0" smtClean="0">
                <a:solidFill>
                  <a:schemeClr val="tx1"/>
                </a:solidFill>
                <a:latin typeface="+mn-lt"/>
                <a:ea typeface="+mn-ea"/>
                <a:cs typeface="+mn-cs"/>
              </a:rPr>
              <a:t>卷积核，那么输出会先变成</a:t>
            </a:r>
            <a:r>
              <a:rPr lang="en-US" altLang="zh-CN" sz="1200" kern="1200" dirty="0" smtClean="0">
                <a:solidFill>
                  <a:schemeClr val="tx1"/>
                </a:solidFill>
                <a:latin typeface="+mn-lt"/>
                <a:ea typeface="+mn-ea"/>
                <a:cs typeface="+mn-cs"/>
              </a:rPr>
              <a:t>[1,100,100,32]</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再通过同样的</a:t>
            </a:r>
            <a:r>
              <a:rPr lang="en-US" altLang="zh-CN" sz="1200" kern="1200" dirty="0" smtClean="0">
                <a:solidFill>
                  <a:schemeClr val="tx1"/>
                </a:solidFill>
                <a:latin typeface="+mn-lt"/>
                <a:ea typeface="+mn-ea"/>
                <a:cs typeface="+mn-cs"/>
              </a:rPr>
              <a:t>256</a:t>
            </a:r>
            <a:r>
              <a:rPr lang="zh-CN" altLang="en-US"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的</a:t>
            </a:r>
            <a:r>
              <a:rPr lang="en-US" altLang="zh-CN" sz="1200" kern="1200" dirty="0" smtClean="0">
                <a:solidFill>
                  <a:schemeClr val="tx1"/>
                </a:solidFill>
                <a:latin typeface="+mn-lt"/>
                <a:ea typeface="+mn-ea"/>
                <a:cs typeface="+mn-cs"/>
              </a:rPr>
              <a:t>5X5</a:t>
            </a:r>
            <a:r>
              <a:rPr lang="zh-CN" altLang="en-US" sz="1200" kern="1200" dirty="0" smtClean="0">
                <a:solidFill>
                  <a:schemeClr val="tx1"/>
                </a:solidFill>
                <a:latin typeface="+mn-lt"/>
                <a:ea typeface="+mn-ea"/>
                <a:cs typeface="+mn-cs"/>
              </a:rPr>
              <a:t>卷积核，输出又变成</a:t>
            </a:r>
            <a:r>
              <a:rPr lang="en-US" altLang="zh-CN" sz="1200" kern="1200" dirty="0" smtClean="0">
                <a:solidFill>
                  <a:schemeClr val="tx1"/>
                </a:solidFill>
                <a:latin typeface="+mn-lt"/>
                <a:ea typeface="+mn-ea"/>
                <a:cs typeface="+mn-cs"/>
              </a:rPr>
              <a:t>[1,100,100,256]</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这时参数有两层的，</a:t>
            </a:r>
            <a:r>
              <a:rPr lang="en-US" altLang="zh-CN" sz="1200" kern="1200" dirty="0" smtClean="0">
                <a:solidFill>
                  <a:schemeClr val="tx1"/>
                </a:solidFill>
                <a:latin typeface="+mn-lt"/>
                <a:ea typeface="+mn-ea"/>
                <a:cs typeface="+mn-cs"/>
              </a:rPr>
              <a:t>1X1</a:t>
            </a:r>
            <a:r>
              <a:rPr lang="zh-CN" altLang="en-US" sz="1200" kern="1200" dirty="0" smtClean="0">
                <a:solidFill>
                  <a:schemeClr val="tx1"/>
                </a:solidFill>
                <a:latin typeface="+mn-lt"/>
                <a:ea typeface="+mn-ea"/>
                <a:cs typeface="+mn-cs"/>
              </a:rPr>
              <a:t>卷积层的</a:t>
            </a:r>
            <a:r>
              <a:rPr lang="en-US" altLang="zh-CN" sz="1200" kern="1200" dirty="0" smtClean="0">
                <a:solidFill>
                  <a:schemeClr val="tx1"/>
                </a:solidFill>
                <a:latin typeface="+mn-lt"/>
                <a:ea typeface="+mn-ea"/>
                <a:cs typeface="+mn-cs"/>
              </a:rPr>
              <a:t>[1,1,128,32]+</a:t>
            </a:r>
            <a:r>
              <a:rPr lang="en-US" altLang="zh-CN" sz="1200" kern="1200" baseline="0" dirty="0" smtClean="0">
                <a:solidFill>
                  <a:schemeClr val="tx1"/>
                </a:solidFill>
                <a:latin typeface="+mn-lt"/>
                <a:ea typeface="+mn-ea"/>
                <a:cs typeface="+mn-cs"/>
              </a:rPr>
              <a:t> 5X5</a:t>
            </a:r>
            <a:r>
              <a:rPr lang="zh-CN" altLang="en-US" sz="1200" kern="1200" baseline="0" dirty="0" smtClean="0">
                <a:solidFill>
                  <a:schemeClr val="tx1"/>
                </a:solidFill>
                <a:latin typeface="+mn-lt"/>
                <a:ea typeface="+mn-ea"/>
                <a:cs typeface="+mn-cs"/>
              </a:rPr>
              <a:t>卷积层的</a:t>
            </a:r>
            <a:r>
              <a:rPr lang="en-US" altLang="zh-CN" sz="1200" kern="1200" baseline="0" dirty="0" smtClean="0">
                <a:solidFill>
                  <a:schemeClr val="tx1"/>
                </a:solidFill>
                <a:latin typeface="+mn-lt"/>
                <a:ea typeface="+mn-ea"/>
                <a:cs typeface="+mn-cs"/>
              </a:rPr>
              <a:t>[5,5,32,256]</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smtClean="0">
                <a:solidFill>
                  <a:schemeClr val="tx1"/>
                </a:solidFill>
                <a:latin typeface="+mn-lt"/>
                <a:ea typeface="+mn-ea"/>
                <a:cs typeface="+mn-cs"/>
              </a:rPr>
              <a:t>参数量从</a:t>
            </a:r>
            <a:r>
              <a:rPr lang="en-US" altLang="zh-CN" sz="1200" kern="1200" dirty="0" smtClean="0">
                <a:solidFill>
                  <a:schemeClr val="tx1"/>
                </a:solidFill>
                <a:latin typeface="+mn-lt"/>
                <a:ea typeface="+mn-ea"/>
                <a:cs typeface="+mn-cs"/>
              </a:rPr>
              <a:t>128*5*5*256</a:t>
            </a:r>
            <a:r>
              <a:rPr lang="zh-CN" altLang="en-US" sz="1200" kern="1200" dirty="0" smtClean="0">
                <a:solidFill>
                  <a:schemeClr val="tx1"/>
                </a:solidFill>
                <a:latin typeface="+mn-lt"/>
                <a:ea typeface="+mn-ea"/>
                <a:cs typeface="+mn-cs"/>
              </a:rPr>
              <a:t>变为</a:t>
            </a:r>
            <a:r>
              <a:rPr lang="en-US" altLang="zh-CN" sz="1200" kern="1200" dirty="0" smtClean="0">
                <a:solidFill>
                  <a:schemeClr val="tx1"/>
                </a:solidFill>
                <a:latin typeface="+mn-lt"/>
                <a:ea typeface="+mn-ea"/>
                <a:cs typeface="+mn-cs"/>
              </a:rPr>
              <a:t>1*1*128*32+32*5*5*256.</a:t>
            </a:r>
            <a:r>
              <a:rPr lang="zh-CN" altLang="en-US" sz="1200" kern="1200" dirty="0" smtClean="0">
                <a:solidFill>
                  <a:schemeClr val="tx1"/>
                </a:solidFill>
                <a:latin typeface="+mn-lt"/>
                <a:ea typeface="+mn-ea"/>
                <a:cs typeface="+mn-cs"/>
              </a:rPr>
              <a:t>大约少了四倍。</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第二在降维升维的同时他可以跨通道组织信息，提高了网络的表达能力。比如这里把</a:t>
            </a:r>
            <a:r>
              <a:rPr lang="en-US" altLang="zh-CN" sz="1200" kern="1200" dirty="0" smtClean="0">
                <a:solidFill>
                  <a:schemeClr val="tx1"/>
                </a:solidFill>
                <a:latin typeface="+mn-lt"/>
                <a:ea typeface="+mn-ea"/>
                <a:cs typeface="+mn-cs"/>
              </a:rPr>
              <a:t>128</a:t>
            </a:r>
            <a:r>
              <a:rPr lang="zh-CN" altLang="en-US" sz="1200" kern="1200" dirty="0" smtClean="0">
                <a:solidFill>
                  <a:schemeClr val="tx1"/>
                </a:solidFill>
                <a:latin typeface="+mn-lt"/>
                <a:ea typeface="+mn-ea"/>
                <a:cs typeface="+mn-cs"/>
              </a:rPr>
              <a:t>个通道变成</a:t>
            </a:r>
            <a:r>
              <a:rPr lang="en-US" altLang="zh-CN" sz="1200" kern="1200" dirty="0" smtClean="0">
                <a:solidFill>
                  <a:schemeClr val="tx1"/>
                </a:solidFill>
                <a:latin typeface="+mn-lt"/>
                <a:ea typeface="+mn-ea"/>
                <a:cs typeface="+mn-cs"/>
              </a:rPr>
              <a:t>32</a:t>
            </a:r>
            <a:r>
              <a:rPr lang="zh-CN" altLang="en-US" sz="1200" kern="1200" dirty="0" smtClean="0">
                <a:solidFill>
                  <a:schemeClr val="tx1"/>
                </a:solidFill>
                <a:latin typeface="+mn-lt"/>
                <a:ea typeface="+mn-ea"/>
                <a:cs typeface="+mn-cs"/>
              </a:rPr>
              <a:t>个通道。</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总之它的性价比很高，用很少的参数就能实现一层特征变换和非线性。</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所以我们这看到了直接</a:t>
            </a:r>
            <a:r>
              <a:rPr lang="en-US" altLang="zh-CN" sz="1200" kern="1200" dirty="0" smtClean="0">
                <a:solidFill>
                  <a:schemeClr val="tx1"/>
                </a:solidFill>
                <a:latin typeface="+mn-lt"/>
                <a:ea typeface="+mn-ea"/>
                <a:cs typeface="+mn-cs"/>
              </a:rPr>
              <a:t>1X1</a:t>
            </a:r>
            <a:r>
              <a:rPr lang="zh-CN" altLang="en-US" sz="1200" kern="1200" dirty="0" smtClean="0">
                <a:solidFill>
                  <a:schemeClr val="tx1"/>
                </a:solidFill>
                <a:latin typeface="+mn-lt"/>
                <a:ea typeface="+mn-ea"/>
                <a:cs typeface="+mn-cs"/>
              </a:rPr>
              <a:t>卷积，先</a:t>
            </a:r>
            <a:r>
              <a:rPr lang="en-US" altLang="zh-CN" sz="1200" kern="1200" dirty="0" smtClean="0">
                <a:solidFill>
                  <a:schemeClr val="tx1"/>
                </a:solidFill>
                <a:latin typeface="+mn-lt"/>
                <a:ea typeface="+mn-ea"/>
                <a:cs typeface="+mn-cs"/>
              </a:rPr>
              <a:t>1X1</a:t>
            </a:r>
            <a:r>
              <a:rPr lang="zh-CN" altLang="en-US" sz="1200" kern="1200" dirty="0" smtClean="0">
                <a:solidFill>
                  <a:schemeClr val="tx1"/>
                </a:solidFill>
                <a:latin typeface="+mn-lt"/>
                <a:ea typeface="+mn-ea"/>
                <a:cs typeface="+mn-cs"/>
              </a:rPr>
              <a:t>卷积降维再进行</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卷积，先</a:t>
            </a:r>
            <a:r>
              <a:rPr lang="en-US" altLang="zh-CN" sz="1200" kern="1200" dirty="0" smtClean="0">
                <a:solidFill>
                  <a:schemeClr val="tx1"/>
                </a:solidFill>
                <a:latin typeface="+mn-lt"/>
                <a:ea typeface="+mn-ea"/>
                <a:cs typeface="+mn-cs"/>
              </a:rPr>
              <a:t>1X1</a:t>
            </a:r>
            <a:r>
              <a:rPr lang="zh-CN" altLang="en-US" sz="1200" kern="1200" dirty="0" smtClean="0">
                <a:solidFill>
                  <a:schemeClr val="tx1"/>
                </a:solidFill>
                <a:latin typeface="+mn-lt"/>
                <a:ea typeface="+mn-ea"/>
                <a:cs typeface="+mn-cs"/>
              </a:rPr>
              <a:t>卷积再</a:t>
            </a:r>
            <a:r>
              <a:rPr lang="en-US" altLang="zh-CN" sz="1200" kern="1200" dirty="0" smtClean="0">
                <a:solidFill>
                  <a:schemeClr val="tx1"/>
                </a:solidFill>
                <a:latin typeface="+mn-lt"/>
                <a:ea typeface="+mn-ea"/>
                <a:cs typeface="+mn-cs"/>
              </a:rPr>
              <a:t>5X5</a:t>
            </a:r>
            <a:r>
              <a:rPr lang="zh-CN" altLang="en-US" sz="1200" kern="1200" dirty="0" smtClean="0">
                <a:solidFill>
                  <a:schemeClr val="tx1"/>
                </a:solidFill>
                <a:latin typeface="+mn-lt"/>
                <a:ea typeface="+mn-ea"/>
                <a:cs typeface="+mn-cs"/>
              </a:rPr>
              <a:t>卷积，先最大池化再</a:t>
            </a:r>
            <a:r>
              <a:rPr lang="en-US" altLang="zh-CN" sz="1200" kern="1200" dirty="0" smtClean="0">
                <a:solidFill>
                  <a:schemeClr val="tx1"/>
                </a:solidFill>
                <a:latin typeface="+mn-lt"/>
                <a:ea typeface="+mn-ea"/>
                <a:cs typeface="+mn-cs"/>
              </a:rPr>
              <a:t>1X1</a:t>
            </a:r>
            <a:r>
              <a:rPr lang="zh-CN" altLang="en-US" sz="1200" kern="1200" dirty="0" smtClean="0">
                <a:solidFill>
                  <a:schemeClr val="tx1"/>
                </a:solidFill>
                <a:latin typeface="+mn-lt"/>
                <a:ea typeface="+mn-ea"/>
                <a:cs typeface="+mn-cs"/>
              </a:rPr>
              <a:t>卷积四个分支，每个分支的尺度都不同。最后通过聚合操作，直接让他们的输出在通道的维度上拼接起来。</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第二个结构上的创新点就是去除了全连接层。</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这个我们是很吃惊的。之前我们看到的所有网络都有全连接层。但是全连接其实带来了海量的参数量。所以这里用平均池化层代替了全连接层，具体提高了</a:t>
            </a:r>
            <a:r>
              <a:rPr lang="en-US" altLang="zh-CN" sz="1200" kern="1200" dirty="0" smtClean="0">
                <a:solidFill>
                  <a:schemeClr val="tx1"/>
                </a:solidFill>
                <a:latin typeface="+mn-lt"/>
                <a:ea typeface="+mn-ea"/>
                <a:cs typeface="+mn-cs"/>
              </a:rPr>
              <a:t>0.6%</a:t>
            </a:r>
            <a:r>
              <a:rPr lang="zh-CN" altLang="en-US" sz="1200" kern="1200" dirty="0" smtClean="0">
                <a:solidFill>
                  <a:schemeClr val="tx1"/>
                </a:solidFill>
                <a:latin typeface="+mn-lt"/>
                <a:ea typeface="+mn-ea"/>
                <a:cs typeface="+mn-cs"/>
              </a:rPr>
              <a:t>的精度。</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当然实际结构中还是存在全连接，那是方便大家来</a:t>
            </a:r>
            <a:r>
              <a:rPr lang="en-US" altLang="zh-CN" sz="1200" kern="1200" dirty="0" smtClean="0">
                <a:solidFill>
                  <a:schemeClr val="tx1"/>
                </a:solidFill>
                <a:latin typeface="+mn-lt"/>
                <a:ea typeface="+mn-ea"/>
                <a:cs typeface="+mn-cs"/>
              </a:rPr>
              <a:t>fine tune</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第三个结构上的创新是使用辅助分类结点。这是什么意思呢？就是网络不止一个输出，而是有三个输出，每个输出都可以独立的得到</a:t>
            </a:r>
            <a:r>
              <a:rPr lang="en-US" altLang="zh-CN" sz="1200" kern="1200" dirty="0" smtClean="0">
                <a:solidFill>
                  <a:schemeClr val="tx1"/>
                </a:solidFill>
                <a:latin typeface="+mn-lt"/>
                <a:ea typeface="+mn-ea"/>
                <a:cs typeface="+mn-cs"/>
              </a:rPr>
              <a:t>1000</a:t>
            </a:r>
            <a:r>
              <a:rPr lang="zh-CN" altLang="en-US" sz="1200" kern="1200" dirty="0" smtClean="0">
                <a:solidFill>
                  <a:schemeClr val="tx1"/>
                </a:solidFill>
                <a:latin typeface="+mn-lt"/>
                <a:ea typeface="+mn-ea"/>
                <a:cs typeface="+mn-cs"/>
              </a:rPr>
              <a:t>分类的概率。</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我们将网络中间两层的输出也拉出来了，并且最终按照</a:t>
            </a:r>
            <a:r>
              <a:rPr lang="en-US" altLang="zh-CN" sz="1200" kern="1200" dirty="0" smtClean="0">
                <a:solidFill>
                  <a:schemeClr val="tx1"/>
                </a:solidFill>
                <a:latin typeface="+mn-lt"/>
                <a:ea typeface="+mn-ea"/>
                <a:cs typeface="+mn-cs"/>
              </a:rPr>
              <a:t>0.3</a:t>
            </a:r>
            <a:r>
              <a:rPr lang="zh-CN" altLang="en-US" sz="1200" kern="1200" dirty="0" smtClean="0">
                <a:solidFill>
                  <a:schemeClr val="tx1"/>
                </a:solidFill>
                <a:latin typeface="+mn-lt"/>
                <a:ea typeface="+mn-ea"/>
                <a:cs typeface="+mn-cs"/>
              </a:rPr>
              <a:t>的权重加到了最终的分类结果里。</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所以虽然只有网络，模型最终却相当于三个网络的模型融合的结果。</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除此 之外多个输出还给网络增加了反向传播的梯度，因为我们可以从中间层往前梯度传播啊，可以帮助前面层的训练。</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此外还相当于提供了额外的正则化项。</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学习率衰减和数据增强我们之前都说过，就不再提了。</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CD6168D1-8D70-4D61-ADBD-D9287682F3CF}" type="slidenum">
              <a:rPr lang="zh-CN" altLang="en-US" smtClean="0"/>
              <a:t>48</a:t>
            </a:fld>
            <a:endParaRPr lang="zh-CN" altLang="en-US"/>
          </a:p>
        </p:txBody>
      </p:sp>
    </p:spTree>
    <p:extLst>
      <p:ext uri="{BB962C8B-B14F-4D97-AF65-F5344CB8AC3E}">
        <p14:creationId xmlns:p14="http://schemas.microsoft.com/office/powerpoint/2010/main" val="8442772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这里是</a:t>
            </a:r>
            <a:r>
              <a:rPr lang="en-US" altLang="zh-CN" dirty="0" smtClean="0"/>
              <a:t>Inception V1</a:t>
            </a:r>
            <a:r>
              <a:rPr lang="zh-CN" altLang="en-US" dirty="0" smtClean="0"/>
              <a:t>的网络结构。蓝色是卷积层，红色是池化，黄色的</a:t>
            </a:r>
            <a:r>
              <a:rPr lang="en-US" altLang="zh-CN" dirty="0" err="1" smtClean="0"/>
              <a:t>softmax</a:t>
            </a:r>
            <a:r>
              <a:rPr lang="zh-CN" altLang="en-US" dirty="0" smtClean="0"/>
              <a:t>，而向量拼接和</a:t>
            </a:r>
            <a:r>
              <a:rPr lang="en-US" altLang="zh-CN" dirty="0" smtClean="0"/>
              <a:t>LRN</a:t>
            </a:r>
            <a:r>
              <a:rPr lang="zh-CN" altLang="en-US" dirty="0" smtClean="0"/>
              <a:t>则是绿色。</a:t>
            </a:r>
            <a:endParaRPr lang="en-US" altLang="zh-CN" dirty="0" smtClean="0"/>
          </a:p>
          <a:p>
            <a:r>
              <a:rPr lang="zh-CN" altLang="en-US" dirty="0" smtClean="0"/>
              <a:t>我们注意到网络里使用了</a:t>
            </a:r>
            <a:r>
              <a:rPr lang="en-US" altLang="zh-CN" dirty="0" smtClean="0"/>
              <a:t>9</a:t>
            </a:r>
            <a:r>
              <a:rPr lang="zh-CN" altLang="en-US" dirty="0" smtClean="0"/>
              <a:t>个</a:t>
            </a:r>
            <a:r>
              <a:rPr lang="en-US" altLang="zh-CN" dirty="0" smtClean="0"/>
              <a:t>Inception</a:t>
            </a:r>
            <a:r>
              <a:rPr lang="zh-CN" altLang="en-US" dirty="0" smtClean="0"/>
              <a:t>模块的堆叠。</a:t>
            </a:r>
            <a:endParaRPr lang="en-US" altLang="zh-CN" dirty="0" smtClean="0"/>
          </a:p>
          <a:p>
            <a:r>
              <a:rPr lang="zh-CN" altLang="en-US" dirty="0" smtClean="0"/>
              <a:t>同时结构里三个黄色的</a:t>
            </a:r>
            <a:r>
              <a:rPr lang="en-US" altLang="zh-CN" dirty="0" err="1" smtClean="0"/>
              <a:t>softmax</a:t>
            </a:r>
            <a:r>
              <a:rPr lang="zh-CN" altLang="en-US" dirty="0" smtClean="0"/>
              <a:t>层就是三个输出，这里我把他们放大了。就是先平均池化，再卷积和全连接。</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49</a:t>
            </a:fld>
            <a:endParaRPr lang="zh-CN" altLang="en-US"/>
          </a:p>
        </p:txBody>
      </p:sp>
    </p:spTree>
    <p:extLst>
      <p:ext uri="{BB962C8B-B14F-4D97-AF65-F5344CB8AC3E}">
        <p14:creationId xmlns:p14="http://schemas.microsoft.com/office/powerpoint/2010/main" val="27118997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接下来我们聊聊</a:t>
            </a:r>
            <a:r>
              <a:rPr lang="en-US" altLang="zh-CN" sz="1200" kern="1200" dirty="0" err="1" smtClean="0">
                <a:solidFill>
                  <a:schemeClr val="tx1"/>
                </a:solidFill>
                <a:latin typeface="+mn-lt"/>
                <a:ea typeface="+mn-ea"/>
                <a:cs typeface="+mn-cs"/>
              </a:rPr>
              <a:t>GoogleNet</a:t>
            </a:r>
            <a:r>
              <a:rPr lang="zh-CN" altLang="en-US" sz="1200" kern="1200" dirty="0" smtClean="0">
                <a:solidFill>
                  <a:schemeClr val="tx1"/>
                </a:solidFill>
                <a:latin typeface="+mn-lt"/>
                <a:ea typeface="+mn-ea"/>
                <a:cs typeface="+mn-cs"/>
              </a:rPr>
              <a:t>模型的演变。</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首先是</a:t>
            </a:r>
            <a:r>
              <a:rPr lang="en-US" altLang="zh-CN" sz="1200" kern="1200" dirty="0" smtClean="0">
                <a:solidFill>
                  <a:schemeClr val="tx1"/>
                </a:solidFill>
                <a:latin typeface="+mn-lt"/>
                <a:ea typeface="+mn-ea"/>
                <a:cs typeface="+mn-cs"/>
              </a:rPr>
              <a:t>15</a:t>
            </a:r>
            <a:r>
              <a:rPr lang="zh-CN" altLang="en-US" sz="1200" kern="1200" dirty="0" smtClean="0">
                <a:solidFill>
                  <a:schemeClr val="tx1"/>
                </a:solidFill>
                <a:latin typeface="+mn-lt"/>
                <a:ea typeface="+mn-ea"/>
                <a:cs typeface="+mn-cs"/>
              </a:rPr>
              <a:t>年的</a:t>
            </a:r>
            <a:r>
              <a:rPr lang="en-US" altLang="zh-CN" sz="1200" kern="1200" dirty="0" smtClean="0">
                <a:solidFill>
                  <a:schemeClr val="tx1"/>
                </a:solidFill>
                <a:latin typeface="+mn-lt"/>
                <a:ea typeface="+mn-ea"/>
                <a:cs typeface="+mn-cs"/>
              </a:rPr>
              <a:t>V2</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他的第一个变化是</a:t>
            </a:r>
            <a:r>
              <a:rPr lang="zh-CN" altLang="en-US" dirty="0" smtClean="0"/>
              <a:t>使用</a:t>
            </a:r>
            <a:r>
              <a:rPr lang="en-US" altLang="zh-CN" dirty="0" smtClean="0"/>
              <a:t>3X3</a:t>
            </a:r>
            <a:r>
              <a:rPr lang="zh-CN" altLang="en-US" dirty="0" smtClean="0"/>
              <a:t>卷积堆叠。</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为什么？因为看到了</a:t>
            </a:r>
            <a:r>
              <a:rPr lang="en-US" altLang="zh-CN" sz="1200" kern="1200" dirty="0" smtClean="0">
                <a:solidFill>
                  <a:schemeClr val="tx1"/>
                </a:solidFill>
                <a:latin typeface="+mn-lt"/>
                <a:ea typeface="+mn-ea"/>
                <a:cs typeface="+mn-cs"/>
              </a:rPr>
              <a:t>VGG</a:t>
            </a:r>
            <a:r>
              <a:rPr lang="zh-CN" altLang="en-US" sz="1200" kern="1200" dirty="0" smtClean="0">
                <a:solidFill>
                  <a:schemeClr val="tx1"/>
                </a:solidFill>
                <a:latin typeface="+mn-lt"/>
                <a:ea typeface="+mn-ea"/>
                <a:cs typeface="+mn-cs"/>
              </a:rPr>
              <a:t>里的小卷积堆叠效果好啊。</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我们之前已经说过两个</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的卷积可以代替</a:t>
            </a:r>
            <a:r>
              <a:rPr lang="en-US" altLang="zh-CN" sz="1200" kern="1200" dirty="0" smtClean="0">
                <a:solidFill>
                  <a:schemeClr val="tx1"/>
                </a:solidFill>
                <a:latin typeface="+mn-lt"/>
                <a:ea typeface="+mn-ea"/>
                <a:cs typeface="+mn-cs"/>
              </a:rPr>
              <a:t>5X5</a:t>
            </a:r>
            <a:r>
              <a:rPr lang="zh-CN" altLang="en-US" sz="1200" kern="1200" dirty="0" smtClean="0">
                <a:solidFill>
                  <a:schemeClr val="tx1"/>
                </a:solidFill>
                <a:latin typeface="+mn-lt"/>
                <a:ea typeface="+mn-ea"/>
                <a:cs typeface="+mn-cs"/>
              </a:rPr>
              <a:t>的大卷积，同时参数少得多。</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第二个变化是提出</a:t>
            </a:r>
            <a:r>
              <a:rPr lang="en-US" altLang="zh-CN" sz="1200" kern="1200" dirty="0" smtClean="0">
                <a:solidFill>
                  <a:schemeClr val="tx1"/>
                </a:solidFill>
                <a:latin typeface="+mn-lt"/>
                <a:ea typeface="+mn-ea"/>
                <a:cs typeface="+mn-cs"/>
              </a:rPr>
              <a:t>Batch Normalization</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这个我们之前也提过。他是非常有效的标准化方法。</a:t>
            </a:r>
          </a:p>
          <a:p>
            <a:r>
              <a:rPr lang="zh-CN" altLang="en-US" sz="1200" kern="1200" dirty="0" smtClean="0">
                <a:solidFill>
                  <a:schemeClr val="tx1"/>
                </a:solidFill>
                <a:latin typeface="+mn-lt"/>
                <a:ea typeface="+mn-ea"/>
                <a:cs typeface="+mn-cs"/>
              </a:rPr>
              <a:t> 他有什么用呢？</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可以让训练速度快很多倍，收敛后的准确率也有大幅提高。</a:t>
            </a:r>
          </a:p>
          <a:p>
            <a:r>
              <a:rPr lang="zh-CN" altLang="en-US" sz="1200" kern="1200" dirty="0" smtClean="0">
                <a:solidFill>
                  <a:schemeClr val="tx1"/>
                </a:solidFill>
                <a:latin typeface="+mn-lt"/>
                <a:ea typeface="+mn-ea"/>
                <a:cs typeface="+mn-cs"/>
              </a:rPr>
              <a:t>他作用于某层时会对每一个</a:t>
            </a:r>
            <a:r>
              <a:rPr lang="en-US" altLang="zh-CN" sz="1200" kern="1200" dirty="0" smtClean="0">
                <a:solidFill>
                  <a:schemeClr val="tx1"/>
                </a:solidFill>
                <a:latin typeface="+mn-lt"/>
                <a:ea typeface="+mn-ea"/>
                <a:cs typeface="+mn-cs"/>
              </a:rPr>
              <a:t>mini-batch</a:t>
            </a:r>
            <a:r>
              <a:rPr lang="zh-CN" altLang="en-US" sz="1200" kern="1200" dirty="0" smtClean="0">
                <a:solidFill>
                  <a:schemeClr val="tx1"/>
                </a:solidFill>
                <a:latin typeface="+mn-lt"/>
                <a:ea typeface="+mn-ea"/>
                <a:cs typeface="+mn-cs"/>
              </a:rPr>
              <a:t>的数据进行标准化规范到</a:t>
            </a:r>
            <a:r>
              <a:rPr lang="en-US" altLang="zh-CN" sz="1200" kern="1200" dirty="0" smtClean="0">
                <a:solidFill>
                  <a:schemeClr val="tx1"/>
                </a:solidFill>
                <a:latin typeface="+mn-lt"/>
                <a:ea typeface="+mn-ea"/>
                <a:cs typeface="+mn-cs"/>
              </a:rPr>
              <a:t>N(0,1)</a:t>
            </a:r>
            <a:r>
              <a:rPr lang="zh-CN" altLang="en-US"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我们之前说过传统神经网络训练时每层的输入分布都在变化，让训练很困难。我们是希望训练集和验证集满足同一分布的。</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之前只能用很小的学习率解决这个问题，使用</a:t>
            </a:r>
            <a:r>
              <a:rPr lang="en-US" altLang="zh-CN" sz="1200" kern="1200" dirty="0" smtClean="0">
                <a:solidFill>
                  <a:schemeClr val="tx1"/>
                </a:solidFill>
                <a:latin typeface="+mn-lt"/>
                <a:ea typeface="+mn-ea"/>
                <a:cs typeface="+mn-cs"/>
              </a:rPr>
              <a:t>BN</a:t>
            </a:r>
            <a:r>
              <a:rPr lang="zh-CN" altLang="en-US" sz="1200" kern="1200" dirty="0" smtClean="0">
                <a:solidFill>
                  <a:schemeClr val="tx1"/>
                </a:solidFill>
                <a:latin typeface="+mn-lt"/>
                <a:ea typeface="+mn-ea"/>
                <a:cs typeface="+mn-cs"/>
              </a:rPr>
              <a:t>后可以用很大的学习率。</a:t>
            </a:r>
          </a:p>
          <a:p>
            <a:r>
              <a:rPr lang="zh-CN" altLang="en-US" sz="1200" kern="1200" dirty="0" smtClean="0">
                <a:solidFill>
                  <a:schemeClr val="tx1"/>
                </a:solidFill>
                <a:latin typeface="+mn-lt"/>
                <a:ea typeface="+mn-ea"/>
                <a:cs typeface="+mn-cs"/>
              </a:rPr>
              <a:t>达到之前的准确率所需要的迭代次数只有</a:t>
            </a:r>
            <a:r>
              <a:rPr lang="en-US" altLang="zh-CN" sz="1200" kern="1200" dirty="0" smtClean="0">
                <a:solidFill>
                  <a:schemeClr val="tx1"/>
                </a:solidFill>
                <a:latin typeface="+mn-lt"/>
                <a:ea typeface="+mn-ea"/>
                <a:cs typeface="+mn-cs"/>
              </a:rPr>
              <a:t>1/14</a:t>
            </a:r>
            <a:r>
              <a:rPr lang="zh-CN" altLang="en-US"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所以他增大学习率并加快衰减速度以适合</a:t>
            </a:r>
            <a:r>
              <a:rPr lang="en-US" altLang="zh-CN" sz="1200" kern="1200" dirty="0" smtClean="0">
                <a:solidFill>
                  <a:schemeClr val="tx1"/>
                </a:solidFill>
                <a:latin typeface="+mn-lt"/>
                <a:ea typeface="+mn-ea"/>
                <a:cs typeface="+mn-cs"/>
              </a:rPr>
              <a:t>BN</a:t>
            </a:r>
            <a:r>
              <a:rPr lang="zh-CN" altLang="en-US" sz="1200" kern="1200" dirty="0" smtClean="0">
                <a:solidFill>
                  <a:schemeClr val="tx1"/>
                </a:solidFill>
                <a:latin typeface="+mn-lt"/>
                <a:ea typeface="+mn-ea"/>
                <a:cs typeface="+mn-cs"/>
              </a:rPr>
              <a:t>规范化的数据，让训练速度快了</a:t>
            </a:r>
            <a:r>
              <a:rPr lang="en-US" altLang="zh-CN" sz="1200" kern="1200" dirty="0" smtClean="0">
                <a:solidFill>
                  <a:schemeClr val="tx1"/>
                </a:solidFill>
                <a:latin typeface="+mn-lt"/>
                <a:ea typeface="+mn-ea"/>
                <a:cs typeface="+mn-cs"/>
              </a:rPr>
              <a:t>14</a:t>
            </a:r>
            <a:r>
              <a:rPr lang="zh-CN" altLang="en-US" sz="1200" kern="1200" dirty="0" smtClean="0">
                <a:solidFill>
                  <a:schemeClr val="tx1"/>
                </a:solidFill>
                <a:latin typeface="+mn-lt"/>
                <a:ea typeface="+mn-ea"/>
                <a:cs typeface="+mn-cs"/>
              </a:rPr>
              <a:t>倍。</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第三个就是去除</a:t>
            </a:r>
            <a:r>
              <a:rPr lang="en-US" altLang="zh-CN" sz="1200" kern="1200" dirty="0" smtClean="0">
                <a:solidFill>
                  <a:schemeClr val="tx1"/>
                </a:solidFill>
                <a:latin typeface="+mn-lt"/>
                <a:ea typeface="+mn-ea"/>
                <a:cs typeface="+mn-cs"/>
              </a:rPr>
              <a:t>Dropout</a:t>
            </a:r>
            <a:r>
              <a:rPr lang="zh-CN" altLang="en-US" sz="1200" kern="1200" dirty="0" smtClean="0">
                <a:solidFill>
                  <a:schemeClr val="tx1"/>
                </a:solidFill>
                <a:latin typeface="+mn-lt"/>
                <a:ea typeface="+mn-ea"/>
                <a:cs typeface="+mn-cs"/>
              </a:rPr>
              <a:t>以减轻</a:t>
            </a:r>
            <a:r>
              <a:rPr lang="en-US" altLang="zh-CN" sz="1200" kern="1200" dirty="0" smtClean="0">
                <a:solidFill>
                  <a:schemeClr val="tx1"/>
                </a:solidFill>
                <a:latin typeface="+mn-lt"/>
                <a:ea typeface="+mn-ea"/>
                <a:cs typeface="+mn-cs"/>
              </a:rPr>
              <a:t>L2</a:t>
            </a:r>
            <a:r>
              <a:rPr lang="zh-CN" altLang="en-US" sz="1200" kern="1200" dirty="0" smtClean="0">
                <a:solidFill>
                  <a:schemeClr val="tx1"/>
                </a:solidFill>
                <a:latin typeface="+mn-lt"/>
                <a:ea typeface="+mn-ea"/>
                <a:cs typeface="+mn-cs"/>
              </a:rPr>
              <a:t>正则。因为</a:t>
            </a:r>
            <a:r>
              <a:rPr lang="en-US" altLang="zh-CN" sz="1200" kern="1200" dirty="0" smtClean="0">
                <a:solidFill>
                  <a:schemeClr val="tx1"/>
                </a:solidFill>
                <a:latin typeface="+mn-lt"/>
                <a:ea typeface="+mn-ea"/>
                <a:cs typeface="+mn-cs"/>
              </a:rPr>
              <a:t>BN</a:t>
            </a:r>
            <a:r>
              <a:rPr lang="zh-CN" altLang="en-US" sz="1200" kern="1200" dirty="0" smtClean="0">
                <a:solidFill>
                  <a:schemeClr val="tx1"/>
                </a:solidFill>
                <a:latin typeface="+mn-lt"/>
                <a:ea typeface="+mn-ea"/>
                <a:cs typeface="+mn-cs"/>
              </a:rPr>
              <a:t>也起到了正则化的作用。还有去除</a:t>
            </a:r>
            <a:r>
              <a:rPr lang="en-US" altLang="zh-CN" sz="1200" kern="1200" dirty="0" smtClean="0">
                <a:solidFill>
                  <a:schemeClr val="tx1"/>
                </a:solidFill>
                <a:latin typeface="+mn-lt"/>
                <a:ea typeface="+mn-ea"/>
                <a:cs typeface="+mn-cs"/>
              </a:rPr>
              <a:t>LRN</a:t>
            </a:r>
            <a:r>
              <a:rPr lang="zh-CN" altLang="en-US" sz="1200" kern="1200" dirty="0" smtClean="0">
                <a:solidFill>
                  <a:schemeClr val="tx1"/>
                </a:solidFill>
                <a:latin typeface="+mn-lt"/>
                <a:ea typeface="+mn-ea"/>
                <a:cs typeface="+mn-cs"/>
              </a:rPr>
              <a:t>替换成</a:t>
            </a:r>
            <a:r>
              <a:rPr lang="en-US" altLang="zh-CN" sz="1200" kern="1200" dirty="0" smtClean="0">
                <a:solidFill>
                  <a:schemeClr val="tx1"/>
                </a:solidFill>
                <a:latin typeface="+mn-lt"/>
                <a:ea typeface="+mn-ea"/>
                <a:cs typeface="+mn-cs"/>
              </a:rPr>
              <a:t>BN</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然后是</a:t>
            </a:r>
            <a:r>
              <a:rPr lang="en-US" altLang="zh-CN" sz="1200" kern="1200" dirty="0" smtClean="0">
                <a:solidFill>
                  <a:schemeClr val="tx1"/>
                </a:solidFill>
                <a:latin typeface="+mn-lt"/>
                <a:ea typeface="+mn-ea"/>
                <a:cs typeface="+mn-cs"/>
              </a:rPr>
              <a:t>15</a:t>
            </a:r>
            <a:r>
              <a:rPr lang="zh-CN" altLang="en-US" sz="1200" kern="1200" dirty="0" smtClean="0">
                <a:solidFill>
                  <a:schemeClr val="tx1"/>
                </a:solidFill>
                <a:latin typeface="+mn-lt"/>
                <a:ea typeface="+mn-ea"/>
                <a:cs typeface="+mn-cs"/>
              </a:rPr>
              <a:t>年</a:t>
            </a:r>
            <a:r>
              <a:rPr lang="en-US" altLang="zh-CN" sz="1200" kern="1200" dirty="0" smtClean="0">
                <a:solidFill>
                  <a:schemeClr val="tx1"/>
                </a:solidFill>
                <a:latin typeface="+mn-lt"/>
                <a:ea typeface="+mn-ea"/>
                <a:cs typeface="+mn-cs"/>
              </a:rPr>
              <a:t>V3</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他最大的贡献是引入了</a:t>
            </a:r>
            <a:r>
              <a:rPr lang="en-US" altLang="zh-CN" sz="1200" kern="1200" dirty="0" smtClean="0">
                <a:solidFill>
                  <a:schemeClr val="tx1"/>
                </a:solidFill>
                <a:latin typeface="+mn-lt"/>
                <a:ea typeface="+mn-ea"/>
                <a:cs typeface="+mn-cs"/>
              </a:rPr>
              <a:t>factorization into small convolution</a:t>
            </a:r>
            <a:r>
              <a:rPr lang="zh-CN" altLang="en-US" sz="1200" kern="1200" dirty="0" smtClean="0">
                <a:solidFill>
                  <a:schemeClr val="tx1"/>
                </a:solidFill>
                <a:latin typeface="+mn-lt"/>
                <a:ea typeface="+mn-ea"/>
                <a:cs typeface="+mn-cs"/>
              </a:rPr>
              <a:t>的思想。这是啥呢？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其实还是拆分大卷积的方法。之前我们知道一个</a:t>
            </a:r>
            <a:r>
              <a:rPr lang="en-US" altLang="zh-CN" sz="1200" kern="1200" dirty="0" smtClean="0">
                <a:solidFill>
                  <a:schemeClr val="tx1"/>
                </a:solidFill>
                <a:latin typeface="+mn-lt"/>
                <a:ea typeface="+mn-ea"/>
                <a:cs typeface="+mn-cs"/>
              </a:rPr>
              <a:t>7*7</a:t>
            </a:r>
            <a:r>
              <a:rPr lang="zh-CN" altLang="en-US" sz="1200" kern="1200" dirty="0" smtClean="0">
                <a:solidFill>
                  <a:schemeClr val="tx1"/>
                </a:solidFill>
                <a:latin typeface="+mn-lt"/>
                <a:ea typeface="+mn-ea"/>
                <a:cs typeface="+mn-cs"/>
              </a:rPr>
              <a:t>卷积能拆成三个堆叠的</a:t>
            </a:r>
            <a:r>
              <a:rPr lang="en-US" altLang="zh-CN" sz="1200" kern="1200" dirty="0" smtClean="0">
                <a:solidFill>
                  <a:schemeClr val="tx1"/>
                </a:solidFill>
                <a:latin typeface="+mn-lt"/>
                <a:ea typeface="+mn-ea"/>
                <a:cs typeface="+mn-cs"/>
              </a:rPr>
              <a:t>3*3</a:t>
            </a:r>
            <a:r>
              <a:rPr lang="zh-CN" altLang="en-US" sz="1200" kern="1200" dirty="0" smtClean="0">
                <a:solidFill>
                  <a:schemeClr val="tx1"/>
                </a:solidFill>
                <a:latin typeface="+mn-lt"/>
                <a:ea typeface="+mn-ea"/>
                <a:cs typeface="+mn-cs"/>
              </a:rPr>
              <a:t>卷积。但是现在他发现非对称的卷积拆分比这样对称的拆分更好。</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他把</a:t>
            </a:r>
            <a:r>
              <a:rPr lang="en-US" altLang="zh-CN" sz="1200" kern="1200" dirty="0" smtClean="0">
                <a:solidFill>
                  <a:schemeClr val="tx1"/>
                </a:solidFill>
                <a:latin typeface="+mn-lt"/>
                <a:ea typeface="+mn-ea"/>
                <a:cs typeface="+mn-cs"/>
              </a:rPr>
              <a:t>7*7</a:t>
            </a:r>
            <a:r>
              <a:rPr lang="zh-CN" altLang="en-US" sz="1200" kern="1200" dirty="0" smtClean="0">
                <a:solidFill>
                  <a:schemeClr val="tx1"/>
                </a:solidFill>
                <a:latin typeface="+mn-lt"/>
                <a:ea typeface="+mn-ea"/>
                <a:cs typeface="+mn-cs"/>
              </a:rPr>
              <a:t>卷积拆成两个一维卷积，一个</a:t>
            </a:r>
            <a:r>
              <a:rPr lang="en-US" altLang="zh-CN" sz="1200" kern="1200" dirty="0" smtClean="0">
                <a:solidFill>
                  <a:schemeClr val="tx1"/>
                </a:solidFill>
                <a:latin typeface="+mn-lt"/>
                <a:ea typeface="+mn-ea"/>
                <a:cs typeface="+mn-cs"/>
              </a:rPr>
              <a:t>1*7</a:t>
            </a:r>
            <a:r>
              <a:rPr lang="zh-CN" altLang="en-US" sz="1200" kern="1200" dirty="0" smtClean="0">
                <a:solidFill>
                  <a:schemeClr val="tx1"/>
                </a:solidFill>
                <a:latin typeface="+mn-lt"/>
                <a:ea typeface="+mn-ea"/>
                <a:cs typeface="+mn-cs"/>
              </a:rPr>
              <a:t>卷积，一个</a:t>
            </a:r>
            <a:r>
              <a:rPr lang="en-US" altLang="zh-CN" sz="1200" kern="1200" dirty="0" smtClean="0">
                <a:solidFill>
                  <a:schemeClr val="tx1"/>
                </a:solidFill>
                <a:latin typeface="+mn-lt"/>
                <a:ea typeface="+mn-ea"/>
                <a:cs typeface="+mn-cs"/>
              </a:rPr>
              <a:t>7*1</a:t>
            </a:r>
            <a:r>
              <a:rPr lang="zh-CN" altLang="en-US" sz="1200" kern="1200" dirty="0" smtClean="0">
                <a:solidFill>
                  <a:schemeClr val="tx1"/>
                </a:solidFill>
                <a:latin typeface="+mn-lt"/>
                <a:ea typeface="+mn-ea"/>
                <a:cs typeface="+mn-cs"/>
              </a:rPr>
              <a:t>卷积。这样节约了大量参数。</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我们从这张图可以看到</a:t>
            </a:r>
            <a:r>
              <a:rPr lang="en-US" altLang="zh-CN" sz="1200" kern="1200" dirty="0" smtClean="0">
                <a:solidFill>
                  <a:schemeClr val="tx1"/>
                </a:solidFill>
                <a:latin typeface="+mn-lt"/>
                <a:ea typeface="+mn-ea"/>
                <a:cs typeface="+mn-cs"/>
              </a:rPr>
              <a:t>Inception</a:t>
            </a:r>
            <a:r>
              <a:rPr lang="zh-CN" altLang="en-US" sz="1200" kern="1200" dirty="0" smtClean="0">
                <a:solidFill>
                  <a:schemeClr val="tx1"/>
                </a:solidFill>
                <a:latin typeface="+mn-lt"/>
                <a:ea typeface="+mn-ea"/>
                <a:cs typeface="+mn-cs"/>
              </a:rPr>
              <a:t>模块的变化啊。最开始由</a:t>
            </a:r>
            <a:r>
              <a:rPr lang="en-US" altLang="zh-CN" sz="1200" kern="1200" dirty="0" smtClean="0">
                <a:solidFill>
                  <a:schemeClr val="tx1"/>
                </a:solidFill>
                <a:latin typeface="+mn-lt"/>
                <a:ea typeface="+mn-ea"/>
                <a:cs typeface="+mn-cs"/>
              </a:rPr>
              <a:t>5*5</a:t>
            </a:r>
            <a:r>
              <a:rPr lang="zh-CN" altLang="en-US" sz="1200" kern="1200" dirty="0" smtClean="0">
                <a:solidFill>
                  <a:schemeClr val="tx1"/>
                </a:solidFill>
                <a:latin typeface="+mn-lt"/>
                <a:ea typeface="+mn-ea"/>
                <a:cs typeface="+mn-cs"/>
              </a:rPr>
              <a:t>的卷积，被替换成了两个</a:t>
            </a:r>
            <a:r>
              <a:rPr lang="en-US" altLang="zh-CN" sz="1200" kern="1200" dirty="0" smtClean="0">
                <a:solidFill>
                  <a:schemeClr val="tx1"/>
                </a:solidFill>
                <a:latin typeface="+mn-lt"/>
                <a:ea typeface="+mn-ea"/>
                <a:cs typeface="+mn-cs"/>
              </a:rPr>
              <a:t>3*3</a:t>
            </a:r>
            <a:r>
              <a:rPr lang="zh-CN" altLang="en-US" sz="1200" kern="1200" dirty="0" smtClean="0">
                <a:solidFill>
                  <a:schemeClr val="tx1"/>
                </a:solidFill>
                <a:latin typeface="+mn-lt"/>
                <a:ea typeface="+mn-ea"/>
                <a:cs typeface="+mn-cs"/>
              </a:rPr>
              <a:t>的卷积。最后所有</a:t>
            </a:r>
            <a:r>
              <a:rPr lang="en-US" altLang="zh-CN" sz="1200" kern="1200" dirty="0" smtClean="0">
                <a:solidFill>
                  <a:schemeClr val="tx1"/>
                </a:solidFill>
                <a:latin typeface="+mn-lt"/>
                <a:ea typeface="+mn-ea"/>
                <a:cs typeface="+mn-cs"/>
              </a:rPr>
              <a:t>3*3</a:t>
            </a:r>
            <a:r>
              <a:rPr lang="zh-CN" altLang="en-US" sz="1200" kern="1200" dirty="0" smtClean="0">
                <a:solidFill>
                  <a:schemeClr val="tx1"/>
                </a:solidFill>
                <a:latin typeface="+mn-lt"/>
                <a:ea typeface="+mn-ea"/>
                <a:cs typeface="+mn-cs"/>
              </a:rPr>
              <a:t>的卷积都被替换成了</a:t>
            </a:r>
            <a:r>
              <a:rPr lang="en-US" altLang="zh-CN" sz="1200" kern="1200" dirty="0" smtClean="0">
                <a:solidFill>
                  <a:schemeClr val="tx1"/>
                </a:solidFill>
                <a:latin typeface="+mn-lt"/>
                <a:ea typeface="+mn-ea"/>
                <a:cs typeface="+mn-cs"/>
              </a:rPr>
              <a:t>1*n</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n*1</a:t>
            </a:r>
            <a:r>
              <a:rPr lang="zh-CN" altLang="en-US" sz="1200" kern="1200" dirty="0" smtClean="0">
                <a:solidFill>
                  <a:schemeClr val="tx1"/>
                </a:solidFill>
                <a:latin typeface="+mn-lt"/>
                <a:ea typeface="+mn-ea"/>
                <a:cs typeface="+mn-cs"/>
              </a:rPr>
              <a:t>的卷积的堆叠。</a:t>
            </a:r>
          </a:p>
          <a:p>
            <a:r>
              <a:rPr lang="zh-CN" altLang="en-US" sz="1200" b="0" i="0" kern="1200" dirty="0" smtClean="0">
                <a:solidFill>
                  <a:schemeClr val="tx1"/>
                </a:solidFill>
                <a:effectLst/>
                <a:latin typeface="+mn-lt"/>
                <a:ea typeface="+mn-ea"/>
                <a:cs typeface="+mn-cs"/>
              </a:rPr>
              <a:t>大量实验可以表明用两个</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代替</a:t>
            </a:r>
            <a:r>
              <a:rPr lang="en-US" altLang="zh-CN" sz="1200" b="0" i="0" kern="1200" dirty="0" smtClean="0">
                <a:solidFill>
                  <a:schemeClr val="tx1"/>
                </a:solidFill>
                <a:effectLst/>
                <a:latin typeface="+mn-lt"/>
                <a:ea typeface="+mn-ea"/>
                <a:cs typeface="+mn-cs"/>
              </a:rPr>
              <a:t>5*5</a:t>
            </a:r>
            <a:r>
              <a:rPr lang="zh-CN" altLang="en-US" sz="1200" b="0" i="0" kern="1200" dirty="0" smtClean="0">
                <a:solidFill>
                  <a:schemeClr val="tx1"/>
                </a:solidFill>
                <a:effectLst/>
                <a:latin typeface="+mn-lt"/>
                <a:ea typeface="+mn-ea"/>
                <a:cs typeface="+mn-cs"/>
              </a:rPr>
              <a:t>不会造成表达缺失</a:t>
            </a:r>
            <a:r>
              <a:rPr lang="en-US" altLang="zh-CN"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但对于</a:t>
            </a:r>
            <a:r>
              <a:rPr lang="en-US" altLang="zh-CN" sz="1200" b="0" i="0" kern="1200" dirty="0" smtClean="0">
                <a:solidFill>
                  <a:schemeClr val="tx1"/>
                </a:solidFill>
                <a:effectLst/>
                <a:latin typeface="+mn-lt"/>
                <a:ea typeface="+mn-ea"/>
                <a:cs typeface="+mn-cs"/>
              </a:rPr>
              <a:t>1*n</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n*1</a:t>
            </a:r>
            <a:r>
              <a:rPr lang="zh-CN" altLang="en-US" sz="1200" b="0" i="0" kern="1200" dirty="0" smtClean="0">
                <a:solidFill>
                  <a:schemeClr val="tx1"/>
                </a:solidFill>
                <a:effectLst/>
                <a:latin typeface="+mn-lt"/>
                <a:ea typeface="+mn-ea"/>
                <a:cs typeface="+mn-cs"/>
              </a:rPr>
              <a:t>的分解，在网络的前期使用这种分解效果并不好，而且还要在中等大小的</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上使用效果才会更好。</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（对于</a:t>
            </a:r>
            <a:r>
              <a:rPr lang="en-US" altLang="zh-CN" sz="1200" b="0" i="0" kern="1200" dirty="0" err="1" smtClean="0">
                <a:solidFill>
                  <a:schemeClr val="tx1"/>
                </a:solidFill>
                <a:effectLst/>
                <a:latin typeface="+mn-lt"/>
                <a:ea typeface="+mn-ea"/>
                <a:cs typeface="+mn-cs"/>
              </a:rPr>
              <a:t>mxm</a:t>
            </a:r>
            <a:r>
              <a:rPr lang="zh-CN" altLang="en-US" sz="1200" b="0" i="0" kern="1200" dirty="0" smtClean="0">
                <a:solidFill>
                  <a:schemeClr val="tx1"/>
                </a:solidFill>
                <a:effectLst/>
                <a:latin typeface="+mn-lt"/>
                <a:ea typeface="+mn-ea"/>
                <a:cs typeface="+mn-cs"/>
              </a:rPr>
              <a:t>大小的</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建议</a:t>
            </a:r>
            <a:r>
              <a:rPr lang="en-US" altLang="zh-CN" sz="1200" b="0" i="0" kern="1200" dirty="0" smtClean="0">
                <a:solidFill>
                  <a:schemeClr val="tx1"/>
                </a:solidFill>
                <a:effectLst/>
                <a:latin typeface="+mn-lt"/>
                <a:ea typeface="+mn-ea"/>
                <a:cs typeface="+mn-cs"/>
              </a:rPr>
              <a:t>m</a:t>
            </a: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12</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20</a:t>
            </a:r>
            <a:r>
              <a:rPr lang="zh-CN" altLang="en-US" sz="1200" b="0" i="0" kern="1200" dirty="0" smtClean="0">
                <a:solidFill>
                  <a:schemeClr val="tx1"/>
                </a:solidFill>
                <a:effectLst/>
                <a:latin typeface="+mn-lt"/>
                <a:ea typeface="+mn-ea"/>
                <a:cs typeface="+mn-cs"/>
              </a:rPr>
              <a:t>之间）</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在</a:t>
            </a:r>
            <a:r>
              <a:rPr lang="en-US" altLang="zh-CN" sz="1200" b="0" i="0" kern="1200" dirty="0" smtClean="0">
                <a:solidFill>
                  <a:schemeClr val="tx1"/>
                </a:solidFill>
                <a:effectLst/>
                <a:latin typeface="+mn-lt"/>
                <a:ea typeface="+mn-ea"/>
                <a:cs typeface="+mn-cs"/>
              </a:rPr>
              <a:t>InceptionV3</a:t>
            </a:r>
            <a:r>
              <a:rPr lang="zh-CN" altLang="en-US" sz="1200" b="0" i="0" kern="1200" dirty="0" smtClean="0">
                <a:solidFill>
                  <a:schemeClr val="tx1"/>
                </a:solidFill>
                <a:effectLst/>
                <a:latin typeface="+mn-lt"/>
                <a:ea typeface="+mn-ea"/>
                <a:cs typeface="+mn-cs"/>
              </a:rPr>
              <a:t>中实际使用了</a:t>
            </a:r>
            <a:r>
              <a:rPr lang="zh-CN" altLang="en-US" sz="1200" kern="1200" dirty="0" smtClean="0">
                <a:solidFill>
                  <a:schemeClr val="tx1"/>
                </a:solidFill>
                <a:latin typeface="+mn-lt"/>
                <a:ea typeface="+mn-ea"/>
                <a:cs typeface="+mn-cs"/>
              </a:rPr>
              <a:t>有</a:t>
            </a:r>
            <a:r>
              <a:rPr lang="en-US" altLang="zh-CN" sz="1200" kern="1200" dirty="0" smtClean="0">
                <a:solidFill>
                  <a:schemeClr val="tx1"/>
                </a:solidFill>
                <a:latin typeface="+mn-lt"/>
                <a:ea typeface="+mn-ea"/>
                <a:cs typeface="+mn-cs"/>
              </a:rPr>
              <a:t>35X35 17X17 8X8</a:t>
            </a:r>
            <a:r>
              <a:rPr lang="zh-CN" altLang="en-US" sz="1200" kern="1200" dirty="0" smtClean="0">
                <a:solidFill>
                  <a:schemeClr val="tx1"/>
                </a:solidFill>
                <a:latin typeface="+mn-lt"/>
                <a:ea typeface="+mn-ea"/>
                <a:cs typeface="+mn-cs"/>
              </a:rPr>
              <a:t>三种结构，被拆成</a:t>
            </a:r>
            <a:r>
              <a:rPr lang="en-US" altLang="zh-CN" sz="1200" kern="1200" dirty="0" smtClean="0">
                <a:solidFill>
                  <a:schemeClr val="tx1"/>
                </a:solidFill>
                <a:latin typeface="+mn-lt"/>
                <a:ea typeface="+mn-ea"/>
                <a:cs typeface="+mn-cs"/>
              </a:rPr>
              <a:t>1*n n*1</a:t>
            </a:r>
            <a:r>
              <a:rPr lang="zh-CN" altLang="en-US" sz="1200" kern="1200" dirty="0" smtClean="0">
                <a:solidFill>
                  <a:schemeClr val="tx1"/>
                </a:solidFill>
                <a:latin typeface="+mn-lt"/>
                <a:ea typeface="+mn-ea"/>
                <a:cs typeface="+mn-cs"/>
              </a:rPr>
              <a:t>的结构。</a:t>
            </a:r>
          </a:p>
          <a:p>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备注：</a:t>
            </a:r>
            <a:endParaRPr lang="en-US" altLang="zh-CN" sz="1200" kern="1200" dirty="0" smtClean="0">
              <a:solidFill>
                <a:schemeClr val="tx1"/>
              </a:solidFill>
              <a:latin typeface="+mn-lt"/>
              <a:ea typeface="+mn-ea"/>
              <a:cs typeface="+mn-cs"/>
            </a:endParaRPr>
          </a:p>
          <a:p>
            <a:pPr latinLnBrk="0"/>
            <a:r>
              <a:rPr lang="zh-CN" altLang="en-US" sz="1200" b="0" i="0" kern="1200" dirty="0" smtClean="0">
                <a:solidFill>
                  <a:schemeClr val="tx1"/>
                </a:solidFill>
                <a:effectLst/>
                <a:latin typeface="+mn-lt"/>
                <a:ea typeface="+mn-ea"/>
                <a:cs typeface="+mn-cs"/>
              </a:rPr>
              <a:t>下面的准则来源于大量的实验，因此包含一定的推测，但实际证明基本都是有效的。</a:t>
            </a:r>
          </a:p>
          <a:p>
            <a:pPr latinLnBrk="0"/>
            <a:r>
              <a:rPr lang="en-US" altLang="zh-CN" sz="1200" b="0" i="0" kern="1200" dirty="0" smtClean="0">
                <a:solidFill>
                  <a:schemeClr val="tx1"/>
                </a:solidFill>
                <a:effectLst/>
                <a:latin typeface="+mn-lt"/>
                <a:ea typeface="+mn-ea"/>
                <a:cs typeface="+mn-cs"/>
              </a:rPr>
              <a:t>1 . </a:t>
            </a:r>
            <a:r>
              <a:rPr lang="zh-CN" altLang="en-US" sz="1200" b="0" i="0" kern="1200" dirty="0" smtClean="0">
                <a:solidFill>
                  <a:schemeClr val="tx1"/>
                </a:solidFill>
                <a:effectLst/>
                <a:latin typeface="+mn-lt"/>
                <a:ea typeface="+mn-ea"/>
                <a:cs typeface="+mn-cs"/>
              </a:rPr>
              <a:t>避免表达瓶颈，特别是在网络靠前的地方。 信息流前向传播过程中显然不能经过高度压缩的层，即表达瓶颈。从</a:t>
            </a:r>
            <a:r>
              <a:rPr lang="en-US" altLang="zh-CN" sz="1200" b="0" i="0" kern="1200" dirty="0" smtClean="0">
                <a:solidFill>
                  <a:schemeClr val="tx1"/>
                </a:solidFill>
                <a:effectLst/>
                <a:latin typeface="+mn-lt"/>
                <a:ea typeface="+mn-ea"/>
                <a:cs typeface="+mn-cs"/>
              </a:rPr>
              <a:t>input</a:t>
            </a:r>
            <a:r>
              <a:rPr lang="zh-CN" altLang="en-US" sz="1200" b="0" i="0" kern="1200" dirty="0" smtClean="0">
                <a:solidFill>
                  <a:schemeClr val="tx1"/>
                </a:solidFill>
                <a:effectLst/>
                <a:latin typeface="+mn-lt"/>
                <a:ea typeface="+mn-ea"/>
                <a:cs typeface="+mn-cs"/>
              </a:rPr>
              <a:t>到</a:t>
            </a:r>
            <a:r>
              <a:rPr lang="en-US" altLang="zh-CN" sz="1200" b="0" i="0" kern="1200" dirty="0" smtClean="0">
                <a:solidFill>
                  <a:schemeClr val="tx1"/>
                </a:solidFill>
                <a:effectLst/>
                <a:latin typeface="+mn-lt"/>
                <a:ea typeface="+mn-ea"/>
                <a:cs typeface="+mn-cs"/>
              </a:rPr>
              <a:t>output</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featuremap</a:t>
            </a:r>
            <a:r>
              <a:rPr lang="zh-CN" altLang="en-US" sz="1200" b="0" i="0" kern="1200" dirty="0" smtClean="0">
                <a:solidFill>
                  <a:schemeClr val="tx1"/>
                </a:solidFill>
                <a:effectLst/>
                <a:latin typeface="+mn-lt"/>
                <a:ea typeface="+mn-ea"/>
                <a:cs typeface="+mn-cs"/>
              </a:rPr>
              <a:t>的宽和高基本都会逐渐变小，但是不能一下子就变得很小。比如你上来就来个</a:t>
            </a:r>
            <a:r>
              <a:rPr lang="en-US" altLang="zh-CN" sz="1200" b="0" i="0" kern="1200" dirty="0" smtClean="0">
                <a:solidFill>
                  <a:schemeClr val="tx1"/>
                </a:solidFill>
                <a:effectLst/>
                <a:latin typeface="+mn-lt"/>
                <a:ea typeface="+mn-ea"/>
                <a:cs typeface="+mn-cs"/>
              </a:rPr>
              <a:t>kernel = 7, stride = 5 ,</a:t>
            </a:r>
            <a:r>
              <a:rPr lang="zh-CN" altLang="en-US" sz="1200" b="0" i="0" kern="1200" dirty="0" smtClean="0">
                <a:solidFill>
                  <a:schemeClr val="tx1"/>
                </a:solidFill>
                <a:effectLst/>
                <a:latin typeface="+mn-lt"/>
                <a:ea typeface="+mn-ea"/>
                <a:cs typeface="+mn-cs"/>
              </a:rPr>
              <a:t>这样显然不合适。 </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另外输出的维度</a:t>
            </a:r>
            <a:r>
              <a:rPr lang="en-US" altLang="zh-CN" sz="1200" b="0" i="0" kern="1200" dirty="0" smtClean="0">
                <a:solidFill>
                  <a:schemeClr val="tx1"/>
                </a:solidFill>
                <a:effectLst/>
                <a:latin typeface="+mn-lt"/>
                <a:ea typeface="+mn-ea"/>
                <a:cs typeface="+mn-cs"/>
              </a:rPr>
              <a:t>channel</a:t>
            </a:r>
            <a:r>
              <a:rPr lang="zh-CN" altLang="en-US" sz="1200" b="0" i="0" kern="1200" dirty="0" smtClean="0">
                <a:solidFill>
                  <a:schemeClr val="tx1"/>
                </a:solidFill>
                <a:effectLst/>
                <a:latin typeface="+mn-lt"/>
                <a:ea typeface="+mn-ea"/>
                <a:cs typeface="+mn-cs"/>
              </a:rPr>
              <a:t>，一般来说会逐渐增多</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每层的</a:t>
            </a:r>
            <a:r>
              <a:rPr lang="en-US" altLang="zh-CN" sz="1200" b="0" i="0" kern="1200" dirty="0" err="1" smtClean="0">
                <a:solidFill>
                  <a:schemeClr val="tx1"/>
                </a:solidFill>
                <a:effectLst/>
                <a:latin typeface="+mn-lt"/>
                <a:ea typeface="+mn-ea"/>
                <a:cs typeface="+mn-cs"/>
              </a:rPr>
              <a:t>num_output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，否则网络会很难训练。（特征维度并不代表信息的多少，只是作为一种估计的手段）</a:t>
            </a:r>
          </a:p>
          <a:p>
            <a:pPr latinLnBrk="0"/>
            <a:r>
              <a:rPr lang="en-US" altLang="zh-CN" sz="1200" b="0" i="0" kern="1200" dirty="0" smtClean="0">
                <a:solidFill>
                  <a:schemeClr val="tx1"/>
                </a:solidFill>
                <a:effectLst/>
                <a:latin typeface="+mn-lt"/>
                <a:ea typeface="+mn-ea"/>
                <a:cs typeface="+mn-cs"/>
              </a:rPr>
              <a:t>2 . </a:t>
            </a:r>
            <a:r>
              <a:rPr lang="zh-CN" altLang="en-US" sz="1200" b="0" i="0" kern="1200" dirty="0" smtClean="0">
                <a:solidFill>
                  <a:schemeClr val="tx1"/>
                </a:solidFill>
                <a:effectLst/>
                <a:latin typeface="+mn-lt"/>
                <a:ea typeface="+mn-ea"/>
                <a:cs typeface="+mn-cs"/>
              </a:rPr>
              <a:t>高维特征更易处理。 高维特征更易区分，会加快训练。</a:t>
            </a:r>
          </a:p>
          <a:p>
            <a:pPr latinLnBrk="0"/>
            <a:r>
              <a:rPr lang="en-US" altLang="zh-CN" sz="1200" b="0" i="0" kern="1200" dirty="0" smtClean="0">
                <a:solidFill>
                  <a:schemeClr val="tx1"/>
                </a:solidFill>
                <a:effectLst/>
                <a:latin typeface="+mn-lt"/>
                <a:ea typeface="+mn-ea"/>
                <a:cs typeface="+mn-cs"/>
              </a:rPr>
              <a:t>3. </a:t>
            </a:r>
            <a:r>
              <a:rPr lang="zh-CN" altLang="en-US" sz="1200" b="0" i="0" kern="1200" dirty="0" smtClean="0">
                <a:solidFill>
                  <a:schemeClr val="tx1"/>
                </a:solidFill>
                <a:effectLst/>
                <a:latin typeface="+mn-lt"/>
                <a:ea typeface="+mn-ea"/>
                <a:cs typeface="+mn-cs"/>
              </a:rPr>
              <a:t>可以在低维嵌入上进行空间汇聚而无需担心丢失很多信息。 比如在进行</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卷积之前，可以对输入先进行降维而不会产生严重的后果。假设信息可以被简单压缩，那么训练就会加快。</a:t>
            </a:r>
          </a:p>
          <a:p>
            <a:pPr latinLnBrk="0"/>
            <a:r>
              <a:rPr lang="en-US" altLang="zh-CN" sz="1200" b="0" i="0" kern="1200" dirty="0" smtClean="0">
                <a:solidFill>
                  <a:schemeClr val="tx1"/>
                </a:solidFill>
                <a:effectLst/>
                <a:latin typeface="+mn-lt"/>
                <a:ea typeface="+mn-ea"/>
                <a:cs typeface="+mn-cs"/>
              </a:rPr>
              <a:t>4 . </a:t>
            </a:r>
            <a:r>
              <a:rPr lang="zh-CN" altLang="en-US" sz="1200" b="0" i="0" kern="1200" dirty="0" smtClean="0">
                <a:solidFill>
                  <a:schemeClr val="tx1"/>
                </a:solidFill>
                <a:effectLst/>
                <a:latin typeface="+mn-lt"/>
                <a:ea typeface="+mn-ea"/>
                <a:cs typeface="+mn-cs"/>
              </a:rPr>
              <a:t>平衡网络的宽度与深度。</a:t>
            </a:r>
          </a:p>
          <a:p>
            <a:pPr latinLnBrk="0"/>
            <a:r>
              <a:rPr lang="zh-CN" altLang="en-US" sz="1200" b="0" i="0" kern="1200" dirty="0" smtClean="0">
                <a:solidFill>
                  <a:schemeClr val="tx1"/>
                </a:solidFill>
                <a:effectLst/>
                <a:latin typeface="+mn-lt"/>
                <a:ea typeface="+mn-ea"/>
                <a:cs typeface="+mn-cs"/>
              </a:rPr>
              <a:t>上述的这些并不能直接用来提高网络质量，而仅用来在大环境下作指导。</a:t>
            </a:r>
          </a:p>
          <a:p>
            <a:endParaRPr lang="en-US" altLang="zh-CN"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50</a:t>
            </a:fld>
            <a:endParaRPr lang="zh-CN" altLang="en-US"/>
          </a:p>
        </p:txBody>
      </p:sp>
    </p:spTree>
    <p:extLst>
      <p:ext uri="{BB962C8B-B14F-4D97-AF65-F5344CB8AC3E}">
        <p14:creationId xmlns:p14="http://schemas.microsoft.com/office/powerpoint/2010/main" val="3408921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LDA</a:t>
            </a:r>
            <a:r>
              <a:rPr lang="zh-CN" altLang="en-US" dirty="0" smtClean="0"/>
              <a:t>是什么？</a:t>
            </a:r>
            <a:endParaRPr lang="en-US" altLang="zh-CN" dirty="0" smtClean="0"/>
          </a:p>
          <a:p>
            <a:r>
              <a:rPr lang="zh-CN" altLang="en-US" dirty="0" smtClean="0"/>
              <a:t>为什么要讲他？</a:t>
            </a:r>
            <a:endParaRPr lang="en-US" altLang="zh-CN" dirty="0" smtClean="0"/>
          </a:p>
          <a:p>
            <a:r>
              <a:rPr lang="en-US" altLang="zh-CN" dirty="0" smtClean="0"/>
              <a:t>1.</a:t>
            </a:r>
            <a:r>
              <a:rPr lang="zh-CN" altLang="en-US" dirty="0" smtClean="0"/>
              <a:t>类内方差最小，类间方差最大的思想很重要。大津阈值，聚类。</a:t>
            </a:r>
            <a:endParaRPr lang="en-US" altLang="zh-CN" dirty="0" smtClean="0"/>
          </a:p>
          <a:p>
            <a:r>
              <a:rPr lang="en-US" altLang="zh-CN" dirty="0" smtClean="0"/>
              <a:t>2.</a:t>
            </a:r>
            <a:r>
              <a:rPr lang="zh-CN" altLang="en-US" dirty="0" smtClean="0"/>
              <a:t>本质上是一种降维过程。不一定是直线，可以在超平面上。</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6</a:t>
            </a:fld>
            <a:endParaRPr lang="zh-CN" altLang="en-US"/>
          </a:p>
        </p:txBody>
      </p:sp>
    </p:spTree>
    <p:extLst>
      <p:ext uri="{BB962C8B-B14F-4D97-AF65-F5344CB8AC3E}">
        <p14:creationId xmlns:p14="http://schemas.microsoft.com/office/powerpoint/2010/main" val="2225911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ResNet</a:t>
            </a:r>
            <a:r>
              <a:rPr lang="zh-CN" altLang="en-US" dirty="0" smtClean="0"/>
              <a:t>是</a:t>
            </a:r>
            <a:r>
              <a:rPr lang="en-US" altLang="zh-CN" dirty="0" smtClean="0"/>
              <a:t>2015</a:t>
            </a:r>
            <a:r>
              <a:rPr lang="zh-CN" altLang="en-US" dirty="0" smtClean="0"/>
              <a:t>年</a:t>
            </a:r>
            <a:r>
              <a:rPr lang="en-US" altLang="zh-CN" dirty="0" smtClean="0"/>
              <a:t> ImageNet </a:t>
            </a:r>
            <a:r>
              <a:rPr lang="zh-CN" altLang="en-US" dirty="0" smtClean="0"/>
              <a:t>冠军</a:t>
            </a:r>
            <a:r>
              <a:rPr lang="en-US" altLang="zh-CN" dirty="0" smtClean="0"/>
              <a:t> 152</a:t>
            </a:r>
            <a:r>
              <a:rPr lang="zh-CN" altLang="en-US" dirty="0" smtClean="0"/>
              <a:t>层</a:t>
            </a:r>
            <a:r>
              <a:rPr lang="en-US" altLang="zh-CN" dirty="0" smtClean="0"/>
              <a:t> 3.57%</a:t>
            </a:r>
            <a:r>
              <a:rPr lang="zh-CN" altLang="en-US" dirty="0" smtClean="0"/>
              <a:t>错误率。</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我们肯定震惊于它的层数，怎么能做到</a:t>
            </a:r>
            <a:r>
              <a:rPr lang="en-US" altLang="zh-CN" dirty="0" smtClean="0"/>
              <a:t>152</a:t>
            </a:r>
            <a:r>
              <a:rPr lang="zh-CN" altLang="en-US" dirty="0" smtClean="0"/>
              <a:t>层的？这么深又怎么训练？</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一直以来我们都知道神经网络最重要的超参数就是隐含层的深度和隐含层的宽度，即每层的隐含节点数。</a:t>
            </a:r>
          </a:p>
          <a:p>
            <a:r>
              <a:rPr lang="zh-CN" altLang="en-US" dirty="0" smtClean="0"/>
              <a:t>一般我们认为深度比宽度更重要，显然网络越深，对特征的描述能力也越强，非线性拟合能力也越强。</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但实际上，我们发现随着深度增加，往往精度是在下降。我们看到这张图，纵轴是错误率，横轴是迭代次数，</a:t>
            </a:r>
            <a:r>
              <a:rPr lang="en-US" altLang="zh-CN" dirty="0" smtClean="0"/>
              <a:t>56</a:t>
            </a:r>
            <a:r>
              <a:rPr lang="zh-CN" altLang="en-US" dirty="0" smtClean="0"/>
              <a:t>层的模型不管训练集精度还是验证集精度都远不如</a:t>
            </a:r>
            <a:r>
              <a:rPr lang="en-US" altLang="zh-CN" dirty="0" smtClean="0"/>
              <a:t>20</a:t>
            </a:r>
            <a:r>
              <a:rPr lang="zh-CN" altLang="en-US" dirty="0" smtClean="0"/>
              <a:t>层时。这就很奇怪了。因为即使是过拟合，</a:t>
            </a:r>
            <a:r>
              <a:rPr lang="zh-CN" altLang="en-US" sz="1200" kern="1200" dirty="0" smtClean="0">
                <a:solidFill>
                  <a:schemeClr val="tx1"/>
                </a:solidFill>
                <a:latin typeface="+mn-lt"/>
                <a:ea typeface="+mn-ea"/>
                <a:cs typeface="+mn-cs"/>
              </a:rPr>
              <a:t>测试集精度也应该上升。其实原因是在多层网络中，反向传播的梯度不稳定，有时会有梯度弥散现象，就是梯度传着传着越来越小，结果就没有了，让网络无法学习。有时会梯度爆炸，就是梯度传播着越来越大，最后成为天文数字，也让网络无法学习。</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怎么解决这种超深的网络的训练问题呢？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最初的思路来自</a:t>
            </a:r>
            <a:r>
              <a:rPr lang="en-US" altLang="zh-CN" sz="1200" kern="1200" dirty="0" smtClean="0">
                <a:solidFill>
                  <a:schemeClr val="tx1"/>
                </a:solidFill>
                <a:latin typeface="+mn-lt"/>
                <a:ea typeface="+mn-ea"/>
                <a:cs typeface="+mn-cs"/>
              </a:rPr>
              <a:t>Highway network</a:t>
            </a:r>
            <a:r>
              <a:rPr lang="zh-CN" altLang="en-US" sz="1200" kern="1200" dirty="0" smtClean="0">
                <a:solidFill>
                  <a:schemeClr val="tx1"/>
                </a:solidFill>
                <a:latin typeface="+mn-lt"/>
                <a:ea typeface="+mn-ea"/>
                <a:cs typeface="+mn-cs"/>
              </a:rPr>
              <a:t>。他做了什么呢？其实就是修改了每层的激活函数，在非线性变换的基础上还保留了一定比例的原始输入。</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于是前一层的数据有一部分不经过乘加运算和非线性映射，直接传到了下一层。就好像信息高速公路一样。</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而这个</a:t>
            </a:r>
            <a:r>
              <a:rPr lang="zh-CN" altLang="en-US" sz="1200" b="0" kern="1200" dirty="0" smtClean="0">
                <a:solidFill>
                  <a:schemeClr val="tx1"/>
                </a:solidFill>
                <a:latin typeface="+mn-lt"/>
                <a:ea typeface="+mn-ea"/>
                <a:cs typeface="+mn-cs"/>
              </a:rPr>
              <a:t>高速公路能够让</a:t>
            </a:r>
            <a:r>
              <a:rPr lang="zh-CN" altLang="en-US" sz="1200" b="0" i="0" kern="1200" dirty="0" smtClean="0">
                <a:solidFill>
                  <a:schemeClr val="tx1"/>
                </a:solidFill>
                <a:effectLst/>
                <a:latin typeface="+mn-lt"/>
                <a:ea typeface="+mn-ea"/>
                <a:cs typeface="+mn-cs"/>
              </a:rPr>
              <a:t>来自深层的梯度能直接畅通无阻地通过，去到上一层，使得浅层的网络层参数等到有效的训练！</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就好像之前是一群人排队领梯度，领到后面就没梯度了。结果现在来个快速通道，可以直接拿到梯度。于是梯度弥散和爆炸的问题就解决了。</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而残差学习单元也是这个思想，</a:t>
            </a:r>
            <a:r>
              <a:rPr lang="zh-CN" altLang="en-US" sz="1200" kern="1200" dirty="0" smtClean="0">
                <a:solidFill>
                  <a:schemeClr val="tx1"/>
                </a:solidFill>
                <a:latin typeface="+mn-lt"/>
                <a:ea typeface="+mn-ea"/>
                <a:cs typeface="+mn-cs"/>
              </a:rPr>
              <a:t>把初始输入</a:t>
            </a:r>
            <a:r>
              <a:rPr lang="en-US" altLang="zh-CN" sz="1200" kern="1200" dirty="0" smtClean="0">
                <a:solidFill>
                  <a:schemeClr val="tx1"/>
                </a:solidFill>
                <a:latin typeface="+mn-lt"/>
                <a:ea typeface="+mn-ea"/>
                <a:cs typeface="+mn-cs"/>
              </a:rPr>
              <a:t> x </a:t>
            </a:r>
            <a:r>
              <a:rPr lang="zh-CN" altLang="en-US" sz="1200" kern="1200" dirty="0" smtClean="0">
                <a:solidFill>
                  <a:schemeClr val="tx1"/>
                </a:solidFill>
                <a:latin typeface="+mn-lt"/>
                <a:ea typeface="+mn-ea"/>
                <a:cs typeface="+mn-cs"/>
              </a:rPr>
              <a:t>直接传到输出处。目标</a:t>
            </a:r>
            <a:r>
              <a:rPr lang="en-US" altLang="zh-CN" sz="1200" kern="1200" dirty="0" smtClean="0">
                <a:solidFill>
                  <a:schemeClr val="tx1"/>
                </a:solidFill>
                <a:latin typeface="+mn-lt"/>
                <a:ea typeface="+mn-ea"/>
                <a:cs typeface="+mn-cs"/>
              </a:rPr>
              <a:t> label </a:t>
            </a:r>
            <a:r>
              <a:rPr lang="zh-CN" altLang="en-US" sz="1200" kern="1200" dirty="0" smtClean="0">
                <a:solidFill>
                  <a:schemeClr val="tx1"/>
                </a:solidFill>
                <a:latin typeface="+mn-lt"/>
                <a:ea typeface="+mn-ea"/>
                <a:cs typeface="+mn-cs"/>
              </a:rPr>
              <a:t>是</a:t>
            </a:r>
            <a:r>
              <a:rPr lang="en-US" altLang="zh-CN" sz="1200" kern="1200" dirty="0" smtClean="0">
                <a:solidFill>
                  <a:schemeClr val="tx1"/>
                </a:solidFill>
                <a:latin typeface="+mn-lt"/>
                <a:ea typeface="+mn-ea"/>
                <a:cs typeface="+mn-cs"/>
              </a:rPr>
              <a:t> H</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x</a:t>
            </a:r>
            <a:r>
              <a:rPr lang="zh-CN" altLang="en-US" sz="1200" kern="1200" dirty="0" smtClean="0">
                <a:solidFill>
                  <a:schemeClr val="tx1"/>
                </a:solidFill>
                <a:latin typeface="+mn-lt"/>
                <a:ea typeface="+mn-ea"/>
                <a:cs typeface="+mn-cs"/>
              </a:rPr>
              <a:t>）。于是输出结果是</a:t>
            </a:r>
            <a:r>
              <a:rPr lang="en-US" altLang="zh-CN" sz="1200" kern="1200" dirty="0" smtClean="0">
                <a:solidFill>
                  <a:schemeClr val="tx1"/>
                </a:solidFill>
                <a:latin typeface="+mn-lt"/>
                <a:ea typeface="+mn-ea"/>
                <a:cs typeface="+mn-cs"/>
              </a:rPr>
              <a:t> x </a:t>
            </a:r>
            <a:r>
              <a:rPr lang="zh-CN" altLang="en-US" sz="1200" kern="1200" dirty="0" smtClean="0">
                <a:solidFill>
                  <a:schemeClr val="tx1"/>
                </a:solidFill>
                <a:latin typeface="+mn-lt"/>
                <a:ea typeface="+mn-ea"/>
                <a:cs typeface="+mn-cs"/>
              </a:rPr>
              <a:t>和网络输出</a:t>
            </a:r>
            <a:r>
              <a:rPr lang="en-US" altLang="zh-CN" sz="1200" kern="1200" dirty="0" smtClean="0">
                <a:solidFill>
                  <a:schemeClr val="tx1"/>
                </a:solidFill>
                <a:latin typeface="+mn-lt"/>
                <a:ea typeface="+mn-ea"/>
                <a:cs typeface="+mn-cs"/>
              </a:rPr>
              <a:t>F(X)</a:t>
            </a:r>
            <a:r>
              <a:rPr lang="zh-CN" altLang="en-US" sz="1200" kern="1200" dirty="0" smtClean="0">
                <a:solidFill>
                  <a:schemeClr val="tx1"/>
                </a:solidFill>
                <a:latin typeface="+mn-lt"/>
                <a:ea typeface="+mn-ea"/>
                <a:cs typeface="+mn-cs"/>
              </a:rPr>
              <a:t>的叠加</a:t>
            </a:r>
            <a:r>
              <a:rPr lang="en-US" altLang="zh-CN" sz="1200" kern="1200" dirty="0" smtClean="0">
                <a:solidFill>
                  <a:schemeClr val="tx1"/>
                </a:solidFill>
                <a:latin typeface="+mn-lt"/>
                <a:ea typeface="+mn-ea"/>
                <a:cs typeface="+mn-cs"/>
              </a:rPr>
              <a:t>=H</a:t>
            </a:r>
            <a:r>
              <a:rPr lang="zh-CN" altLang="en-US" sz="1200" kern="1200" dirty="0" smtClean="0">
                <a:solidFill>
                  <a:schemeClr val="tx1"/>
                </a:solidFill>
                <a:latin typeface="+mn-lt"/>
                <a:ea typeface="+mn-ea"/>
                <a:cs typeface="+mn-cs"/>
              </a:rPr>
              <a:t>（</a:t>
            </a:r>
            <a:r>
              <a:rPr lang="en-US" altLang="zh-CN" sz="1200" kern="1200" dirty="0" smtClean="0">
                <a:solidFill>
                  <a:schemeClr val="tx1"/>
                </a:solidFill>
                <a:latin typeface="+mn-lt"/>
                <a:ea typeface="+mn-ea"/>
                <a:cs typeface="+mn-cs"/>
              </a:rPr>
              <a:t>x</a:t>
            </a:r>
            <a:r>
              <a:rPr lang="zh-CN" altLang="en-US" sz="1200" kern="120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于是网络现在学习的目标不再是</a:t>
            </a:r>
            <a:r>
              <a:rPr lang="en-US" altLang="zh-CN" sz="1200" b="0" i="0" kern="1200" dirty="0" smtClean="0">
                <a:solidFill>
                  <a:schemeClr val="tx1"/>
                </a:solidFill>
                <a:effectLst/>
                <a:latin typeface="+mn-lt"/>
                <a:ea typeface="+mn-ea"/>
                <a:cs typeface="+mn-cs"/>
              </a:rPr>
              <a:t>label</a:t>
            </a:r>
            <a:r>
              <a:rPr lang="zh-CN" altLang="en-US" sz="1200" b="0" i="0" kern="1200" dirty="0" smtClean="0">
                <a:solidFill>
                  <a:schemeClr val="tx1"/>
                </a:solidFill>
                <a:effectLst/>
                <a:latin typeface="+mn-lt"/>
                <a:ea typeface="+mn-ea"/>
                <a:cs typeface="+mn-cs"/>
              </a:rPr>
              <a:t>了，而是残差，是</a:t>
            </a:r>
            <a:r>
              <a:rPr lang="en-US" altLang="zh-CN" sz="1200" b="0" i="0" kern="1200" dirty="0" smtClean="0">
                <a:solidFill>
                  <a:schemeClr val="tx1"/>
                </a:solidFill>
                <a:effectLst/>
                <a:latin typeface="+mn-lt"/>
                <a:ea typeface="+mn-ea"/>
                <a:cs typeface="+mn-cs"/>
              </a:rPr>
              <a:t>H(x)-x</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看起来和</a:t>
            </a:r>
            <a:r>
              <a:rPr lang="en-US" altLang="zh-CN" sz="1200" kern="1200" dirty="0" smtClean="0">
                <a:solidFill>
                  <a:schemeClr val="tx1"/>
                </a:solidFill>
                <a:latin typeface="+mn-lt"/>
                <a:ea typeface="+mn-ea"/>
                <a:cs typeface="+mn-cs"/>
              </a:rPr>
              <a:t> GBDT </a:t>
            </a:r>
            <a:r>
              <a:rPr lang="zh-CN" altLang="en-US" sz="1200" kern="1200" dirty="0" smtClean="0">
                <a:solidFill>
                  <a:schemeClr val="tx1"/>
                </a:solidFill>
                <a:latin typeface="+mn-lt"/>
                <a:ea typeface="+mn-ea"/>
                <a:cs typeface="+mn-cs"/>
              </a:rPr>
              <a:t>有些像，都是学习梯度，下一层弥补之前所有层的误差。</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在</a:t>
            </a:r>
            <a:r>
              <a:rPr lang="en-US" altLang="zh-CN" sz="1200" b="0" i="0" kern="1200" dirty="0" err="1" smtClean="0">
                <a:solidFill>
                  <a:schemeClr val="tx1"/>
                </a:solidFill>
                <a:effectLst/>
                <a:latin typeface="+mn-lt"/>
                <a:ea typeface="+mn-ea"/>
                <a:cs typeface="+mn-cs"/>
              </a:rPr>
              <a:t>ResNet</a:t>
            </a:r>
            <a:r>
              <a:rPr lang="zh-CN" altLang="en-US" sz="1200" b="0" i="0" kern="1200" dirty="0" smtClean="0">
                <a:solidFill>
                  <a:schemeClr val="tx1"/>
                </a:solidFill>
                <a:effectLst/>
                <a:latin typeface="+mn-lt"/>
                <a:ea typeface="+mn-ea"/>
                <a:cs typeface="+mn-cs"/>
              </a:rPr>
              <a:t>中我们有两种残差学习单元，看这张图，一种是两层的，一种是三层的。</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两层的</a:t>
            </a:r>
            <a:r>
              <a:rPr lang="zh-CN" altLang="en-US" sz="1200" kern="1200" dirty="0" smtClean="0">
                <a:solidFill>
                  <a:schemeClr val="tx1"/>
                </a:solidFill>
                <a:latin typeface="+mn-lt"/>
                <a:ea typeface="+mn-ea"/>
                <a:cs typeface="+mn-cs"/>
              </a:rPr>
              <a:t>包含两个相同通道数的</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卷积，这里注意由于残差要把输出和输入相减，所以输入输出数据的通道数要一致。像这输入是</a:t>
            </a:r>
            <a:r>
              <a:rPr lang="en-US" altLang="zh-CN" sz="1200" kern="1200" dirty="0" smtClean="0">
                <a:solidFill>
                  <a:schemeClr val="tx1"/>
                </a:solidFill>
                <a:latin typeface="+mn-lt"/>
                <a:ea typeface="+mn-ea"/>
                <a:cs typeface="+mn-cs"/>
              </a:rPr>
              <a:t>64</a:t>
            </a:r>
            <a:r>
              <a:rPr lang="zh-CN" altLang="en-US" sz="1200" kern="1200" dirty="0" smtClean="0">
                <a:solidFill>
                  <a:schemeClr val="tx1"/>
                </a:solidFill>
                <a:latin typeface="+mn-lt"/>
                <a:ea typeface="+mn-ea"/>
                <a:cs typeface="+mn-cs"/>
              </a:rPr>
              <a:t>通道数据，第二个卷积层输出也要是</a:t>
            </a:r>
            <a:r>
              <a:rPr lang="en-US" altLang="zh-CN" sz="1200" kern="1200" dirty="0" smtClean="0">
                <a:solidFill>
                  <a:schemeClr val="tx1"/>
                </a:solidFill>
                <a:latin typeface="+mn-lt"/>
                <a:ea typeface="+mn-ea"/>
                <a:cs typeface="+mn-cs"/>
              </a:rPr>
              <a:t>64</a:t>
            </a:r>
            <a:r>
              <a:rPr lang="zh-CN" altLang="en-US" sz="1200" kern="1200" dirty="0" smtClean="0">
                <a:solidFill>
                  <a:schemeClr val="tx1"/>
                </a:solidFill>
                <a:latin typeface="+mn-lt"/>
                <a:ea typeface="+mn-ea"/>
                <a:cs typeface="+mn-cs"/>
              </a:rPr>
              <a:t>个</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三层则是使用</a:t>
            </a:r>
            <a:r>
              <a:rPr lang="en-US" altLang="zh-CN" sz="1200" kern="1200" dirty="0" smtClean="0">
                <a:solidFill>
                  <a:schemeClr val="tx1"/>
                </a:solidFill>
                <a:latin typeface="+mn-lt"/>
                <a:ea typeface="+mn-ea"/>
                <a:cs typeface="+mn-cs"/>
              </a:rPr>
              <a:t>1X1</a:t>
            </a:r>
            <a:r>
              <a:rPr lang="zh-CN" altLang="en-US" sz="1200" kern="1200" dirty="0" smtClean="0">
                <a:solidFill>
                  <a:schemeClr val="tx1"/>
                </a:solidFill>
                <a:latin typeface="+mn-lt"/>
                <a:ea typeface="+mn-ea"/>
                <a:cs typeface="+mn-cs"/>
              </a:rPr>
              <a:t>的卷积结构先降维再升维。</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这样的直接连到后面的线称为</a:t>
            </a:r>
            <a:r>
              <a:rPr lang="en-US" altLang="zh-CN" sz="1200" kern="1200" dirty="0" smtClean="0">
                <a:solidFill>
                  <a:schemeClr val="tx1"/>
                </a:solidFill>
                <a:latin typeface="+mn-lt"/>
                <a:ea typeface="+mn-ea"/>
                <a:cs typeface="+mn-cs"/>
              </a:rPr>
              <a:t>shortcut </a:t>
            </a:r>
            <a:r>
              <a:rPr lang="zh-CN" altLang="en-US" sz="1200" kern="1200" dirty="0" smtClean="0">
                <a:solidFill>
                  <a:schemeClr val="tx1"/>
                </a:solidFill>
                <a:latin typeface="+mn-lt"/>
                <a:ea typeface="+mn-ea"/>
                <a:cs typeface="+mn-cs"/>
              </a:rPr>
              <a:t>，同时还解决了信息丢失的问题。</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a:t>
            </a:r>
            <a:r>
              <a:rPr lang="en-US" altLang="zh-CN" sz="1200" kern="1200" dirty="0" smtClean="0">
                <a:solidFill>
                  <a:schemeClr val="tx1"/>
                </a:solidFill>
                <a:latin typeface="+mn-lt"/>
                <a:ea typeface="+mn-ea"/>
                <a:cs typeface="+mn-cs"/>
              </a:rPr>
              <a:t>152</a:t>
            </a:r>
            <a:r>
              <a:rPr lang="zh-CN" altLang="en-US" sz="1200" kern="1200" dirty="0" smtClean="0">
                <a:solidFill>
                  <a:schemeClr val="tx1"/>
                </a:solidFill>
                <a:latin typeface="+mn-lt"/>
                <a:ea typeface="+mn-ea"/>
                <a:cs typeface="+mn-cs"/>
              </a:rPr>
              <a:t>层的</a:t>
            </a:r>
            <a:r>
              <a:rPr lang="en-US" altLang="zh-CN" sz="1200" kern="1200" dirty="0" err="1" smtClean="0">
                <a:solidFill>
                  <a:schemeClr val="tx1"/>
                </a:solidFill>
                <a:latin typeface="+mn-lt"/>
                <a:ea typeface="+mn-ea"/>
                <a:cs typeface="+mn-cs"/>
              </a:rPr>
              <a:t>ResNet</a:t>
            </a:r>
            <a:r>
              <a:rPr lang="zh-CN" altLang="en-US" sz="1200" kern="1200" dirty="0" smtClean="0">
                <a:solidFill>
                  <a:schemeClr val="tx1"/>
                </a:solidFill>
                <a:latin typeface="+mn-lt"/>
                <a:ea typeface="+mn-ea"/>
                <a:cs typeface="+mn-cs"/>
              </a:rPr>
              <a:t>的网络结构到底是怎么样的呢？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看右边的这张图，它分为五个卷积组。最开始是</a:t>
            </a:r>
            <a:r>
              <a:rPr lang="en-US" altLang="zh-CN" sz="1200" kern="1200" dirty="0" smtClean="0">
                <a:solidFill>
                  <a:schemeClr val="tx1"/>
                </a:solidFill>
                <a:latin typeface="+mn-lt"/>
                <a:ea typeface="+mn-ea"/>
                <a:cs typeface="+mn-cs"/>
              </a:rPr>
              <a:t>7X7</a:t>
            </a:r>
            <a:r>
              <a:rPr lang="zh-CN" altLang="en-US" sz="1200" kern="1200" dirty="0" smtClean="0">
                <a:solidFill>
                  <a:schemeClr val="tx1"/>
                </a:solidFill>
                <a:latin typeface="+mn-lt"/>
                <a:ea typeface="+mn-ea"/>
                <a:cs typeface="+mn-cs"/>
              </a:rPr>
              <a:t>的卷积层，做</a:t>
            </a:r>
            <a:r>
              <a:rPr lang="en-US" altLang="zh-CN" sz="1200" kern="1200" dirty="0" smtClean="0">
                <a:solidFill>
                  <a:schemeClr val="tx1"/>
                </a:solidFill>
                <a:latin typeface="+mn-lt"/>
                <a:ea typeface="+mn-ea"/>
                <a:cs typeface="+mn-cs"/>
              </a:rPr>
              <a:t>3X3</a:t>
            </a:r>
            <a:r>
              <a:rPr lang="zh-CN" altLang="en-US" sz="1200" kern="1200" dirty="0" smtClean="0">
                <a:solidFill>
                  <a:schemeClr val="tx1"/>
                </a:solidFill>
                <a:latin typeface="+mn-lt"/>
                <a:ea typeface="+mn-ea"/>
                <a:cs typeface="+mn-cs"/>
              </a:rPr>
              <a:t>最大池化，紧接着就是连续</a:t>
            </a:r>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组三层残差学习单元，</a:t>
            </a:r>
            <a:r>
              <a:rPr lang="en-US" altLang="zh-CN" sz="1200" kern="1200" dirty="0" smtClean="0">
                <a:solidFill>
                  <a:schemeClr val="tx1"/>
                </a:solidFill>
                <a:latin typeface="+mn-lt"/>
                <a:ea typeface="+mn-ea"/>
                <a:cs typeface="+mn-cs"/>
              </a:rPr>
              <a:t>8</a:t>
            </a:r>
            <a:r>
              <a:rPr lang="zh-CN" altLang="en-US" sz="1200" kern="1200" dirty="0" smtClean="0">
                <a:solidFill>
                  <a:schemeClr val="tx1"/>
                </a:solidFill>
                <a:latin typeface="+mn-lt"/>
                <a:ea typeface="+mn-ea"/>
                <a:cs typeface="+mn-cs"/>
              </a:rPr>
              <a:t>组三层残差学习单元，</a:t>
            </a:r>
            <a:r>
              <a:rPr lang="en-US" altLang="zh-CN" sz="1200" kern="1200" dirty="0" smtClean="0">
                <a:solidFill>
                  <a:schemeClr val="tx1"/>
                </a:solidFill>
                <a:latin typeface="+mn-lt"/>
                <a:ea typeface="+mn-ea"/>
                <a:cs typeface="+mn-cs"/>
              </a:rPr>
              <a:t>36</a:t>
            </a:r>
            <a:r>
              <a:rPr lang="zh-CN" altLang="en-US" sz="1200" kern="1200" dirty="0" smtClean="0">
                <a:solidFill>
                  <a:schemeClr val="tx1"/>
                </a:solidFill>
                <a:latin typeface="+mn-lt"/>
                <a:ea typeface="+mn-ea"/>
                <a:cs typeface="+mn-cs"/>
              </a:rPr>
              <a:t>组和</a:t>
            </a:r>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组。从前往后的通道数逐级变大。我们之前说过为了做残差，输入和输出数据维度必须一致。那通道数是怎么逐级变大的呢？其实是通过带有步长卷积层实现降采样实现的，虽然通道数增加了，但其实数据总维度数是不变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最后还是通过平均池化和</a:t>
            </a:r>
            <a:r>
              <a:rPr lang="en-US" altLang="zh-CN" sz="1200" kern="1200" dirty="0" err="1" smtClean="0">
                <a:solidFill>
                  <a:schemeClr val="tx1"/>
                </a:solidFill>
                <a:latin typeface="+mn-lt"/>
                <a:ea typeface="+mn-ea"/>
                <a:cs typeface="+mn-cs"/>
              </a:rPr>
              <a:t>softmax</a:t>
            </a:r>
            <a:r>
              <a:rPr lang="zh-CN" altLang="en-US" sz="1200" kern="1200" dirty="0" smtClean="0">
                <a:solidFill>
                  <a:schemeClr val="tx1"/>
                </a:solidFill>
                <a:latin typeface="+mn-lt"/>
                <a:ea typeface="+mn-ea"/>
                <a:cs typeface="+mn-cs"/>
              </a:rPr>
              <a:t>得到最终输出。</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b="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51</a:t>
            </a:fld>
            <a:endParaRPr lang="zh-CN" altLang="en-US"/>
          </a:p>
        </p:txBody>
      </p:sp>
    </p:spTree>
    <p:extLst>
      <p:ext uri="{BB962C8B-B14F-4D97-AF65-F5344CB8AC3E}">
        <p14:creationId xmlns:p14="http://schemas.microsoft.com/office/powerpoint/2010/main" val="6740082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我们这里可以比较下刚才讲过的四种网络。我们发现层数逐级变深。而全连接层的大小和层数是在减小的。所以实际上网络整体的参数的趋势是在大幅减少的，</a:t>
            </a:r>
            <a:r>
              <a:rPr lang="en-US" altLang="zh-CN" dirty="0" err="1" smtClean="0"/>
              <a:t>ALexNet</a:t>
            </a:r>
            <a:r>
              <a:rPr lang="zh-CN" altLang="en-US" dirty="0" smtClean="0"/>
              <a:t>有</a:t>
            </a:r>
            <a:r>
              <a:rPr lang="en-US" altLang="zh-CN" dirty="0" smtClean="0"/>
              <a:t>6000</a:t>
            </a:r>
            <a:r>
              <a:rPr lang="zh-CN" altLang="en-US" dirty="0" smtClean="0"/>
              <a:t>万参数，</a:t>
            </a:r>
            <a:r>
              <a:rPr lang="en-US" altLang="zh-CN" dirty="0" smtClean="0"/>
              <a:t>VGG-16</a:t>
            </a:r>
            <a:r>
              <a:rPr lang="zh-CN" altLang="en-US" dirty="0" smtClean="0"/>
              <a:t>有</a:t>
            </a:r>
            <a:r>
              <a:rPr lang="en-US" altLang="zh-CN" dirty="0" smtClean="0"/>
              <a:t>1</a:t>
            </a:r>
            <a:r>
              <a:rPr lang="zh-CN" altLang="en-US" dirty="0" smtClean="0"/>
              <a:t>亿</a:t>
            </a:r>
            <a:r>
              <a:rPr lang="en-US" altLang="zh-CN" dirty="0" smtClean="0"/>
              <a:t>3800</a:t>
            </a:r>
            <a:r>
              <a:rPr lang="zh-CN" altLang="en-US" dirty="0" smtClean="0"/>
              <a:t>万参数，</a:t>
            </a:r>
            <a:r>
              <a:rPr lang="en-US" altLang="zh-CN" dirty="0" err="1" smtClean="0"/>
              <a:t>GoogleNet</a:t>
            </a:r>
            <a:r>
              <a:rPr lang="zh-CN" altLang="en-US" dirty="0" smtClean="0"/>
              <a:t>就只有</a:t>
            </a:r>
            <a:r>
              <a:rPr lang="en-US" altLang="zh-CN" dirty="0" smtClean="0"/>
              <a:t>680</a:t>
            </a:r>
            <a:r>
              <a:rPr lang="zh-CN" altLang="en-US" dirty="0" smtClean="0"/>
              <a:t>万参数，</a:t>
            </a:r>
            <a:r>
              <a:rPr lang="en-US" altLang="zh-CN" dirty="0" err="1" smtClean="0"/>
              <a:t>ResNet</a:t>
            </a:r>
            <a:r>
              <a:rPr lang="zh-CN" altLang="en-US" dirty="0" smtClean="0"/>
              <a:t>在</a:t>
            </a:r>
            <a:r>
              <a:rPr lang="en-US" altLang="zh-CN" dirty="0" smtClean="0"/>
              <a:t>50</a:t>
            </a:r>
            <a:r>
              <a:rPr lang="zh-CN" altLang="en-US" dirty="0" smtClean="0"/>
              <a:t>层时也只有</a:t>
            </a:r>
            <a:r>
              <a:rPr lang="en-US" altLang="zh-CN" dirty="0" smtClean="0"/>
              <a:t>2500</a:t>
            </a:r>
            <a:r>
              <a:rPr lang="zh-CN" altLang="en-US" dirty="0" smtClean="0"/>
              <a:t>万参数。</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52</a:t>
            </a:fld>
            <a:endParaRPr lang="zh-CN" altLang="en-US"/>
          </a:p>
        </p:txBody>
      </p:sp>
    </p:spTree>
    <p:extLst>
      <p:ext uri="{BB962C8B-B14F-4D97-AF65-F5344CB8AC3E}">
        <p14:creationId xmlns:p14="http://schemas.microsoft.com/office/powerpoint/2010/main" val="34127542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之前我们讲过的分类器或者深度学习神经网络都有一个问题，那就是忽略了时间序列的信息。比如我们用</a:t>
            </a:r>
            <a:r>
              <a:rPr lang="en-US" altLang="zh-CN" dirty="0" smtClean="0"/>
              <a:t>SVM</a:t>
            </a:r>
            <a:r>
              <a:rPr lang="zh-CN" altLang="en-US" dirty="0" smtClean="0"/>
              <a:t>来检测癫痫，我们基于滑动时间窗口的特征提取、分类的操作只是独立的对一段时间序列判断癫痫是否发作，而没有考虑之前和之后的信息。另外一个例子就是我们用</a:t>
            </a:r>
            <a:r>
              <a:rPr lang="en-US" altLang="zh-CN" dirty="0" smtClean="0"/>
              <a:t>CNN</a:t>
            </a:r>
            <a:r>
              <a:rPr lang="zh-CN" altLang="en-US" dirty="0" smtClean="0"/>
              <a:t>来做图像意图分析，我们只能通过当前帧的图像进行预测。我们看左边这张图，神经网络只能说我看到卡比兽和水了。输出结果</a:t>
            </a:r>
            <a:r>
              <a:rPr lang="en-US" altLang="zh-CN" dirty="0" smtClean="0"/>
              <a:t>0.6</a:t>
            </a:r>
            <a:r>
              <a:rPr lang="zh-CN" altLang="en-US" dirty="0" smtClean="0"/>
              <a:t>的概率卡比兽在洗澡，</a:t>
            </a:r>
            <a:r>
              <a:rPr lang="en-US" altLang="zh-CN" dirty="0" smtClean="0"/>
              <a:t>0.3</a:t>
            </a:r>
            <a:r>
              <a:rPr lang="zh-CN" altLang="en-US" dirty="0" smtClean="0"/>
              <a:t>的概率卡比兽在喝水。只有</a:t>
            </a:r>
            <a:r>
              <a:rPr lang="en-US" altLang="zh-CN" dirty="0" smtClean="0"/>
              <a:t>0.1</a:t>
            </a:r>
            <a:r>
              <a:rPr lang="zh-CN" altLang="en-US" dirty="0" smtClean="0"/>
              <a:t>的概率卡比兽在喝水。</a:t>
            </a:r>
            <a:endParaRPr lang="en-US" altLang="zh-CN" dirty="0" smtClean="0"/>
          </a:p>
          <a:p>
            <a:r>
              <a:rPr lang="zh-CN" altLang="en-US" dirty="0" smtClean="0"/>
              <a:t>那么如何利用好时域的信息呢？可以从特征提取、分类算法的角度下手，也可以从后处理的角度入手。</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从后处理的角度融合时域信息是最简单的方法。当然后处理除了额外的运算量，还意味着检测</a:t>
            </a:r>
            <a:r>
              <a:rPr lang="en-US" altLang="zh-CN" dirty="0" smtClean="0"/>
              <a:t>latent</a:t>
            </a:r>
            <a:r>
              <a:rPr lang="zh-CN" altLang="en-US" dirty="0" smtClean="0"/>
              <a:t>的延长。比如对输出状态进行聚类，真正癫痫发作点附近必然有一大块分类为</a:t>
            </a:r>
            <a:r>
              <a:rPr lang="en-US" altLang="zh-CN" dirty="0" smtClean="0"/>
              <a:t>1</a:t>
            </a:r>
            <a:r>
              <a:rPr lang="zh-CN" altLang="en-US" dirty="0" smtClean="0"/>
              <a:t>的癫痫状态，只有聚类满足一定的要求才认为真正发作癫痫，而中间少数分类为</a:t>
            </a:r>
            <a:r>
              <a:rPr lang="en-US" altLang="zh-CN" dirty="0" smtClean="0"/>
              <a:t>0</a:t>
            </a:r>
            <a:r>
              <a:rPr lang="zh-CN" altLang="en-US" dirty="0" smtClean="0"/>
              <a:t>的点也不管了。比如输出状态的切换考虑磁滞机制， 甚至使用</a:t>
            </a:r>
            <a:r>
              <a:rPr lang="en-US" altLang="zh-CN" dirty="0" smtClean="0"/>
              <a:t>HMM</a:t>
            </a:r>
            <a:r>
              <a:rPr lang="zh-CN" altLang="en-US" dirty="0" smtClean="0"/>
              <a:t>隐式马尔科夫模型对状态的转换进行建模，认为在癫痫发作和不发作两个状态之间还存在很多的隐状态，有概率矩阵控制他们的转换。</a:t>
            </a:r>
            <a:endParaRPr lang="en-US" altLang="zh-CN" dirty="0" smtClean="0"/>
          </a:p>
          <a:p>
            <a:r>
              <a:rPr lang="zh-CN" altLang="en-US" dirty="0" smtClean="0"/>
              <a:t>而从算法的角度呢，最直接的就是把我们用的</a:t>
            </a:r>
            <a:r>
              <a:rPr lang="en-US" altLang="zh-CN" dirty="0" smtClean="0"/>
              <a:t>CNN</a:t>
            </a:r>
            <a:r>
              <a:rPr lang="zh-CN" altLang="en-US" dirty="0" smtClean="0"/>
              <a:t>换成</a:t>
            </a:r>
            <a:r>
              <a:rPr lang="en-US" altLang="zh-CN" dirty="0" smtClean="0"/>
              <a:t>RNN</a:t>
            </a:r>
            <a:r>
              <a:rPr lang="zh-CN" altLang="en-US" dirty="0" smtClean="0"/>
              <a:t>。</a:t>
            </a:r>
            <a:endParaRPr lang="en-US" altLang="zh-CN" dirty="0" smtClean="0"/>
          </a:p>
          <a:p>
            <a:r>
              <a:rPr lang="zh-CN" altLang="en-US" dirty="0" smtClean="0"/>
              <a:t>我们看右边这张图，</a:t>
            </a:r>
            <a:r>
              <a:rPr lang="en-US" altLang="zh-CN" dirty="0" smtClean="0"/>
              <a:t>RNN</a:t>
            </a:r>
            <a:r>
              <a:rPr lang="zh-CN" altLang="en-US" dirty="0" smtClean="0"/>
              <a:t>看到了连续的两个场景，前一个场景看到了海马在喷水，于是第二个场景卡比兽被攻击的概率就从</a:t>
            </a:r>
            <a:r>
              <a:rPr lang="en-US" altLang="zh-CN" dirty="0" smtClean="0"/>
              <a:t>0.1</a:t>
            </a:r>
            <a:r>
              <a:rPr lang="zh-CN" altLang="en-US" dirty="0" smtClean="0"/>
              <a:t>变成了</a:t>
            </a:r>
            <a:r>
              <a:rPr lang="en-US" altLang="zh-CN" dirty="0" smtClean="0"/>
              <a:t>0.6,</a:t>
            </a:r>
            <a:r>
              <a:rPr lang="zh-CN" altLang="en-US" dirty="0" smtClean="0"/>
              <a:t>。所以</a:t>
            </a:r>
            <a:r>
              <a:rPr lang="en-US" altLang="zh-CN" dirty="0" smtClean="0"/>
              <a:t>RNN</a:t>
            </a:r>
            <a:r>
              <a:rPr lang="zh-CN" altLang="en-US" dirty="0" smtClean="0"/>
              <a:t>能够结合时域上下文信息，得到更加精确的结果。</a:t>
            </a:r>
            <a:endParaRPr lang="en-US" altLang="zh-CN" dirty="0" smtClean="0"/>
          </a:p>
          <a:p>
            <a:r>
              <a:rPr lang="zh-CN" altLang="en-US" dirty="0" smtClean="0"/>
              <a:t>那</a:t>
            </a:r>
            <a:r>
              <a:rPr lang="en-US" altLang="zh-CN" dirty="0" smtClean="0"/>
              <a:t>RNN</a:t>
            </a:r>
            <a:r>
              <a:rPr lang="zh-CN" altLang="en-US" dirty="0" smtClean="0"/>
              <a:t>和</a:t>
            </a:r>
            <a:r>
              <a:rPr lang="en-US" altLang="zh-CN" dirty="0" smtClean="0"/>
              <a:t>CNN</a:t>
            </a:r>
            <a:r>
              <a:rPr lang="zh-CN" altLang="en-US" dirty="0" smtClean="0"/>
              <a:t>有什么区别呢？</a:t>
            </a:r>
            <a:endParaRPr lang="en-US" altLang="zh-CN" dirty="0" smtClean="0"/>
          </a:p>
          <a:p>
            <a:r>
              <a:rPr lang="en-US" altLang="zh-CN" dirty="0" smtClean="0"/>
              <a:t>RNN</a:t>
            </a:r>
            <a:r>
              <a:rPr lang="zh-CN" altLang="en-US" dirty="0" smtClean="0"/>
              <a:t>就是循环神经网络，常用于时序序列比如文字，语音等的处理。一般的</a:t>
            </a:r>
            <a:r>
              <a:rPr lang="en-US" altLang="zh-CN" dirty="0" smtClean="0"/>
              <a:t>CNN</a:t>
            </a:r>
            <a:r>
              <a:rPr lang="zh-CN" altLang="en-US" dirty="0" smtClean="0"/>
              <a:t>的数据传递是逐层顺序传递的，在</a:t>
            </a:r>
            <a:r>
              <a:rPr lang="en-US" altLang="zh-CN" dirty="0" err="1" smtClean="0"/>
              <a:t>ResNet</a:t>
            </a:r>
            <a:r>
              <a:rPr lang="zh-CN" altLang="en-US" dirty="0" smtClean="0"/>
              <a:t>他做了个创新就是把输出传给输出，但他仍然是不存在反馈的。而如果把神经元的输出能反馈到输入就成了</a:t>
            </a:r>
            <a:r>
              <a:rPr lang="en-US" altLang="zh-CN" dirty="0" smtClean="0"/>
              <a:t>RNN</a:t>
            </a:r>
            <a:r>
              <a:rPr lang="zh-CN" altLang="en-US" dirty="0" smtClean="0"/>
              <a:t>。能让信息在网络里循环起来，所以对短距离的时域信息可以保留。所以在进行分类时，不再独立的做一个个分类，而是会考虑之前的结果。</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53</a:t>
            </a:fld>
            <a:endParaRPr lang="zh-CN" altLang="en-US"/>
          </a:p>
        </p:txBody>
      </p:sp>
    </p:spTree>
    <p:extLst>
      <p:ext uri="{BB962C8B-B14F-4D97-AF65-F5344CB8AC3E}">
        <p14:creationId xmlns:p14="http://schemas.microsoft.com/office/powerpoint/2010/main" val="6549924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我们看到上面这张图就是</a:t>
            </a:r>
            <a:r>
              <a:rPr lang="en-US" altLang="zh-CN" dirty="0" smtClean="0"/>
              <a:t>RNN</a:t>
            </a:r>
            <a:r>
              <a:rPr lang="zh-CN" altLang="en-US" dirty="0" smtClean="0"/>
              <a:t>的示例，</a:t>
            </a:r>
            <a:r>
              <a:rPr lang="en-US" altLang="zh-CN" dirty="0" smtClean="0"/>
              <a:t>x</a:t>
            </a:r>
            <a:r>
              <a:rPr lang="zh-CN" altLang="en-US" dirty="0" smtClean="0"/>
              <a:t>是输入，</a:t>
            </a:r>
            <a:r>
              <a:rPr lang="en-US" altLang="zh-CN" dirty="0" smtClean="0"/>
              <a:t>h</a:t>
            </a:r>
            <a:r>
              <a:rPr lang="zh-CN" altLang="en-US" dirty="0" smtClean="0"/>
              <a:t>是输出，输出还返回了输出。要注意这里的反馈是时域层面的反馈，即我上一个时刻的输出反馈给下一个时刻的输入，所以按照时间顺序我们可以把</a:t>
            </a:r>
            <a:r>
              <a:rPr lang="en-US" altLang="zh-CN" dirty="0" smtClean="0"/>
              <a:t>RNN</a:t>
            </a:r>
            <a:r>
              <a:rPr lang="zh-CN" altLang="en-US" dirty="0" smtClean="0"/>
              <a:t>展开得到右边这张图。我们看到网络Ａ随着之前的输入其实是在随着时间变化的。要注意的是</a:t>
            </a:r>
            <a:r>
              <a:rPr lang="zh-CN" altLang="en-US" sz="1200" kern="1200" dirty="0" smtClean="0">
                <a:solidFill>
                  <a:schemeClr val="tx1"/>
                </a:solidFill>
                <a:latin typeface="+mn-lt"/>
                <a:ea typeface="+mn-ea"/>
                <a:cs typeface="+mn-cs"/>
              </a:rPr>
              <a:t>展开后每层的参数都是相同的，所以只需要训练一层</a:t>
            </a:r>
            <a:r>
              <a:rPr lang="en-US" altLang="zh-CN" sz="1200" kern="1200" dirty="0" smtClean="0">
                <a:solidFill>
                  <a:schemeClr val="tx1"/>
                </a:solidFill>
                <a:latin typeface="+mn-lt"/>
                <a:ea typeface="+mn-ea"/>
                <a:cs typeface="+mn-cs"/>
              </a:rPr>
              <a:t>RNN</a:t>
            </a:r>
            <a:r>
              <a:rPr lang="zh-CN" altLang="en-US" sz="1200" kern="1200" dirty="0" smtClean="0">
                <a:solidFill>
                  <a:schemeClr val="tx1"/>
                </a:solidFill>
                <a:latin typeface="+mn-lt"/>
                <a:ea typeface="+mn-ea"/>
                <a:cs typeface="+mn-cs"/>
              </a:rPr>
              <a:t>参数，这类似ＣＮＮ里的权值共享。</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但是ＲＮＮ也有问题。但是对远距离情况，</a:t>
            </a:r>
            <a:r>
              <a:rPr lang="en-US" altLang="zh-CN" sz="1200" kern="1200" dirty="0" smtClean="0">
                <a:solidFill>
                  <a:schemeClr val="tx1"/>
                </a:solidFill>
                <a:latin typeface="+mn-lt"/>
                <a:ea typeface="+mn-ea"/>
                <a:cs typeface="+mn-cs"/>
              </a:rPr>
              <a:t>RNN</a:t>
            </a:r>
            <a:r>
              <a:rPr lang="zh-CN" altLang="en-US" sz="1200" kern="1200" dirty="0" smtClean="0">
                <a:solidFill>
                  <a:schemeClr val="tx1"/>
                </a:solidFill>
                <a:latin typeface="+mn-lt"/>
                <a:ea typeface="+mn-ea"/>
                <a:cs typeface="+mn-cs"/>
              </a:rPr>
              <a:t>将信息串联起来能力很弱。就是说记忆最深的是最后输入的信号，最开始的慢慢都忘记了。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但实际情况中我们知道有时就是需要那种很久以前的线索才能做出判断，那怎么办呢？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这时ＲＮＮ的特殊形式，</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。ＬＳＴＭ</a:t>
            </a:r>
            <a:r>
              <a:rPr lang="zh-CN" altLang="en-US" dirty="0" smtClean="0"/>
              <a:t>增加了控制新信息记忆和旧信息遗忘的门，能够记住该记忆的，遗忘该忘掉的，所以能保留长距离的时域信息。</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那么他是怎么实现控制记忆和遗忘的呢？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我们把上面的图放大，可以看到网络Ａ的内部结构。</a:t>
            </a:r>
            <a:r>
              <a:rPr lang="en-US" altLang="zh-CN" sz="1200" kern="1200" dirty="0" smtClean="0">
                <a:solidFill>
                  <a:schemeClr val="tx1"/>
                </a:solidFill>
                <a:latin typeface="+mn-lt"/>
                <a:ea typeface="+mn-ea"/>
                <a:cs typeface="+mn-cs"/>
              </a:rPr>
              <a:t>RNN</a:t>
            </a:r>
            <a:r>
              <a:rPr lang="zh-CN" altLang="en-US" sz="1200" kern="1200" dirty="0" smtClean="0">
                <a:solidFill>
                  <a:schemeClr val="tx1"/>
                </a:solidFill>
                <a:latin typeface="+mn-lt"/>
                <a:ea typeface="+mn-ea"/>
                <a:cs typeface="+mn-cs"/>
              </a:rPr>
              <a:t>是由重复的结构组成，一般里面只有单层的</a:t>
            </a:r>
            <a:r>
              <a:rPr lang="en-US" altLang="zh-CN" sz="1200" kern="1200" dirty="0" err="1" smtClean="0">
                <a:solidFill>
                  <a:schemeClr val="tx1"/>
                </a:solidFill>
                <a:latin typeface="+mn-lt"/>
                <a:ea typeface="+mn-ea"/>
                <a:cs typeface="+mn-cs"/>
              </a:rPr>
              <a:t>tanh</a:t>
            </a:r>
            <a:r>
              <a:rPr lang="zh-CN" altLang="en-US" sz="1200" kern="1200" dirty="0" smtClean="0">
                <a:solidFill>
                  <a:schemeClr val="tx1"/>
                </a:solidFill>
                <a:latin typeface="+mn-lt"/>
                <a:ea typeface="+mn-ea"/>
                <a:cs typeface="+mn-cs"/>
              </a:rPr>
              <a:t>层作为激活函数。</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而右边则是我们ＬＳＴＭ的重复结构，他更复杂，是一个四层的结构。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对</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单元最重要的概念就是这个单元的状态，这个状态决定有的信息能够流过并保持不变，只经过一些线性计算，比如最上面水平线的乘加运算。</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同时决定其他一些信息被遗忘。</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那么是怎么控制遗忘的呢？</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就是右上这个</a:t>
            </a:r>
            <a:r>
              <a:rPr lang="en-US" altLang="zh-CN" sz="1200" kern="1200" dirty="0" smtClean="0">
                <a:solidFill>
                  <a:schemeClr val="tx1"/>
                </a:solidFill>
                <a:latin typeface="+mn-lt"/>
                <a:ea typeface="+mn-ea"/>
                <a:cs typeface="+mn-cs"/>
              </a:rPr>
              <a:t>sigmoid</a:t>
            </a:r>
            <a:r>
              <a:rPr lang="zh-CN" altLang="en-US" sz="1200" kern="1200" dirty="0" smtClean="0">
                <a:solidFill>
                  <a:schemeClr val="tx1"/>
                </a:solidFill>
                <a:latin typeface="+mn-lt"/>
                <a:ea typeface="+mn-ea"/>
                <a:cs typeface="+mn-cs"/>
              </a:rPr>
              <a:t>函数和乘法组成的小模块，被称为门。我们知道</a:t>
            </a:r>
            <a:r>
              <a:rPr lang="en-US" altLang="zh-CN" sz="1200" kern="1200" dirty="0" smtClean="0">
                <a:solidFill>
                  <a:schemeClr val="tx1"/>
                </a:solidFill>
                <a:latin typeface="+mn-lt"/>
                <a:ea typeface="+mn-ea"/>
                <a:cs typeface="+mn-cs"/>
              </a:rPr>
              <a:t>sigmoid</a:t>
            </a:r>
            <a:r>
              <a:rPr lang="zh-CN" altLang="en-US" sz="1200" kern="1200" dirty="0" smtClean="0">
                <a:solidFill>
                  <a:schemeClr val="tx1"/>
                </a:solidFill>
                <a:latin typeface="+mn-lt"/>
                <a:ea typeface="+mn-ea"/>
                <a:cs typeface="+mn-cs"/>
              </a:rPr>
              <a:t>函数再</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之间，</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也就是都通过</a:t>
            </a:r>
            <a:r>
              <a:rPr lang="en-US" altLang="zh-CN" sz="1200" kern="1200" dirty="0" smtClean="0">
                <a:solidFill>
                  <a:schemeClr val="tx1"/>
                </a:solidFill>
                <a:latin typeface="+mn-lt"/>
                <a:ea typeface="+mn-ea"/>
                <a:cs typeface="+mn-cs"/>
              </a:rPr>
              <a:t> 0</a:t>
            </a:r>
            <a:r>
              <a:rPr lang="zh-CN" altLang="en-US" sz="1200" kern="1200" dirty="0" smtClean="0">
                <a:solidFill>
                  <a:schemeClr val="tx1"/>
                </a:solidFill>
                <a:latin typeface="+mn-lt"/>
                <a:ea typeface="+mn-ea"/>
                <a:cs typeface="+mn-cs"/>
              </a:rPr>
              <a:t>都不通过。门也就可以用来控制哪些信息被遗忘，被通过。</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这里的一个</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单元里有三个这样的门。</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那么这个</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单元是怎么工作的呢？我们详细讲一下。</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CD6168D1-8D70-4D61-ADBD-D9287682F3CF}" type="slidenum">
              <a:rPr lang="zh-CN" altLang="en-US" smtClean="0"/>
              <a:t>54</a:t>
            </a:fld>
            <a:endParaRPr lang="zh-CN" altLang="en-US"/>
          </a:p>
        </p:txBody>
      </p:sp>
    </p:spTree>
    <p:extLst>
      <p:ext uri="{BB962C8B-B14F-4D97-AF65-F5344CB8AC3E}">
        <p14:creationId xmlns:p14="http://schemas.microsoft.com/office/powerpoint/2010/main" val="6992711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我们先放大看下面这张图。</a:t>
            </a:r>
            <a:endParaRPr lang="en-US" altLang="zh-CN" dirty="0" smtClean="0"/>
          </a:p>
          <a:p>
            <a:r>
              <a:rPr lang="zh-CN" altLang="en-US" dirty="0" smtClean="0"/>
              <a:t>这里的</a:t>
            </a:r>
            <a:r>
              <a:rPr lang="en-US" altLang="zh-CN" dirty="0" smtClean="0"/>
              <a:t>ht-1</a:t>
            </a:r>
            <a:r>
              <a:rPr lang="zh-CN" altLang="en-US" dirty="0" smtClean="0"/>
              <a:t>，就是上一层或者说上一时刻的输出。</a:t>
            </a:r>
            <a:r>
              <a:rPr lang="en-US" altLang="zh-CN" dirty="0" smtClean="0"/>
              <a:t>Ct-1</a:t>
            </a:r>
            <a:r>
              <a:rPr lang="zh-CN" altLang="en-US" dirty="0" smtClean="0"/>
              <a:t>就是之前的状态。</a:t>
            </a:r>
            <a:r>
              <a:rPr lang="en-US" altLang="zh-CN" dirty="0" smtClean="0"/>
              <a:t>LSTM</a:t>
            </a:r>
            <a:r>
              <a:rPr lang="zh-CN" altLang="en-US" dirty="0" smtClean="0"/>
              <a:t>结构的目的是得到这一时刻的输出</a:t>
            </a:r>
            <a:r>
              <a:rPr lang="en-US" altLang="zh-CN" dirty="0" err="1" smtClean="0"/>
              <a:t>ht</a:t>
            </a:r>
            <a:r>
              <a:rPr lang="zh-CN" altLang="en-US" dirty="0" smtClean="0"/>
              <a:t>和当前的状态</a:t>
            </a:r>
            <a:r>
              <a:rPr lang="en-US" altLang="zh-CN" dirty="0" smtClean="0"/>
              <a:t>Ct</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工作的第一阶段，就是要遗忘哪些旧信息。</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我们注意到上一时刻的输出会遇到我们的门，按照右边的式子，经过与权重和偏置的乘加运算后，会通过</a:t>
            </a:r>
            <a:r>
              <a:rPr lang="en-US" altLang="zh-CN" dirty="0" smtClean="0"/>
              <a:t>sigmoid</a:t>
            </a:r>
            <a:r>
              <a:rPr lang="zh-CN" altLang="en-US" dirty="0" smtClean="0"/>
              <a:t>激活函数得到</a:t>
            </a:r>
            <a:r>
              <a:rPr lang="en-US" altLang="zh-CN" dirty="0" err="1" smtClean="0"/>
              <a:t>ft</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Ft</a:t>
            </a:r>
            <a:r>
              <a:rPr lang="zh-CN" altLang="en-US" dirty="0" smtClean="0"/>
              <a:t>会和上一时刻状态</a:t>
            </a:r>
            <a:r>
              <a:rPr lang="en-US" altLang="zh-CN" dirty="0" smtClean="0"/>
              <a:t>Ct-1</a:t>
            </a:r>
            <a:r>
              <a:rPr lang="zh-CN" altLang="en-US" dirty="0" smtClean="0"/>
              <a:t>相乘，所以如果他接近</a:t>
            </a:r>
            <a:r>
              <a:rPr lang="en-US" altLang="zh-CN" dirty="0" smtClean="0"/>
              <a:t>0</a:t>
            </a:r>
            <a:r>
              <a:rPr lang="zh-CN" altLang="en-US" dirty="0" smtClean="0"/>
              <a:t>就是</a:t>
            </a:r>
            <a:r>
              <a:rPr lang="en-US" altLang="zh-CN" dirty="0" smtClean="0"/>
              <a:t>Ct-1</a:t>
            </a:r>
            <a:r>
              <a:rPr lang="zh-CN" altLang="en-US" dirty="0" smtClean="0"/>
              <a:t>被遗忘了，接近</a:t>
            </a:r>
            <a:r>
              <a:rPr lang="en-US" altLang="zh-CN" dirty="0" smtClean="0"/>
              <a:t>1</a:t>
            </a:r>
            <a:r>
              <a:rPr lang="zh-CN" altLang="en-US" dirty="0" smtClean="0"/>
              <a:t>就是还记着。</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这里的</a:t>
            </a:r>
            <a:r>
              <a:rPr lang="en-US" altLang="zh-CN" dirty="0" smtClean="0"/>
              <a:t>W</a:t>
            </a:r>
            <a:r>
              <a:rPr lang="zh-CN" altLang="en-US" dirty="0" smtClean="0"/>
              <a:t>和</a:t>
            </a:r>
            <a:r>
              <a:rPr lang="en-US" altLang="zh-CN" dirty="0" smtClean="0"/>
              <a:t>b</a:t>
            </a:r>
            <a:r>
              <a:rPr lang="zh-CN" altLang="en-US" dirty="0" smtClean="0"/>
              <a:t>就是训练出来的网络参数。</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为什么要遗忘呢？</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比如在自然语言处理里吗，我们要要考虑主语的性别是男还是女才能确定正确的代词</a:t>
            </a:r>
            <a:r>
              <a:rPr lang="en-US" altLang="zh-CN" sz="1200" kern="1200" dirty="0" smtClean="0">
                <a:solidFill>
                  <a:schemeClr val="tx1"/>
                </a:solidFill>
                <a:latin typeface="+mn-lt"/>
                <a:ea typeface="+mn-ea"/>
                <a:cs typeface="+mn-cs"/>
              </a:rPr>
              <a:t>He</a:t>
            </a:r>
            <a:r>
              <a:rPr lang="zh-CN" altLang="en-US" sz="1200" kern="1200" dirty="0" smtClean="0">
                <a:solidFill>
                  <a:schemeClr val="tx1"/>
                </a:solidFill>
                <a:latin typeface="+mn-lt"/>
                <a:ea typeface="+mn-ea"/>
                <a:cs typeface="+mn-cs"/>
              </a:rPr>
              <a:t>和</a:t>
            </a:r>
            <a:r>
              <a:rPr lang="en-US" altLang="zh-CN" sz="1200" kern="1200" dirty="0" err="1" smtClean="0">
                <a:solidFill>
                  <a:schemeClr val="tx1"/>
                </a:solidFill>
                <a:latin typeface="+mn-lt"/>
                <a:ea typeface="+mn-ea"/>
                <a:cs typeface="+mn-cs"/>
              </a:rPr>
              <a:t>SHe</a:t>
            </a:r>
            <a:r>
              <a:rPr lang="zh-CN" altLang="en-US" sz="1200" kern="1200" dirty="0" smtClean="0">
                <a:solidFill>
                  <a:schemeClr val="tx1"/>
                </a:solidFill>
                <a:latin typeface="+mn-lt"/>
                <a:ea typeface="+mn-ea"/>
                <a:cs typeface="+mn-cs"/>
              </a:rPr>
              <a:t>。而看到一个新的主语就需要忘记之前的性别和代词的状态。</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CD6168D1-8D70-4D61-ADBD-D9287682F3CF}" type="slidenum">
              <a:rPr lang="zh-CN" altLang="en-US" smtClean="0"/>
              <a:t>55</a:t>
            </a:fld>
            <a:endParaRPr lang="zh-CN" altLang="en-US"/>
          </a:p>
        </p:txBody>
      </p:sp>
    </p:spTree>
    <p:extLst>
      <p:ext uri="{BB962C8B-B14F-4D97-AF65-F5344CB8AC3E}">
        <p14:creationId xmlns:p14="http://schemas.microsoft.com/office/powerpoint/2010/main" val="10735518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在忘记旧信息后，我们的第二阶段是决定要记忆哪些新信息。</a:t>
            </a:r>
            <a:endParaRPr lang="en-US" altLang="zh-CN" dirty="0" smtClean="0"/>
          </a:p>
          <a:p>
            <a:r>
              <a:rPr lang="zh-CN" altLang="en-US" dirty="0" smtClean="0"/>
              <a:t>这时我们遇到了第二个</a:t>
            </a:r>
            <a:r>
              <a:rPr lang="en-US" altLang="zh-CN" dirty="0" smtClean="0"/>
              <a:t>sigmoid</a:t>
            </a:r>
            <a:r>
              <a:rPr lang="zh-CN" altLang="en-US" dirty="0" smtClean="0"/>
              <a:t>门。同样是经过乘加运算经过</a:t>
            </a:r>
            <a:r>
              <a:rPr lang="en-US" altLang="zh-CN" dirty="0" smtClean="0"/>
              <a:t>sigmoid</a:t>
            </a:r>
            <a:r>
              <a:rPr lang="zh-CN" altLang="en-US" dirty="0" smtClean="0"/>
              <a:t>激活得到</a:t>
            </a:r>
            <a:r>
              <a:rPr lang="en-US" altLang="zh-CN" dirty="0" smtClean="0"/>
              <a:t>0</a:t>
            </a:r>
            <a:r>
              <a:rPr lang="zh-CN" altLang="en-US" dirty="0" smtClean="0"/>
              <a:t>和</a:t>
            </a:r>
            <a:r>
              <a:rPr lang="en-US" altLang="zh-CN" dirty="0" smtClean="0"/>
              <a:t>1</a:t>
            </a:r>
            <a:r>
              <a:rPr lang="zh-CN" altLang="en-US" dirty="0" smtClean="0"/>
              <a:t>，决定这个新信息</a:t>
            </a:r>
            <a:r>
              <a:rPr lang="en-US" altLang="zh-CN" dirty="0" err="1" smtClean="0"/>
              <a:t>xt</a:t>
            </a:r>
            <a:r>
              <a:rPr lang="zh-CN" altLang="en-US" dirty="0" smtClean="0"/>
              <a:t>要不要被记住。</a:t>
            </a:r>
            <a:endParaRPr lang="en-US" altLang="zh-CN" dirty="0" smtClean="0"/>
          </a:p>
          <a:p>
            <a:r>
              <a:rPr lang="zh-CN" altLang="en-US" dirty="0" smtClean="0"/>
              <a:t>如果需要记忆，那经过另一组乘加运算，再通过</a:t>
            </a:r>
            <a:r>
              <a:rPr lang="en-US" altLang="zh-CN" dirty="0" err="1" smtClean="0"/>
              <a:t>tanh</a:t>
            </a:r>
            <a:r>
              <a:rPr lang="zh-CN" altLang="en-US" dirty="0" smtClean="0"/>
              <a:t>激活函数，就把记忆的值加到之前的状态</a:t>
            </a:r>
            <a:r>
              <a:rPr lang="en-US" altLang="zh-CN" dirty="0" smtClean="0"/>
              <a:t>C</a:t>
            </a:r>
            <a:r>
              <a:rPr lang="zh-CN" altLang="en-US" dirty="0" smtClean="0"/>
              <a:t>里去，得到新的状态</a:t>
            </a:r>
            <a:r>
              <a:rPr lang="en-US" altLang="zh-CN" dirty="0" smtClean="0"/>
              <a:t>Ct</a:t>
            </a:r>
            <a:r>
              <a:rPr lang="zh-CN" altLang="en-US" dirty="0" smtClean="0"/>
              <a:t>。</a:t>
            </a:r>
            <a:endParaRPr lang="en-US" altLang="zh-CN" dirty="0" smtClean="0"/>
          </a:p>
          <a:p>
            <a:r>
              <a:rPr lang="zh-CN" altLang="en-US" dirty="0" smtClean="0"/>
              <a:t>左上我标了一下</a:t>
            </a:r>
            <a:r>
              <a:rPr lang="en-US" altLang="zh-CN" dirty="0" err="1" smtClean="0"/>
              <a:t>tanh</a:t>
            </a:r>
            <a:r>
              <a:rPr lang="zh-CN" altLang="en-US" dirty="0" smtClean="0"/>
              <a:t>激活函数的图，他是在</a:t>
            </a:r>
            <a:r>
              <a:rPr lang="en-US" altLang="zh-CN" dirty="0" smtClean="0"/>
              <a:t>+-1</a:t>
            </a:r>
            <a:r>
              <a:rPr lang="zh-CN" altLang="en-US" dirty="0" smtClean="0"/>
              <a:t>之间的。</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56</a:t>
            </a:fld>
            <a:endParaRPr lang="zh-CN" altLang="en-US"/>
          </a:p>
        </p:txBody>
      </p:sp>
    </p:spTree>
    <p:extLst>
      <p:ext uri="{BB962C8B-B14F-4D97-AF65-F5344CB8AC3E}">
        <p14:creationId xmlns:p14="http://schemas.microsoft.com/office/powerpoint/2010/main" val="98719449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我们可以通过上面这条线总结下我们刚才做了什么事。</a:t>
            </a:r>
            <a:r>
              <a:rPr lang="zh-CN" altLang="en-US" sz="1200" kern="1200" dirty="0" smtClean="0">
                <a:solidFill>
                  <a:schemeClr val="tx1"/>
                </a:solidFill>
                <a:latin typeface="+mn-lt"/>
                <a:ea typeface="+mn-ea"/>
                <a:cs typeface="+mn-cs"/>
              </a:rPr>
              <a:t>通过</a:t>
            </a:r>
            <a:r>
              <a:rPr lang="en-US" altLang="zh-CN" sz="1200" kern="1200" dirty="0" err="1" smtClean="0">
                <a:solidFill>
                  <a:schemeClr val="tx1"/>
                </a:solidFill>
                <a:latin typeface="+mn-lt"/>
                <a:ea typeface="+mn-ea"/>
                <a:cs typeface="+mn-cs"/>
              </a:rPr>
              <a:t>ft</a:t>
            </a:r>
            <a:r>
              <a:rPr lang="zh-CN" altLang="en-US" sz="1200" kern="1200" dirty="0" smtClean="0">
                <a:solidFill>
                  <a:schemeClr val="tx1"/>
                </a:solidFill>
                <a:latin typeface="+mn-lt"/>
                <a:ea typeface="+mn-ea"/>
                <a:cs typeface="+mn-cs"/>
              </a:rPr>
              <a:t>忘记想忘掉的，通过</a:t>
            </a:r>
            <a:r>
              <a:rPr lang="en-US" altLang="zh-CN" sz="1200" kern="1200" dirty="0" smtClean="0">
                <a:solidFill>
                  <a:schemeClr val="tx1"/>
                </a:solidFill>
                <a:latin typeface="+mn-lt"/>
                <a:ea typeface="+mn-ea"/>
                <a:cs typeface="+mn-cs"/>
              </a:rPr>
              <a:t>C`</a:t>
            </a:r>
            <a:r>
              <a:rPr lang="zh-CN" altLang="en-US" sz="1200" kern="1200" dirty="0" smtClean="0">
                <a:solidFill>
                  <a:schemeClr val="tx1"/>
                </a:solidFill>
                <a:latin typeface="+mn-lt"/>
                <a:ea typeface="+mn-ea"/>
                <a:cs typeface="+mn-cs"/>
              </a:rPr>
              <a:t>加上想记住的，最终得到新的状态</a:t>
            </a:r>
            <a:r>
              <a:rPr lang="en-US" altLang="zh-CN" sz="1200" kern="1200" dirty="0" smtClean="0">
                <a:solidFill>
                  <a:schemeClr val="tx1"/>
                </a:solidFill>
                <a:latin typeface="+mn-lt"/>
                <a:ea typeface="+mn-ea"/>
                <a:cs typeface="+mn-cs"/>
              </a:rPr>
              <a:t>Ct</a:t>
            </a:r>
            <a:r>
              <a:rPr lang="zh-CN" altLang="en-US" sz="1200" kern="1200" dirty="0" smtClean="0">
                <a:solidFill>
                  <a:schemeClr val="tx1"/>
                </a:solidFill>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57</a:t>
            </a:fld>
            <a:endParaRPr lang="zh-CN" altLang="en-US"/>
          </a:p>
        </p:txBody>
      </p:sp>
    </p:spTree>
    <p:extLst>
      <p:ext uri="{BB962C8B-B14F-4D97-AF65-F5344CB8AC3E}">
        <p14:creationId xmlns:p14="http://schemas.microsoft.com/office/powerpoint/2010/main" val="41966498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我们已经忘掉该忘的，记住该记住的了。那么第三阶段就是我们输出什么。</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看这张图，我们</a:t>
            </a:r>
            <a:r>
              <a:rPr lang="zh-CN" altLang="en-US" sz="1200" kern="1200" dirty="0" smtClean="0">
                <a:solidFill>
                  <a:schemeClr val="tx1"/>
                </a:solidFill>
                <a:latin typeface="+mn-lt"/>
                <a:ea typeface="+mn-ea"/>
                <a:cs typeface="+mn-cs"/>
              </a:rPr>
              <a:t>先通过</a:t>
            </a:r>
            <a:r>
              <a:rPr lang="en-US" altLang="zh-CN" sz="1200" kern="1200" dirty="0" err="1" smtClean="0">
                <a:solidFill>
                  <a:schemeClr val="tx1"/>
                </a:solidFill>
                <a:latin typeface="+mn-lt"/>
                <a:ea typeface="+mn-ea"/>
                <a:cs typeface="+mn-cs"/>
              </a:rPr>
              <a:t>sigmod</a:t>
            </a:r>
            <a:r>
              <a:rPr lang="zh-CN" altLang="en-US" sz="1200" kern="1200" dirty="0" smtClean="0">
                <a:solidFill>
                  <a:schemeClr val="tx1"/>
                </a:solidFill>
                <a:latin typeface="+mn-lt"/>
                <a:ea typeface="+mn-ea"/>
                <a:cs typeface="+mn-cs"/>
              </a:rPr>
              <a:t>门确定输出</a:t>
            </a:r>
            <a:r>
              <a:rPr lang="en-US" altLang="zh-CN" sz="1200" kern="1200" dirty="0" smtClean="0">
                <a:solidFill>
                  <a:schemeClr val="tx1"/>
                </a:solidFill>
                <a:latin typeface="+mn-lt"/>
                <a:ea typeface="+mn-ea"/>
                <a:cs typeface="+mn-cs"/>
              </a:rPr>
              <a:t>cell</a:t>
            </a:r>
            <a:r>
              <a:rPr lang="zh-CN" altLang="en-US" sz="1200" kern="1200" dirty="0" smtClean="0">
                <a:solidFill>
                  <a:schemeClr val="tx1"/>
                </a:solidFill>
                <a:latin typeface="+mn-lt"/>
                <a:ea typeface="+mn-ea"/>
                <a:cs typeface="+mn-cs"/>
              </a:rPr>
              <a:t>状态哪部分，再将</a:t>
            </a:r>
            <a:r>
              <a:rPr lang="en-US" altLang="zh-CN" sz="1200" kern="1200" dirty="0" smtClean="0">
                <a:solidFill>
                  <a:schemeClr val="tx1"/>
                </a:solidFill>
                <a:latin typeface="+mn-lt"/>
                <a:ea typeface="+mn-ea"/>
                <a:cs typeface="+mn-cs"/>
              </a:rPr>
              <a:t>cell</a:t>
            </a:r>
            <a:r>
              <a:rPr lang="zh-CN" altLang="en-US" sz="1200" kern="1200" dirty="0" smtClean="0">
                <a:solidFill>
                  <a:schemeClr val="tx1"/>
                </a:solidFill>
                <a:latin typeface="+mn-lt"/>
                <a:ea typeface="+mn-ea"/>
                <a:cs typeface="+mn-cs"/>
              </a:rPr>
              <a:t>状态通过</a:t>
            </a:r>
            <a:r>
              <a:rPr lang="en-US" altLang="zh-CN" sz="1200" kern="1200" dirty="0" err="1" smtClean="0">
                <a:solidFill>
                  <a:schemeClr val="tx1"/>
                </a:solidFill>
                <a:latin typeface="+mn-lt"/>
                <a:ea typeface="+mn-ea"/>
                <a:cs typeface="+mn-cs"/>
              </a:rPr>
              <a:t>tanh</a:t>
            </a:r>
            <a:r>
              <a:rPr lang="zh-CN" altLang="en-US" sz="1200" kern="1200" dirty="0" smtClean="0">
                <a:solidFill>
                  <a:schemeClr val="tx1"/>
                </a:solidFill>
                <a:latin typeface="+mn-lt"/>
                <a:ea typeface="+mn-ea"/>
                <a:cs typeface="+mn-cs"/>
              </a:rPr>
              <a:t>层进行激活。两者一乘，就是我们想要的输出了。</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58</a:t>
            </a:fld>
            <a:endParaRPr lang="zh-CN" altLang="en-US"/>
          </a:p>
        </p:txBody>
      </p:sp>
    </p:spTree>
    <p:extLst>
      <p:ext uri="{BB962C8B-B14F-4D97-AF65-F5344CB8AC3E}">
        <p14:creationId xmlns:p14="http://schemas.microsoft.com/office/powerpoint/2010/main" val="2684595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当然实际情况中</a:t>
            </a:r>
            <a:r>
              <a:rPr lang="en-US" altLang="zh-CN" dirty="0" smtClean="0"/>
              <a:t>4</a:t>
            </a:r>
            <a:r>
              <a:rPr lang="zh-CN" altLang="en-US" dirty="0" smtClean="0"/>
              <a:t>层的</a:t>
            </a:r>
            <a:r>
              <a:rPr lang="en-US" altLang="zh-CN" dirty="0" smtClean="0"/>
              <a:t>LSTM</a:t>
            </a:r>
            <a:r>
              <a:rPr lang="zh-CN" altLang="en-US" dirty="0" smtClean="0"/>
              <a:t>单元确实太复杂了，所以他有很多变种。</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下面这张图就是</a:t>
            </a:r>
            <a:r>
              <a:rPr lang="en-US" altLang="zh-CN" dirty="0" smtClean="0"/>
              <a:t>GRU</a:t>
            </a:r>
            <a:r>
              <a:rPr lang="zh-CN" altLang="en-US" dirty="0" smtClean="0"/>
              <a:t>。</a:t>
            </a:r>
            <a:r>
              <a:rPr lang="zh-CN" altLang="en-US" sz="1200" kern="1200" dirty="0" smtClean="0">
                <a:solidFill>
                  <a:schemeClr val="tx1"/>
                </a:solidFill>
                <a:latin typeface="+mn-lt"/>
                <a:ea typeface="+mn-ea"/>
                <a:cs typeface="+mn-cs"/>
              </a:rPr>
              <a:t>与</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相比省了一个</a:t>
            </a:r>
            <a:r>
              <a:rPr lang="en-US" altLang="zh-CN" sz="1200" kern="1200" dirty="0" smtClean="0">
                <a:solidFill>
                  <a:schemeClr val="tx1"/>
                </a:solidFill>
                <a:latin typeface="+mn-lt"/>
                <a:ea typeface="+mn-ea"/>
                <a:cs typeface="+mn-cs"/>
              </a:rPr>
              <a:t>gate</a:t>
            </a:r>
            <a:r>
              <a:rPr lang="zh-CN" altLang="en-US" sz="1200" kern="1200" dirty="0" smtClean="0">
                <a:solidFill>
                  <a:schemeClr val="tx1"/>
                </a:solidFill>
                <a:latin typeface="+mn-lt"/>
                <a:ea typeface="+mn-ea"/>
                <a:cs typeface="+mn-cs"/>
              </a:rPr>
              <a:t>，训练更简单，效果差不多。</a:t>
            </a:r>
            <a:endParaRPr lang="en-US" altLang="zh-CN" sz="1200" kern="1200" dirty="0" smtClean="0">
              <a:solidFill>
                <a:schemeClr val="tx1"/>
              </a:solidFill>
              <a:latin typeface="+mn-lt"/>
              <a:ea typeface="+mn-ea"/>
              <a:cs typeface="+mn-cs"/>
            </a:endParaRPr>
          </a:p>
          <a:p>
            <a:r>
              <a:rPr lang="zh-CN" altLang="en-US" dirty="0" smtClean="0"/>
              <a:t>和之前的</a:t>
            </a:r>
            <a:r>
              <a:rPr lang="en-US" altLang="zh-CN" dirty="0" smtClean="0"/>
              <a:t>LSTM</a:t>
            </a:r>
            <a:r>
              <a:rPr lang="zh-CN" altLang="en-US" dirty="0" smtClean="0"/>
              <a:t>相比，它把</a:t>
            </a:r>
            <a:r>
              <a:rPr lang="zh-CN" altLang="en-US" sz="1200" kern="1200" dirty="0" smtClean="0">
                <a:solidFill>
                  <a:schemeClr val="tx1"/>
                </a:solidFill>
                <a:latin typeface="+mn-lt"/>
                <a:ea typeface="+mn-ea"/>
                <a:cs typeface="+mn-cs"/>
              </a:rPr>
              <a:t>将遗忘</a:t>
            </a:r>
            <a:r>
              <a:rPr lang="en-US" altLang="zh-CN" sz="1200" kern="1200" dirty="0" smtClean="0">
                <a:solidFill>
                  <a:schemeClr val="tx1"/>
                </a:solidFill>
                <a:latin typeface="+mn-lt"/>
                <a:ea typeface="+mn-ea"/>
                <a:cs typeface="+mn-cs"/>
              </a:rPr>
              <a:t>gate</a:t>
            </a:r>
            <a:r>
              <a:rPr lang="zh-CN" altLang="en-US" sz="1200" kern="1200" dirty="0" smtClean="0">
                <a:solidFill>
                  <a:schemeClr val="tx1"/>
                </a:solidFill>
                <a:latin typeface="+mn-lt"/>
                <a:ea typeface="+mn-ea"/>
                <a:cs typeface="+mn-cs"/>
              </a:rPr>
              <a:t>和输入</a:t>
            </a:r>
            <a:r>
              <a:rPr lang="en-US" altLang="zh-CN" sz="1200" kern="1200" dirty="0" smtClean="0">
                <a:solidFill>
                  <a:schemeClr val="tx1"/>
                </a:solidFill>
                <a:latin typeface="+mn-lt"/>
                <a:ea typeface="+mn-ea"/>
                <a:cs typeface="+mn-cs"/>
              </a:rPr>
              <a:t>gate</a:t>
            </a:r>
            <a:r>
              <a:rPr lang="zh-CN" altLang="en-US" sz="1200" kern="1200" dirty="0" smtClean="0">
                <a:solidFill>
                  <a:schemeClr val="tx1"/>
                </a:solidFill>
                <a:latin typeface="+mn-lt"/>
                <a:ea typeface="+mn-ea"/>
                <a:cs typeface="+mn-cs"/>
              </a:rPr>
              <a:t>结合起来成为一个</a:t>
            </a:r>
            <a:r>
              <a:rPr lang="en-US" altLang="zh-CN" sz="1200" kern="1200" dirty="0" smtClean="0">
                <a:solidFill>
                  <a:schemeClr val="tx1"/>
                </a:solidFill>
                <a:latin typeface="+mn-lt"/>
                <a:ea typeface="+mn-ea"/>
                <a:cs typeface="+mn-cs"/>
              </a:rPr>
              <a:t>update gate</a:t>
            </a:r>
            <a:r>
              <a:rPr lang="zh-CN" altLang="en-US" sz="1200" kern="1200" dirty="0" smtClean="0">
                <a:solidFill>
                  <a:schemeClr val="tx1"/>
                </a:solidFill>
                <a:latin typeface="+mn-lt"/>
                <a:ea typeface="+mn-ea"/>
                <a:cs typeface="+mn-cs"/>
              </a:rPr>
              <a:t>，不再使用两个门来分别决定忘记什么和记住什么。</a:t>
            </a:r>
          </a:p>
          <a:p>
            <a:r>
              <a:rPr lang="zh-CN" altLang="en-US" sz="1200" kern="1200" dirty="0" smtClean="0">
                <a:solidFill>
                  <a:schemeClr val="tx1"/>
                </a:solidFill>
                <a:latin typeface="+mn-lt"/>
                <a:ea typeface="+mn-ea"/>
                <a:cs typeface="+mn-cs"/>
              </a:rPr>
              <a:t>只有当我们记住新的输入时忘记之前的，记住越多，忘记越多。</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基于</a:t>
            </a:r>
            <a:r>
              <a:rPr lang="en-US" altLang="zh-CN" dirty="0" smtClean="0"/>
              <a:t>GRU</a:t>
            </a:r>
            <a:r>
              <a:rPr lang="zh-CN" altLang="en-US" dirty="0" smtClean="0"/>
              <a:t>的</a:t>
            </a:r>
            <a:r>
              <a:rPr lang="en-US" altLang="zh-CN" dirty="0" smtClean="0"/>
              <a:t>LSTM</a:t>
            </a:r>
            <a:r>
              <a:rPr lang="zh-CN" altLang="en-US" dirty="0" smtClean="0"/>
              <a:t>是目前处理时域信号最好的方法。</a:t>
            </a:r>
          </a:p>
          <a:p>
            <a:r>
              <a:rPr lang="zh-CN" altLang="en-US" dirty="0" smtClean="0"/>
              <a:t>实际使用中，我们就是将多个</a:t>
            </a:r>
            <a:r>
              <a:rPr lang="en-US" altLang="zh-CN" dirty="0" smtClean="0"/>
              <a:t>LSTM</a:t>
            </a:r>
            <a:r>
              <a:rPr lang="zh-CN" altLang="en-US" dirty="0" smtClean="0"/>
              <a:t>的单元重叠组成多层的网络。</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59</a:t>
            </a:fld>
            <a:endParaRPr lang="zh-CN" altLang="en-US"/>
          </a:p>
        </p:txBody>
      </p:sp>
    </p:spTree>
    <p:extLst>
      <p:ext uri="{BB962C8B-B14F-4D97-AF65-F5344CB8AC3E}">
        <p14:creationId xmlns:p14="http://schemas.microsoft.com/office/powerpoint/2010/main" val="32852053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与普通的</a:t>
            </a:r>
            <a:r>
              <a:rPr lang="en-US" altLang="zh-CN" dirty="0" smtClean="0"/>
              <a:t>LSTM</a:t>
            </a:r>
            <a:r>
              <a:rPr lang="zh-CN" altLang="en-US" dirty="0" smtClean="0"/>
              <a:t>相比，其实现在用的更多的是双向的</a:t>
            </a:r>
            <a:r>
              <a:rPr lang="en-US" altLang="zh-CN" dirty="0" smtClean="0"/>
              <a:t>LSTM</a:t>
            </a:r>
            <a:r>
              <a:rPr lang="zh-CN" altLang="en-US" dirty="0" smtClean="0"/>
              <a:t>。这是什么意思呢？</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虽然</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可以处理不定长度数据，但是只能利用过去的信息，无法利用未来的信息。</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而我们知道上下文都是有意义的。比如识别手写体文字时综合前一个文字和后一个文字的信息才能得到更精确的识别。当然对神经信号的分类也是很有用的。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为什么</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只能利用过去的信息呢？因为之前的</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都是单向的，每个时刻他的输入只有当前的输入和前一时刻的状态和输出，得不到未来的状态。</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那么怎么利用未来的信息呢？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我们可以将时序相反的两个</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连接到同一输出，这两个</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其实是独立的，不会共用状态，然后将两个输出合成得到最终的输出。</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由于两个</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是独立的，所以在训练时我们可以当做两个单独的单向</a:t>
            </a:r>
            <a:r>
              <a:rPr lang="en-US" altLang="zh-CN" sz="1200" kern="1200" dirty="0" smtClean="0">
                <a:solidFill>
                  <a:schemeClr val="tx1"/>
                </a:solidFill>
                <a:latin typeface="+mn-lt"/>
                <a:ea typeface="+mn-ea"/>
                <a:cs typeface="+mn-cs"/>
              </a:rPr>
              <a:t>LSTM</a:t>
            </a:r>
            <a:r>
              <a:rPr lang="zh-CN" altLang="en-US" sz="1200" kern="1200" dirty="0" smtClean="0">
                <a:solidFill>
                  <a:schemeClr val="tx1"/>
                </a:solidFill>
                <a:latin typeface="+mn-lt"/>
                <a:ea typeface="+mn-ea"/>
                <a:cs typeface="+mn-cs"/>
              </a:rPr>
              <a:t>训练。</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对分类任务一般将输出序列连接全连接层或者全局平均池化层再连接</a:t>
            </a:r>
            <a:r>
              <a:rPr lang="en-US" altLang="zh-CN" sz="1200" kern="1200" dirty="0" err="1" smtClean="0">
                <a:solidFill>
                  <a:schemeClr val="tx1"/>
                </a:solidFill>
                <a:latin typeface="+mn-lt"/>
                <a:ea typeface="+mn-ea"/>
                <a:cs typeface="+mn-cs"/>
              </a:rPr>
              <a:t>softmax</a:t>
            </a:r>
            <a:r>
              <a:rPr lang="zh-CN" altLang="en-US" sz="1200" kern="1200" dirty="0" smtClean="0">
                <a:solidFill>
                  <a:schemeClr val="tx1"/>
                </a:solidFill>
                <a:latin typeface="+mn-lt"/>
                <a:ea typeface="+mn-ea"/>
                <a:cs typeface="+mn-cs"/>
              </a:rPr>
              <a:t>进行分类。</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60</a:t>
            </a:fld>
            <a:endParaRPr lang="zh-CN" altLang="en-US"/>
          </a:p>
        </p:txBody>
      </p:sp>
    </p:spTree>
    <p:extLst>
      <p:ext uri="{BB962C8B-B14F-4D97-AF65-F5344CB8AC3E}">
        <p14:creationId xmlns:p14="http://schemas.microsoft.com/office/powerpoint/2010/main" val="32132401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一对一</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最终得到</a:t>
            </a:r>
            <a:r>
              <a:rPr lang="en-US" altLang="zh-CN" sz="1200" kern="1200" dirty="0" smtClean="0">
                <a:solidFill>
                  <a:schemeClr val="tx1"/>
                </a:solidFill>
                <a:latin typeface="+mn-lt"/>
                <a:ea typeface="+mn-ea"/>
                <a:cs typeface="+mn-cs"/>
              </a:rPr>
              <a:t>N(N-1)/2</a:t>
            </a:r>
            <a:r>
              <a:rPr lang="zh-CN" altLang="en-US" sz="1200" kern="1200" dirty="0" smtClean="0">
                <a:solidFill>
                  <a:schemeClr val="tx1"/>
                </a:solidFill>
                <a:latin typeface="+mn-lt"/>
                <a:ea typeface="+mn-ea"/>
                <a:cs typeface="+mn-cs"/>
              </a:rPr>
              <a:t>个分类结果，可能有多个</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怎么办？根据逻辑投票得到</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分类器很多  但每个分类器都很小（只用那两类的数据训练）</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smtClean="0">
                <a:solidFill>
                  <a:schemeClr val="tx1"/>
                </a:solidFill>
                <a:latin typeface="+mn-lt"/>
                <a:ea typeface="+mn-ea"/>
                <a:cs typeface="+mn-cs"/>
              </a:rPr>
              <a:t>一对其余</a:t>
            </a:r>
            <a:endParaRPr lang="en-US" altLang="zh-CN"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最终</a:t>
            </a:r>
            <a:r>
              <a:rPr lang="en-US" altLang="zh-CN" sz="1200" kern="1200" dirty="0" smtClean="0">
                <a:solidFill>
                  <a:schemeClr val="tx1"/>
                </a:solidFill>
                <a:latin typeface="+mn-lt"/>
                <a:ea typeface="+mn-ea"/>
                <a:cs typeface="+mn-cs"/>
              </a:rPr>
              <a:t>N</a:t>
            </a:r>
            <a:r>
              <a:rPr lang="zh-CN" altLang="en-US" sz="1200" kern="1200" dirty="0" smtClean="0">
                <a:solidFill>
                  <a:schemeClr val="tx1"/>
                </a:solidFill>
                <a:latin typeface="+mn-lt"/>
                <a:ea typeface="+mn-ea"/>
                <a:cs typeface="+mn-cs"/>
              </a:rPr>
              <a:t>个分类结果里，有多个</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怎么办？要比较分类器的置信度</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分类器少，所以存储开销少。但训练开销大，因为</a:t>
            </a:r>
            <a:r>
              <a:rPr lang="en-US" altLang="zh-CN" sz="1200" kern="1200" dirty="0" smtClean="0">
                <a:solidFill>
                  <a:schemeClr val="tx1"/>
                </a:solidFill>
                <a:latin typeface="+mn-lt"/>
                <a:ea typeface="+mn-ea"/>
                <a:cs typeface="+mn-cs"/>
              </a:rPr>
              <a:t>N</a:t>
            </a:r>
            <a:r>
              <a:rPr lang="zh-CN" altLang="en-US" sz="1200" kern="1200" dirty="0" smtClean="0">
                <a:solidFill>
                  <a:schemeClr val="tx1"/>
                </a:solidFill>
                <a:latin typeface="+mn-lt"/>
                <a:ea typeface="+mn-ea"/>
                <a:cs typeface="+mn-cs"/>
              </a:rPr>
              <a:t>个分类器都要用所有数据训练。</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多对多</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smtClean="0">
                <a:solidFill>
                  <a:schemeClr val="tx1"/>
                </a:solidFill>
                <a:latin typeface="+mn-lt"/>
                <a:ea typeface="+mn-ea"/>
                <a:cs typeface="+mn-cs"/>
              </a:rPr>
              <a:t>可以把</a:t>
            </a:r>
            <a:r>
              <a:rPr lang="zh-CN" altLang="en-US" sz="1200" kern="1200" dirty="0" smtClean="0">
                <a:solidFill>
                  <a:schemeClr val="tx1"/>
                </a:solidFill>
                <a:latin typeface="+mn-lt"/>
                <a:ea typeface="+mn-ea"/>
                <a:cs typeface="+mn-cs"/>
              </a:rPr>
              <a:t>把编码冗余引入到类别的拆分上</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smtClean="0">
                <a:solidFill>
                  <a:schemeClr val="tx1"/>
                </a:solidFill>
                <a:latin typeface="+mn-lt"/>
                <a:ea typeface="+mn-ea"/>
                <a:cs typeface="+mn-cs"/>
              </a:rPr>
              <a:t>与多标记学习区分 这里每个样本只有一个类别</a:t>
            </a:r>
            <a:endParaRPr lang="en-US" altLang="zh-CN" sz="1200" kern="1200" baseline="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baseline="0" dirty="0" smtClean="0">
                <a:solidFill>
                  <a:schemeClr val="tx1"/>
                </a:solidFill>
                <a:latin typeface="+mn-lt"/>
                <a:ea typeface="+mn-ea"/>
                <a:cs typeface="+mn-cs"/>
              </a:rPr>
              <a:t>  </a:t>
            </a: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7</a:t>
            </a:fld>
            <a:endParaRPr lang="zh-CN" altLang="en-US"/>
          </a:p>
        </p:txBody>
      </p:sp>
    </p:spTree>
    <p:extLst>
      <p:ext uri="{BB962C8B-B14F-4D97-AF65-F5344CB8AC3E}">
        <p14:creationId xmlns:p14="http://schemas.microsoft.com/office/powerpoint/2010/main" val="311844417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接下来我们谈谈深度学习中一些相对新兴的方向。也就是生成对抗网络，以决策树为基的深度学习和前段时候</a:t>
            </a:r>
            <a:r>
              <a:rPr lang="en-US" altLang="zh-CN" dirty="0" err="1" smtClean="0"/>
              <a:t>alphazero</a:t>
            </a:r>
            <a:r>
              <a:rPr lang="zh-CN" altLang="en-US" dirty="0" smtClean="0"/>
              <a:t>大展身手的基础增强学习。</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61</a:t>
            </a:fld>
            <a:endParaRPr lang="zh-CN" altLang="en-US"/>
          </a:p>
        </p:txBody>
      </p:sp>
    </p:spTree>
    <p:extLst>
      <p:ext uri="{BB962C8B-B14F-4D97-AF65-F5344CB8AC3E}">
        <p14:creationId xmlns:p14="http://schemas.microsoft.com/office/powerpoint/2010/main" val="454097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首先说说</a:t>
            </a:r>
            <a:r>
              <a:rPr lang="en-US" altLang="zh-CN" dirty="0" smtClean="0"/>
              <a:t>GAN</a:t>
            </a:r>
            <a:r>
              <a:rPr lang="zh-CN" altLang="en-US" dirty="0" smtClean="0"/>
              <a:t>，生成对抗网络。我们可能之前看到一些新闻，说</a:t>
            </a:r>
            <a:r>
              <a:rPr lang="en-US" altLang="zh-CN" dirty="0" smtClean="0"/>
              <a:t>AI</a:t>
            </a:r>
            <a:r>
              <a:rPr lang="zh-CN" altLang="en-US" dirty="0" smtClean="0"/>
              <a:t>能自己画画了，能自己写文章了，甚至自己作曲了。等等很多让</a:t>
            </a:r>
            <a:r>
              <a:rPr lang="en-US" altLang="zh-CN" dirty="0" smtClean="0"/>
              <a:t>AI</a:t>
            </a:r>
            <a:r>
              <a:rPr lang="zh-CN" altLang="en-US" dirty="0" smtClean="0"/>
              <a:t>自己生成某种东西时，其实原理都是</a:t>
            </a:r>
            <a:r>
              <a:rPr lang="en-US" altLang="zh-CN" dirty="0" smtClean="0"/>
              <a:t>GAN</a:t>
            </a:r>
            <a:r>
              <a:rPr lang="zh-CN" altLang="en-US" dirty="0" smtClean="0"/>
              <a:t>。那么</a:t>
            </a:r>
            <a:r>
              <a:rPr lang="en-US" altLang="zh-CN" dirty="0" smtClean="0"/>
              <a:t>GAN</a:t>
            </a:r>
            <a:r>
              <a:rPr lang="zh-CN" altLang="en-US" dirty="0" smtClean="0"/>
              <a:t>是怎么工作的呢？其实和</a:t>
            </a:r>
            <a:r>
              <a:rPr lang="en-US" altLang="zh-CN" dirty="0" err="1" smtClean="0"/>
              <a:t>alphazero</a:t>
            </a:r>
            <a:r>
              <a:rPr lang="zh-CN" altLang="en-US" dirty="0" smtClean="0"/>
              <a:t>左右手互博的方法有些类似。以处理图像的</a:t>
            </a:r>
            <a:r>
              <a:rPr lang="en-US" altLang="zh-CN" dirty="0" smtClean="0"/>
              <a:t>GAN</a:t>
            </a:r>
            <a:r>
              <a:rPr lang="zh-CN" altLang="en-US" dirty="0" smtClean="0"/>
              <a:t>为例。其实它分为两部分，一个是</a:t>
            </a:r>
            <a:r>
              <a:rPr lang="en-US" altLang="zh-CN" sz="1200" kern="1200" dirty="0" smtClean="0">
                <a:solidFill>
                  <a:schemeClr val="tx1"/>
                </a:solidFill>
                <a:latin typeface="+mn-lt"/>
                <a:ea typeface="+mn-ea"/>
                <a:cs typeface="+mn-cs"/>
              </a:rPr>
              <a:t>Generator</a:t>
            </a:r>
            <a:r>
              <a:rPr lang="zh-CN" altLang="en-US" sz="1200" kern="1200" dirty="0" smtClean="0">
                <a:solidFill>
                  <a:schemeClr val="tx1"/>
                </a:solidFill>
                <a:latin typeface="+mn-lt"/>
                <a:ea typeface="+mn-ea"/>
                <a:cs typeface="+mn-cs"/>
              </a:rPr>
              <a:t>，他负责接受随机噪声生成图片。</a:t>
            </a:r>
          </a:p>
          <a:p>
            <a:r>
              <a:rPr lang="zh-CN" altLang="en-US" sz="1200" kern="1200" dirty="0" smtClean="0">
                <a:solidFill>
                  <a:schemeClr val="tx1"/>
                </a:solidFill>
                <a:latin typeface="+mn-lt"/>
                <a:ea typeface="+mn-ea"/>
                <a:cs typeface="+mn-cs"/>
              </a:rPr>
              <a:t>另一个则是</a:t>
            </a:r>
            <a:r>
              <a:rPr lang="en-US" altLang="zh-CN" sz="1200" kern="1200" dirty="0" smtClean="0">
                <a:solidFill>
                  <a:schemeClr val="tx1"/>
                </a:solidFill>
                <a:latin typeface="+mn-lt"/>
                <a:ea typeface="+mn-ea"/>
                <a:cs typeface="+mn-cs"/>
              </a:rPr>
              <a:t>Discriminator</a:t>
            </a:r>
            <a:r>
              <a:rPr lang="zh-CN" altLang="en-US" sz="1200" kern="1200" dirty="0" smtClean="0">
                <a:solidFill>
                  <a:schemeClr val="tx1"/>
                </a:solidFill>
                <a:latin typeface="+mn-lt"/>
                <a:ea typeface="+mn-ea"/>
                <a:cs typeface="+mn-cs"/>
              </a:rPr>
              <a:t>，可以称为判别器，他判断图片是否真实。它的输入为图片，输出为是真实图片的概率。</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而我们的目标呢，就是生成网络生成图片欺骗判别网络，判别网络尽可能区分生成和真实图片，让真实数据输出概率</a:t>
            </a:r>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，合成数据输出概率</a:t>
            </a:r>
            <a:r>
              <a:rPr lang="en-US" altLang="zh-CN" sz="1200" kern="1200" dirty="0" smtClean="0">
                <a:solidFill>
                  <a:schemeClr val="tx1"/>
                </a:solidFill>
                <a:latin typeface="+mn-lt"/>
                <a:ea typeface="+mn-ea"/>
                <a:cs typeface="+mn-cs"/>
              </a:rPr>
              <a:t>0</a:t>
            </a:r>
            <a:r>
              <a:rPr lang="zh-CN" altLang="en-US" sz="1200" kern="1200" dirty="0" smtClean="0">
                <a:solidFill>
                  <a:schemeClr val="tx1"/>
                </a:solidFill>
                <a:latin typeface="+mn-lt"/>
                <a:ea typeface="+mn-ea"/>
                <a:cs typeface="+mn-cs"/>
              </a:rPr>
              <a:t>。最终生成了以假乱真的图片，判别概率为</a:t>
            </a:r>
            <a:r>
              <a:rPr lang="en-US" altLang="zh-CN" sz="1200" kern="1200" dirty="0" smtClean="0">
                <a:solidFill>
                  <a:schemeClr val="tx1"/>
                </a:solidFill>
                <a:latin typeface="+mn-lt"/>
                <a:ea typeface="+mn-ea"/>
                <a:cs typeface="+mn-cs"/>
              </a:rPr>
              <a:t>0.5</a:t>
            </a:r>
            <a:r>
              <a:rPr lang="zh-CN" altLang="en-US" sz="1200" kern="1200" dirty="0" smtClean="0">
                <a:solidFill>
                  <a:schemeClr val="tx1"/>
                </a:solidFill>
                <a:latin typeface="+mn-lt"/>
                <a:ea typeface="+mn-ea"/>
                <a:cs typeface="+mn-cs"/>
              </a:rPr>
              <a:t>无法判断。</a:t>
            </a:r>
          </a:p>
          <a:p>
            <a:r>
              <a:rPr lang="zh-CN" altLang="en-US" sz="1200" kern="1200" dirty="0" smtClean="0">
                <a:solidFill>
                  <a:schemeClr val="tx1"/>
                </a:solidFill>
                <a:latin typeface="+mn-lt"/>
                <a:ea typeface="+mn-ea"/>
                <a:cs typeface="+mn-cs"/>
              </a:rPr>
              <a:t>我们也就得到生成式模型</a:t>
            </a:r>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那么怎么训练得到</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呢？</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根据上面的描述，我们就得到了下面这个最优化的公式。我们可以通过最优化它来得到模型的参数。</a:t>
            </a: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分别为判别器和生成器。</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这里</a:t>
            </a:r>
            <a:r>
              <a:rPr lang="en-US" altLang="zh-CN" sz="1200" kern="1200" dirty="0" smtClean="0">
                <a:solidFill>
                  <a:schemeClr val="tx1"/>
                </a:solidFill>
                <a:latin typeface="+mn-lt"/>
                <a:ea typeface="+mn-ea"/>
                <a:cs typeface="+mn-cs"/>
              </a:rPr>
              <a:t>x</a:t>
            </a:r>
            <a:r>
              <a:rPr lang="zh-CN" altLang="en-US" sz="1200" kern="1200" dirty="0" smtClean="0">
                <a:solidFill>
                  <a:schemeClr val="tx1"/>
                </a:solidFill>
                <a:latin typeface="+mn-lt"/>
                <a:ea typeface="+mn-ea"/>
                <a:cs typeface="+mn-cs"/>
              </a:rPr>
              <a:t>是输入数据。</a:t>
            </a:r>
            <a:r>
              <a:rPr lang="en-US" altLang="zh-CN" sz="1200" kern="1200" dirty="0" smtClean="0">
                <a:solidFill>
                  <a:schemeClr val="tx1"/>
                </a:solidFill>
                <a:latin typeface="+mn-lt"/>
                <a:ea typeface="+mn-ea"/>
                <a:cs typeface="+mn-cs"/>
              </a:rPr>
              <a:t>Z</a:t>
            </a:r>
            <a:r>
              <a:rPr lang="zh-CN" altLang="en-US" sz="1200" kern="1200" dirty="0" smtClean="0">
                <a:solidFill>
                  <a:schemeClr val="tx1"/>
                </a:solidFill>
                <a:latin typeface="+mn-lt"/>
                <a:ea typeface="+mn-ea"/>
                <a:cs typeface="+mn-cs"/>
              </a:rPr>
              <a:t>是噪声。于是</a:t>
            </a:r>
            <a:r>
              <a:rPr lang="en-US" altLang="zh-CN" sz="1200" kern="1200" dirty="0" smtClean="0">
                <a:solidFill>
                  <a:schemeClr val="tx1"/>
                </a:solidFill>
                <a:latin typeface="+mn-lt"/>
                <a:ea typeface="+mn-ea"/>
                <a:cs typeface="+mn-cs"/>
              </a:rPr>
              <a:t>G(z)</a:t>
            </a:r>
            <a:r>
              <a:rPr lang="zh-CN" altLang="en-US" sz="1200" kern="1200" dirty="0" smtClean="0">
                <a:solidFill>
                  <a:schemeClr val="tx1"/>
                </a:solidFill>
                <a:latin typeface="+mn-lt"/>
                <a:ea typeface="+mn-ea"/>
                <a:cs typeface="+mn-cs"/>
              </a:rPr>
              <a:t>也就是合成的数据。</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判别器的目的是</a:t>
            </a:r>
            <a:r>
              <a:rPr lang="en-US" altLang="zh-CN" sz="1200" kern="1200" dirty="0" smtClean="0">
                <a:solidFill>
                  <a:schemeClr val="tx1"/>
                </a:solidFill>
                <a:latin typeface="+mn-lt"/>
                <a:ea typeface="+mn-ea"/>
                <a:cs typeface="+mn-cs"/>
              </a:rPr>
              <a:t>D(x)</a:t>
            </a:r>
            <a:r>
              <a:rPr lang="zh-CN" altLang="en-US" sz="1200" kern="1200" dirty="0" smtClean="0">
                <a:solidFill>
                  <a:schemeClr val="tx1"/>
                </a:solidFill>
                <a:latin typeface="+mn-lt"/>
                <a:ea typeface="+mn-ea"/>
                <a:cs typeface="+mn-cs"/>
              </a:rPr>
              <a:t>的期望要尽可能大，就是左边这项尽可能大。而生成器的目的是希望</a:t>
            </a:r>
            <a:r>
              <a:rPr lang="en-US" altLang="zh-CN" sz="1200" kern="1200" dirty="0" smtClean="0">
                <a:solidFill>
                  <a:schemeClr val="tx1"/>
                </a:solidFill>
                <a:latin typeface="+mn-lt"/>
                <a:ea typeface="+mn-ea"/>
                <a:cs typeface="+mn-cs"/>
              </a:rPr>
              <a:t>D(G(z))</a:t>
            </a:r>
            <a:r>
              <a:rPr lang="zh-CN" altLang="en-US" sz="1200" kern="1200" dirty="0" smtClean="0">
                <a:solidFill>
                  <a:schemeClr val="tx1"/>
                </a:solidFill>
                <a:latin typeface="+mn-lt"/>
                <a:ea typeface="+mn-ea"/>
                <a:cs typeface="+mn-cs"/>
              </a:rPr>
              <a:t>尽可能大，所以是希望右边这项越小越好。</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这就很矛盾了，</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希望</a:t>
            </a:r>
            <a:r>
              <a:rPr lang="en-US" altLang="zh-CN" sz="1200" kern="1200" dirty="0" smtClean="0">
                <a:solidFill>
                  <a:schemeClr val="tx1"/>
                </a:solidFill>
                <a:latin typeface="+mn-lt"/>
                <a:ea typeface="+mn-ea"/>
                <a:cs typeface="+mn-cs"/>
              </a:rPr>
              <a:t>V</a:t>
            </a:r>
            <a:r>
              <a:rPr lang="zh-CN" altLang="en-US" sz="1200" kern="1200" dirty="0" smtClean="0">
                <a:solidFill>
                  <a:schemeClr val="tx1"/>
                </a:solidFill>
                <a:latin typeface="+mn-lt"/>
                <a:ea typeface="+mn-ea"/>
                <a:cs typeface="+mn-cs"/>
              </a:rPr>
              <a:t>尽可能大，</a:t>
            </a:r>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希望</a:t>
            </a:r>
            <a:r>
              <a:rPr lang="en-US" altLang="zh-CN" sz="1200" kern="1200" dirty="0" smtClean="0">
                <a:solidFill>
                  <a:schemeClr val="tx1"/>
                </a:solidFill>
                <a:latin typeface="+mn-lt"/>
                <a:ea typeface="+mn-ea"/>
                <a:cs typeface="+mn-cs"/>
              </a:rPr>
              <a:t>V</a:t>
            </a:r>
            <a:r>
              <a:rPr lang="zh-CN" altLang="en-US" sz="1200" kern="1200" dirty="0" smtClean="0">
                <a:solidFill>
                  <a:schemeClr val="tx1"/>
                </a:solidFill>
                <a:latin typeface="+mn-lt"/>
                <a:ea typeface="+mn-ea"/>
                <a:cs typeface="+mn-cs"/>
              </a:rPr>
              <a:t>尽可能小。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所以这里就写成对</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来求</a:t>
            </a:r>
            <a:r>
              <a:rPr lang="en-US" altLang="zh-CN" sz="1200" kern="1200" dirty="0" smtClean="0">
                <a:solidFill>
                  <a:schemeClr val="tx1"/>
                </a:solidFill>
                <a:latin typeface="+mn-lt"/>
                <a:ea typeface="+mn-ea"/>
                <a:cs typeface="+mn-cs"/>
              </a:rPr>
              <a:t>V</a:t>
            </a:r>
            <a:r>
              <a:rPr lang="zh-CN" altLang="en-US" sz="1200" kern="1200" dirty="0" smtClean="0">
                <a:solidFill>
                  <a:schemeClr val="tx1"/>
                </a:solidFill>
                <a:latin typeface="+mn-lt"/>
                <a:ea typeface="+mn-ea"/>
                <a:cs typeface="+mn-cs"/>
              </a:rPr>
              <a:t>的极大，对</a:t>
            </a:r>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来求</a:t>
            </a:r>
            <a:r>
              <a:rPr lang="en-US" altLang="zh-CN" sz="1200" kern="1200" dirty="0" smtClean="0">
                <a:solidFill>
                  <a:schemeClr val="tx1"/>
                </a:solidFill>
                <a:latin typeface="+mn-lt"/>
                <a:ea typeface="+mn-ea"/>
                <a:cs typeface="+mn-cs"/>
              </a:rPr>
              <a:t>V</a:t>
            </a:r>
            <a:r>
              <a:rPr lang="zh-CN" altLang="en-US" sz="1200" kern="1200" dirty="0" smtClean="0">
                <a:solidFill>
                  <a:schemeClr val="tx1"/>
                </a:solidFill>
                <a:latin typeface="+mn-lt"/>
                <a:ea typeface="+mn-ea"/>
                <a:cs typeface="+mn-cs"/>
              </a:rPr>
              <a:t>的极小。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这怎么训练呢？</a:t>
            </a:r>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62</a:t>
            </a:fld>
            <a:endParaRPr lang="zh-CN" altLang="en-US"/>
          </a:p>
        </p:txBody>
      </p:sp>
    </p:spTree>
    <p:extLst>
      <p:ext uri="{BB962C8B-B14F-4D97-AF65-F5344CB8AC3E}">
        <p14:creationId xmlns:p14="http://schemas.microsoft.com/office/powerpoint/2010/main" val="23251900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这就是应用于</a:t>
            </a:r>
            <a:r>
              <a:rPr lang="en-US" altLang="zh-CN" dirty="0" smtClean="0"/>
              <a:t>GAN</a:t>
            </a:r>
            <a:r>
              <a:rPr lang="zh-CN" altLang="en-US" dirty="0" smtClean="0"/>
              <a:t>的随机梯度下降算法。上一页的</a:t>
            </a:r>
            <a:r>
              <a:rPr lang="en-US" altLang="zh-CN" dirty="0" smtClean="0"/>
              <a:t>V</a:t>
            </a:r>
            <a:r>
              <a:rPr lang="zh-CN" altLang="en-US" dirty="0" smtClean="0"/>
              <a:t>就是我们的损失函数，和普通的梯度下降的区别就是这里对</a:t>
            </a:r>
            <a:r>
              <a:rPr lang="en-US" altLang="zh-CN" dirty="0" smtClean="0"/>
              <a:t>D</a:t>
            </a:r>
            <a:r>
              <a:rPr lang="zh-CN" altLang="en-US" dirty="0" smtClean="0"/>
              <a:t>要求梯度上升，对</a:t>
            </a:r>
            <a:r>
              <a:rPr lang="en-US" altLang="zh-CN" dirty="0" smtClean="0"/>
              <a:t>G</a:t>
            </a:r>
            <a:r>
              <a:rPr lang="zh-CN" altLang="en-US" dirty="0" smtClean="0"/>
              <a:t>来求梯度下降。依次迭代来训练</a:t>
            </a:r>
            <a:r>
              <a:rPr lang="en-US" altLang="zh-CN" dirty="0" smtClean="0"/>
              <a:t>D</a:t>
            </a:r>
            <a:r>
              <a:rPr lang="zh-CN" altLang="en-US" dirty="0" smtClean="0"/>
              <a:t>和</a:t>
            </a:r>
            <a:r>
              <a:rPr lang="en-US" altLang="zh-CN" dirty="0" smtClean="0"/>
              <a:t>G</a:t>
            </a:r>
            <a:r>
              <a:rPr lang="zh-CN" altLang="en-US" dirty="0" smtClean="0"/>
              <a:t>。</a:t>
            </a:r>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63</a:t>
            </a:fld>
            <a:endParaRPr lang="zh-CN" altLang="en-US"/>
          </a:p>
        </p:txBody>
      </p:sp>
    </p:spTree>
    <p:extLst>
      <p:ext uri="{BB962C8B-B14F-4D97-AF65-F5344CB8AC3E}">
        <p14:creationId xmlns:p14="http://schemas.microsoft.com/office/powerpoint/2010/main" val="217089600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刚才一页我们只是介绍了</a:t>
            </a:r>
            <a:r>
              <a:rPr lang="en-US" altLang="zh-CN" dirty="0" smtClean="0"/>
              <a:t>GAN</a:t>
            </a:r>
            <a:r>
              <a:rPr lang="zh-CN" altLang="en-US" dirty="0" smtClean="0"/>
              <a:t>的原理，并没有限定</a:t>
            </a:r>
            <a:r>
              <a:rPr lang="en-US" altLang="zh-CN" dirty="0" smtClean="0"/>
              <a:t>D</a:t>
            </a:r>
            <a:r>
              <a:rPr lang="zh-CN" altLang="en-US" dirty="0" smtClean="0"/>
              <a:t>和</a:t>
            </a:r>
            <a:r>
              <a:rPr lang="en-US" altLang="zh-CN" dirty="0" smtClean="0"/>
              <a:t>G</a:t>
            </a:r>
            <a:r>
              <a:rPr lang="zh-CN" altLang="en-US" dirty="0" smtClean="0"/>
              <a:t>分别是什么。那么他们可以是一般的生成式模型，也可能是</a:t>
            </a:r>
            <a:r>
              <a:rPr lang="en-US" altLang="zh-CN" dirty="0" smtClean="0"/>
              <a:t>CNN</a:t>
            </a:r>
            <a:r>
              <a:rPr lang="zh-CN" altLang="en-US" dirty="0" smtClean="0"/>
              <a:t>或者</a:t>
            </a:r>
            <a:r>
              <a:rPr lang="en-US" altLang="zh-CN" dirty="0" smtClean="0"/>
              <a:t>LSTM</a:t>
            </a:r>
            <a:r>
              <a:rPr lang="zh-CN" altLang="en-US" dirty="0" smtClean="0"/>
              <a:t>。</a:t>
            </a:r>
            <a:endParaRPr lang="en-US" altLang="zh-CN" dirty="0" smtClean="0"/>
          </a:p>
          <a:p>
            <a:r>
              <a:rPr lang="zh-CN" altLang="en-US" dirty="0" smtClean="0"/>
              <a:t>如果我们用</a:t>
            </a:r>
            <a:r>
              <a:rPr lang="en-US" altLang="zh-CN" dirty="0" smtClean="0"/>
              <a:t>CNN</a:t>
            </a:r>
            <a:r>
              <a:rPr lang="zh-CN" altLang="en-US" dirty="0" smtClean="0"/>
              <a:t>当然可以生成图像，用</a:t>
            </a:r>
            <a:r>
              <a:rPr lang="en-US" altLang="zh-CN" dirty="0" smtClean="0"/>
              <a:t>LSTM</a:t>
            </a:r>
            <a:r>
              <a:rPr lang="zh-CN" altLang="en-US" dirty="0" smtClean="0"/>
              <a:t>就可以生成文本或者语音等等。</a:t>
            </a:r>
            <a:endParaRPr lang="en-US" altLang="zh-CN" dirty="0" smtClean="0"/>
          </a:p>
          <a:p>
            <a:r>
              <a:rPr lang="zh-CN" altLang="en-US" dirty="0" smtClean="0"/>
              <a:t>而这一页的图则是</a:t>
            </a:r>
            <a:r>
              <a:rPr lang="en-US" altLang="zh-CN" dirty="0" smtClean="0"/>
              <a:t>DCGAN</a:t>
            </a:r>
            <a:r>
              <a:rPr lang="zh-CN" altLang="en-US" dirty="0" smtClean="0"/>
              <a:t>论文中的。他就是使用</a:t>
            </a:r>
            <a:r>
              <a:rPr lang="en-US" altLang="zh-CN" dirty="0" smtClean="0"/>
              <a:t>CNN</a:t>
            </a:r>
            <a:r>
              <a:rPr lang="zh-CN" altLang="en-US" dirty="0" smtClean="0"/>
              <a:t>来实现</a:t>
            </a:r>
            <a:r>
              <a:rPr lang="en-US" altLang="zh-CN" dirty="0" smtClean="0"/>
              <a:t>D</a:t>
            </a:r>
            <a:r>
              <a:rPr lang="zh-CN" altLang="en-US" dirty="0" smtClean="0"/>
              <a:t>和</a:t>
            </a:r>
            <a:r>
              <a:rPr lang="en-US" altLang="zh-CN" dirty="0" smtClean="0"/>
              <a:t>G</a:t>
            </a:r>
            <a:r>
              <a:rPr lang="zh-CN" altLang="en-US" dirty="0" smtClean="0"/>
              <a:t>。</a:t>
            </a:r>
            <a:endParaRPr lang="en-US" altLang="zh-CN" dirty="0" smtClean="0"/>
          </a:p>
          <a:p>
            <a:r>
              <a:rPr lang="zh-CN" altLang="en-US" dirty="0" smtClean="0"/>
              <a:t>只不过这里对</a:t>
            </a:r>
            <a:r>
              <a:rPr lang="zh-CN" altLang="en-US" sz="1200" kern="1200" dirty="0" smtClean="0">
                <a:solidFill>
                  <a:schemeClr val="tx1"/>
                </a:solidFill>
                <a:latin typeface="+mn-lt"/>
                <a:ea typeface="+mn-ea"/>
                <a:cs typeface="+mn-cs"/>
              </a:rPr>
              <a:t>对</a:t>
            </a:r>
            <a:r>
              <a:rPr lang="en-US" altLang="zh-CN" sz="1200" kern="1200" dirty="0" smtClean="0">
                <a:solidFill>
                  <a:schemeClr val="tx1"/>
                </a:solidFill>
                <a:latin typeface="+mn-lt"/>
                <a:ea typeface="+mn-ea"/>
                <a:cs typeface="+mn-cs"/>
              </a:rPr>
              <a:t>CNN</a:t>
            </a:r>
            <a:r>
              <a:rPr lang="zh-CN" altLang="en-US" sz="1200" kern="1200" dirty="0" smtClean="0">
                <a:solidFill>
                  <a:schemeClr val="tx1"/>
                </a:solidFill>
                <a:latin typeface="+mn-lt"/>
                <a:ea typeface="+mn-ea"/>
                <a:cs typeface="+mn-cs"/>
              </a:rPr>
              <a:t>结构有些改变。</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比如他去掉</a:t>
            </a:r>
            <a:r>
              <a:rPr lang="en-US" altLang="zh-CN" sz="1200" kern="1200" dirty="0" smtClean="0">
                <a:solidFill>
                  <a:schemeClr val="tx1"/>
                </a:solidFill>
                <a:latin typeface="+mn-lt"/>
                <a:ea typeface="+mn-ea"/>
                <a:cs typeface="+mn-cs"/>
              </a:rPr>
              <a:t>FC</a:t>
            </a:r>
            <a:r>
              <a:rPr lang="zh-CN" altLang="en-US" sz="1200" kern="1200" dirty="0" smtClean="0">
                <a:solidFill>
                  <a:schemeClr val="tx1"/>
                </a:solidFill>
                <a:latin typeface="+mn-lt"/>
                <a:ea typeface="+mn-ea"/>
                <a:cs typeface="+mn-cs"/>
              </a:rPr>
              <a:t>层，使网络变为全卷积网络。</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取消所有</a:t>
            </a:r>
            <a:r>
              <a:rPr lang="en-US" altLang="zh-CN" sz="1200" kern="1200" dirty="0" smtClean="0">
                <a:solidFill>
                  <a:schemeClr val="tx1"/>
                </a:solidFill>
                <a:latin typeface="+mn-lt"/>
                <a:ea typeface="+mn-ea"/>
                <a:cs typeface="+mn-cs"/>
              </a:rPr>
              <a:t>pooling</a:t>
            </a:r>
            <a:r>
              <a:rPr lang="zh-CN" altLang="en-US" sz="1200" kern="1200" dirty="0" smtClean="0">
                <a:solidFill>
                  <a:schemeClr val="tx1"/>
                </a:solidFill>
                <a:latin typeface="+mn-lt"/>
                <a:ea typeface="+mn-ea"/>
                <a:cs typeface="+mn-cs"/>
              </a:rPr>
              <a:t>层</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网络中使用转置卷积（</a:t>
            </a:r>
            <a:r>
              <a:rPr lang="en-US" altLang="zh-CN" sz="1200" kern="1200" dirty="0" smtClean="0">
                <a:solidFill>
                  <a:schemeClr val="tx1"/>
                </a:solidFill>
                <a:latin typeface="+mn-lt"/>
                <a:ea typeface="+mn-ea"/>
                <a:cs typeface="+mn-cs"/>
              </a:rPr>
              <a:t>transposed convolutional layer</a:t>
            </a:r>
            <a:r>
              <a:rPr lang="zh-CN" altLang="en-US" sz="1200" kern="1200" dirty="0" smtClean="0">
                <a:solidFill>
                  <a:schemeClr val="tx1"/>
                </a:solidFill>
                <a:latin typeface="+mn-lt"/>
                <a:ea typeface="+mn-ea"/>
                <a:cs typeface="+mn-cs"/>
              </a:rPr>
              <a:t>）进行上采样</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网络中用加入</a:t>
            </a:r>
            <a:r>
              <a:rPr lang="en-US" altLang="zh-CN" sz="1200" kern="1200" dirty="0" smtClean="0">
                <a:solidFill>
                  <a:schemeClr val="tx1"/>
                </a:solidFill>
                <a:latin typeface="+mn-lt"/>
                <a:ea typeface="+mn-ea"/>
                <a:cs typeface="+mn-cs"/>
              </a:rPr>
              <a:t>stride</a:t>
            </a:r>
            <a:r>
              <a:rPr lang="zh-CN" altLang="en-US" sz="1200" kern="1200" dirty="0" smtClean="0">
                <a:solidFill>
                  <a:schemeClr val="tx1"/>
                </a:solidFill>
                <a:latin typeface="+mn-lt"/>
                <a:ea typeface="+mn-ea"/>
                <a:cs typeface="+mn-cs"/>
              </a:rPr>
              <a:t>的卷积代替</a:t>
            </a:r>
            <a:r>
              <a:rPr lang="en-US" altLang="zh-CN" sz="1200" kern="1200" dirty="0" smtClean="0">
                <a:solidFill>
                  <a:schemeClr val="tx1"/>
                </a:solidFill>
                <a:latin typeface="+mn-lt"/>
                <a:ea typeface="+mn-ea"/>
                <a:cs typeface="+mn-cs"/>
              </a:rPr>
              <a:t>pooling</a:t>
            </a:r>
            <a:r>
              <a:rPr lang="zh-CN" altLang="en-US" sz="1200" kern="1200" dirty="0" smtClean="0">
                <a:solidFill>
                  <a:schemeClr val="tx1"/>
                </a:solidFill>
                <a:latin typeface="+mn-lt"/>
                <a:ea typeface="+mn-ea"/>
                <a:cs typeface="+mn-cs"/>
              </a:rPr>
              <a:t>。</a:t>
            </a:r>
          </a:p>
          <a:p>
            <a:r>
              <a:rPr lang="zh-CN" altLang="en-US" sz="1200" kern="1200" dirty="0" smtClean="0">
                <a:solidFill>
                  <a:schemeClr val="tx1"/>
                </a:solidFill>
                <a:latin typeface="+mn-lt"/>
                <a:ea typeface="+mn-ea"/>
                <a:cs typeface="+mn-cs"/>
              </a:rPr>
              <a:t>在</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和</a:t>
            </a:r>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中均使用</a:t>
            </a:r>
            <a:r>
              <a:rPr lang="en-US" altLang="zh-CN" sz="1200" kern="1200" dirty="0" smtClean="0">
                <a:solidFill>
                  <a:schemeClr val="tx1"/>
                </a:solidFill>
                <a:latin typeface="+mn-lt"/>
                <a:ea typeface="+mn-ea"/>
                <a:cs typeface="+mn-cs"/>
              </a:rPr>
              <a:t>batch normalization</a:t>
            </a:r>
          </a:p>
          <a:p>
            <a:r>
              <a:rPr lang="en-US" altLang="zh-CN" sz="1200" kern="1200" dirty="0" smtClean="0">
                <a:solidFill>
                  <a:schemeClr val="tx1"/>
                </a:solidFill>
                <a:latin typeface="+mn-lt"/>
                <a:ea typeface="+mn-ea"/>
                <a:cs typeface="+mn-cs"/>
              </a:rPr>
              <a:t>G</a:t>
            </a:r>
            <a:r>
              <a:rPr lang="zh-CN" altLang="en-US" sz="1200" kern="1200" dirty="0" smtClean="0">
                <a:solidFill>
                  <a:schemeClr val="tx1"/>
                </a:solidFill>
                <a:latin typeface="+mn-lt"/>
                <a:ea typeface="+mn-ea"/>
                <a:cs typeface="+mn-cs"/>
              </a:rPr>
              <a:t>网络中使用</a:t>
            </a:r>
            <a:r>
              <a:rPr lang="en-US" altLang="zh-CN" sz="1200" kern="1200" dirty="0" err="1" smtClean="0">
                <a:solidFill>
                  <a:schemeClr val="tx1"/>
                </a:solidFill>
                <a:latin typeface="+mn-lt"/>
                <a:ea typeface="+mn-ea"/>
                <a:cs typeface="+mn-cs"/>
              </a:rPr>
              <a:t>ReLU</a:t>
            </a:r>
            <a:r>
              <a:rPr lang="zh-CN" altLang="en-US" sz="1200" kern="1200" dirty="0" smtClean="0">
                <a:solidFill>
                  <a:schemeClr val="tx1"/>
                </a:solidFill>
                <a:latin typeface="+mn-lt"/>
                <a:ea typeface="+mn-ea"/>
                <a:cs typeface="+mn-cs"/>
              </a:rPr>
              <a:t>作为激活函数，最后一层使用</a:t>
            </a:r>
            <a:r>
              <a:rPr lang="en-US" altLang="zh-CN" sz="1200" kern="1200" dirty="0" err="1" smtClean="0">
                <a:solidFill>
                  <a:schemeClr val="tx1"/>
                </a:solidFill>
                <a:latin typeface="+mn-lt"/>
                <a:ea typeface="+mn-ea"/>
                <a:cs typeface="+mn-cs"/>
              </a:rPr>
              <a:t>tanh</a:t>
            </a:r>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网络中使用</a:t>
            </a:r>
            <a:r>
              <a:rPr lang="en-US" altLang="zh-CN" sz="1200" kern="1200" dirty="0" err="1" smtClean="0">
                <a:solidFill>
                  <a:schemeClr val="tx1"/>
                </a:solidFill>
                <a:latin typeface="+mn-lt"/>
                <a:ea typeface="+mn-ea"/>
                <a:cs typeface="+mn-cs"/>
              </a:rPr>
              <a:t>LeakyReLU</a:t>
            </a:r>
            <a:r>
              <a:rPr lang="zh-CN" altLang="en-US" sz="1200" kern="1200" dirty="0" smtClean="0">
                <a:solidFill>
                  <a:schemeClr val="tx1"/>
                </a:solidFill>
                <a:latin typeface="+mn-lt"/>
                <a:ea typeface="+mn-ea"/>
                <a:cs typeface="+mn-cs"/>
              </a:rPr>
              <a:t>作为激活函数</a:t>
            </a:r>
            <a:endParaRPr lang="en-US" altLang="zh-CN" sz="1200" kern="1200" dirty="0" smtClean="0">
              <a:solidFill>
                <a:schemeClr val="tx1"/>
              </a:solidFill>
              <a:latin typeface="+mn-lt"/>
              <a:ea typeface="+mn-ea"/>
              <a:cs typeface="+mn-cs"/>
            </a:endParaRPr>
          </a:p>
          <a:p>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64</a:t>
            </a:fld>
            <a:endParaRPr lang="zh-CN" altLang="en-US"/>
          </a:p>
        </p:txBody>
      </p:sp>
    </p:spTree>
    <p:extLst>
      <p:ext uri="{BB962C8B-B14F-4D97-AF65-F5344CB8AC3E}">
        <p14:creationId xmlns:p14="http://schemas.microsoft.com/office/powerpoint/2010/main" val="1954470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之前我们讲的深度学习全都是基于神经元模型的，进行的操作无非是乘加运算和非线性激活函数。</a:t>
            </a:r>
            <a:endParaRPr lang="en-US" altLang="zh-CN" dirty="0" smtClean="0"/>
          </a:p>
          <a:p>
            <a:r>
              <a:rPr lang="zh-CN" altLang="en-US" dirty="0" smtClean="0"/>
              <a:t>实际上这些深度网络我们都可以认为是一种集成学习方法，不断堆叠来提高性能。</a:t>
            </a:r>
            <a:endParaRPr lang="en-US" altLang="zh-CN" dirty="0" smtClean="0"/>
          </a:p>
          <a:p>
            <a:r>
              <a:rPr lang="zh-CN" altLang="en-US" dirty="0" smtClean="0"/>
              <a:t>那么能不能以其他算法为基堆叠来实现深度学习呢？</a:t>
            </a:r>
            <a:endParaRPr lang="en-US" altLang="zh-CN" dirty="0" smtClean="0"/>
          </a:p>
          <a:p>
            <a:r>
              <a:rPr lang="zh-CN" altLang="en-US" dirty="0" smtClean="0"/>
              <a:t>当然是可以的。今年</a:t>
            </a:r>
            <a:r>
              <a:rPr lang="en-US" altLang="zh-CN" dirty="0" smtClean="0"/>
              <a:t>3</a:t>
            </a:r>
            <a:r>
              <a:rPr lang="zh-CN" altLang="en-US" dirty="0" smtClean="0"/>
              <a:t>月份，南大的周志华就提出了以决策树为基的深度学习，也可以称为深度森林</a:t>
            </a:r>
            <a:r>
              <a:rPr lang="en-US" altLang="zh-CN" dirty="0" err="1" smtClean="0"/>
              <a:t>gcforest</a:t>
            </a:r>
            <a:r>
              <a:rPr lang="zh-CN" altLang="en-US" dirty="0" smtClean="0"/>
              <a:t>。</a:t>
            </a:r>
            <a:endParaRPr lang="en-US" altLang="zh-CN" dirty="0" smtClean="0"/>
          </a:p>
          <a:p>
            <a:endParaRPr lang="en-US" altLang="zh-CN" dirty="0" smtClean="0"/>
          </a:p>
          <a:p>
            <a:r>
              <a:rPr lang="zh-CN" altLang="en-US" dirty="0" smtClean="0"/>
              <a:t>我们先看看现在的</a:t>
            </a:r>
            <a:r>
              <a:rPr lang="en-US" altLang="zh-CN" dirty="0" smtClean="0"/>
              <a:t>DNN</a:t>
            </a:r>
            <a:r>
              <a:rPr lang="zh-CN" altLang="en-US" dirty="0" smtClean="0"/>
              <a:t>有哪些问题？</a:t>
            </a:r>
            <a:endParaRPr lang="en-US" altLang="zh-CN" dirty="0" smtClean="0"/>
          </a:p>
          <a:p>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首先超参数太多了，这让深度学习变成了以调参为主的体力活。</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我们想想他有哪些超参数？</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有每一层激活函数的种类，是</a:t>
            </a:r>
            <a:r>
              <a:rPr lang="en-US" altLang="zh-CN" sz="1200" kern="1200" dirty="0" err="1" smtClean="0">
                <a:solidFill>
                  <a:schemeClr val="tx1"/>
                </a:solidFill>
                <a:latin typeface="+mn-lt"/>
                <a:ea typeface="+mn-ea"/>
                <a:cs typeface="+mn-cs"/>
              </a:rPr>
              <a:t>ReLu</a:t>
            </a:r>
            <a:r>
              <a:rPr lang="zh-CN" altLang="en-US" sz="1200" kern="1200" dirty="0" smtClean="0">
                <a:solidFill>
                  <a:schemeClr val="tx1"/>
                </a:solidFill>
                <a:latin typeface="+mn-lt"/>
                <a:ea typeface="+mn-ea"/>
                <a:cs typeface="+mn-cs"/>
              </a:rPr>
              <a:t>还是它的各种优化版本，还是</a:t>
            </a:r>
            <a:r>
              <a:rPr lang="en-US" altLang="zh-CN" sz="1200" kern="1200" dirty="0" smtClean="0">
                <a:solidFill>
                  <a:schemeClr val="tx1"/>
                </a:solidFill>
                <a:latin typeface="+mn-lt"/>
                <a:ea typeface="+mn-ea"/>
                <a:cs typeface="+mn-cs"/>
              </a:rPr>
              <a:t>sigmoid</a:t>
            </a:r>
            <a:r>
              <a:rPr lang="zh-CN" altLang="en-US" sz="1200" kern="1200" dirty="0" smtClean="0">
                <a:solidFill>
                  <a:schemeClr val="tx1"/>
                </a:solidFill>
                <a:latin typeface="+mn-lt"/>
                <a:ea typeface="+mn-ea"/>
                <a:cs typeface="+mn-cs"/>
              </a:rPr>
              <a:t>，</a:t>
            </a:r>
            <a:r>
              <a:rPr lang="en-US" altLang="zh-CN" sz="1200" kern="1200" dirty="0" err="1" smtClean="0">
                <a:solidFill>
                  <a:schemeClr val="tx1"/>
                </a:solidFill>
                <a:latin typeface="+mn-lt"/>
                <a:ea typeface="+mn-ea"/>
                <a:cs typeface="+mn-cs"/>
              </a:rPr>
              <a:t>tanh</a:t>
            </a:r>
            <a:r>
              <a:rPr lang="zh-CN" altLang="en-US" sz="1200" kern="1200" dirty="0" smtClean="0">
                <a:solidFill>
                  <a:schemeClr val="tx1"/>
                </a:solidFill>
                <a:latin typeface="+mn-lt"/>
                <a:ea typeface="+mn-ea"/>
                <a:cs typeface="+mn-cs"/>
              </a:rPr>
              <a:t>等等。</a:t>
            </a:r>
          </a:p>
          <a:p>
            <a:r>
              <a:rPr lang="zh-CN" altLang="en-US" sz="1200" kern="1200" dirty="0" smtClean="0">
                <a:solidFill>
                  <a:schemeClr val="tx1"/>
                </a:solidFill>
                <a:latin typeface="+mn-lt"/>
                <a:ea typeface="+mn-ea"/>
                <a:cs typeface="+mn-cs"/>
              </a:rPr>
              <a:t>有结构相关的参数</a:t>
            </a:r>
          </a:p>
          <a:p>
            <a:r>
              <a:rPr lang="zh-CN" altLang="en-US" sz="1200" kern="1200" dirty="0" smtClean="0">
                <a:solidFill>
                  <a:schemeClr val="tx1"/>
                </a:solidFill>
                <a:latin typeface="+mn-lt"/>
                <a:ea typeface="+mn-ea"/>
                <a:cs typeface="+mn-cs"/>
              </a:rPr>
              <a:t>  隐含层数</a:t>
            </a:r>
          </a:p>
          <a:p>
            <a:r>
              <a:rPr lang="zh-CN" altLang="en-US" sz="1200" kern="1200" dirty="0" smtClean="0">
                <a:solidFill>
                  <a:schemeClr val="tx1"/>
                </a:solidFill>
                <a:latin typeface="+mn-lt"/>
                <a:ea typeface="+mn-ea"/>
                <a:cs typeface="+mn-cs"/>
              </a:rPr>
              <a:t>  每个隐含层的节点数</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feature map</a:t>
            </a:r>
            <a:r>
              <a:rPr lang="zh-CN" altLang="en-US" sz="1200" kern="1200" dirty="0" smtClean="0">
                <a:solidFill>
                  <a:schemeClr val="tx1"/>
                </a:solidFill>
                <a:latin typeface="+mn-lt"/>
                <a:ea typeface="+mn-ea"/>
                <a:cs typeface="+mn-cs"/>
              </a:rPr>
              <a:t>数</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kernel</a:t>
            </a:r>
            <a:r>
              <a:rPr lang="zh-CN" altLang="en-US" sz="1200" kern="1200" dirty="0" smtClean="0">
                <a:solidFill>
                  <a:schemeClr val="tx1"/>
                </a:solidFill>
                <a:latin typeface="+mn-lt"/>
                <a:ea typeface="+mn-ea"/>
                <a:cs typeface="+mn-cs"/>
              </a:rPr>
              <a:t>尺寸</a:t>
            </a:r>
          </a:p>
          <a:p>
            <a:r>
              <a:rPr lang="zh-CN" altLang="en-US" sz="1200" kern="1200" dirty="0" smtClean="0">
                <a:solidFill>
                  <a:schemeClr val="tx1"/>
                </a:solidFill>
                <a:latin typeface="+mn-lt"/>
                <a:ea typeface="+mn-ea"/>
                <a:cs typeface="+mn-cs"/>
              </a:rPr>
              <a:t>有和训练优化相关的参数</a:t>
            </a:r>
          </a:p>
          <a:p>
            <a:r>
              <a:rPr lang="zh-CN" altLang="en-US" sz="1200" kern="1200" dirty="0" smtClean="0">
                <a:solidFill>
                  <a:schemeClr val="tx1"/>
                </a:solidFill>
                <a:latin typeface="+mn-lt"/>
                <a:ea typeface="+mn-ea"/>
                <a:cs typeface="+mn-cs"/>
              </a:rPr>
              <a:t>  学习率</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dropout  </a:t>
            </a:r>
            <a:r>
              <a:rPr lang="zh-CN" altLang="en-US" sz="1200" kern="1200" dirty="0" smtClean="0">
                <a:solidFill>
                  <a:schemeClr val="tx1"/>
                </a:solidFill>
                <a:latin typeface="+mn-lt"/>
                <a:ea typeface="+mn-ea"/>
                <a:cs typeface="+mn-cs"/>
              </a:rPr>
              <a:t>在哪 比例</a:t>
            </a:r>
          </a:p>
          <a:p>
            <a:r>
              <a:rPr lang="zh-CN" altLang="en-US" sz="1200" kern="1200" dirty="0" smtClean="0">
                <a:solidFill>
                  <a:schemeClr val="tx1"/>
                </a:solidFill>
                <a:latin typeface="+mn-lt"/>
                <a:ea typeface="+mn-ea"/>
                <a:cs typeface="+mn-cs"/>
              </a:rPr>
              <a:t>  正则化项系数</a:t>
            </a:r>
          </a:p>
          <a:p>
            <a:r>
              <a:rPr lang="zh-CN" altLang="en-US" sz="1200" kern="1200" dirty="0" smtClean="0">
                <a:solidFill>
                  <a:schemeClr val="tx1"/>
                </a:solidFill>
                <a:latin typeface="+mn-lt"/>
                <a:ea typeface="+mn-ea"/>
                <a:cs typeface="+mn-cs"/>
              </a:rPr>
              <a:t>  权重初始化的方法</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batch size</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a:t>
            </a:r>
          </a:p>
          <a:p>
            <a:r>
              <a:rPr lang="en-US" altLang="zh-CN" sz="1200" kern="1200" dirty="0" smtClean="0">
                <a:solidFill>
                  <a:schemeClr val="tx1"/>
                </a:solidFill>
                <a:latin typeface="+mn-lt"/>
                <a:ea typeface="+mn-ea"/>
                <a:cs typeface="+mn-cs"/>
              </a:rPr>
              <a:t>2.trick</a:t>
            </a:r>
            <a:r>
              <a:rPr lang="zh-CN" altLang="en-US" sz="1200" kern="1200" dirty="0" smtClean="0">
                <a:solidFill>
                  <a:schemeClr val="tx1"/>
                </a:solidFill>
                <a:latin typeface="+mn-lt"/>
                <a:ea typeface="+mn-ea"/>
                <a:cs typeface="+mn-cs"/>
              </a:rPr>
              <a:t>太多。我们之前已经看到，光一个卷积他就能玩出花来。同时还有很多小的点，看上去不起眼，却对网络性能有至关重要的影响。</a:t>
            </a:r>
          </a:p>
          <a:p>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网络结构一确定模型复杂度也确定，旦模型总是比需要的更复杂。</a:t>
            </a:r>
          </a:p>
          <a:p>
            <a:r>
              <a:rPr lang="en-US" altLang="zh-CN"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需要大量数据。在只有小量数据时</a:t>
            </a:r>
            <a:r>
              <a:rPr lang="en-US" altLang="zh-CN" sz="1200" kern="1200" dirty="0" smtClean="0">
                <a:solidFill>
                  <a:schemeClr val="tx1"/>
                </a:solidFill>
                <a:latin typeface="+mn-lt"/>
                <a:ea typeface="+mn-ea"/>
                <a:cs typeface="+mn-cs"/>
              </a:rPr>
              <a:t>DNN</a:t>
            </a:r>
            <a:r>
              <a:rPr lang="zh-CN" altLang="en-US" sz="1200" kern="1200" dirty="0" smtClean="0">
                <a:solidFill>
                  <a:schemeClr val="tx1"/>
                </a:solidFill>
                <a:latin typeface="+mn-lt"/>
                <a:ea typeface="+mn-ea"/>
                <a:cs typeface="+mn-cs"/>
              </a:rPr>
              <a:t>甚至还不如线性回归。</a:t>
            </a:r>
          </a:p>
          <a:p>
            <a:r>
              <a:rPr lang="en-US" altLang="zh-CN" sz="1200" kern="1200" dirty="0" smtClean="0">
                <a:solidFill>
                  <a:schemeClr val="tx1"/>
                </a:solidFill>
                <a:latin typeface="+mn-lt"/>
                <a:ea typeface="+mn-ea"/>
                <a:cs typeface="+mn-cs"/>
              </a:rPr>
              <a:t>5.</a:t>
            </a:r>
            <a:r>
              <a:rPr lang="zh-CN" altLang="en-US" sz="1200" kern="1200" dirty="0" smtClean="0">
                <a:solidFill>
                  <a:schemeClr val="tx1"/>
                </a:solidFill>
                <a:latin typeface="+mn-lt"/>
                <a:ea typeface="+mn-ea"/>
                <a:cs typeface="+mn-cs"/>
              </a:rPr>
              <a:t>难以分析。是个黑盒子。</a:t>
            </a:r>
          </a:p>
          <a:p>
            <a:r>
              <a:rPr lang="en-US" altLang="zh-CN" sz="1200" kern="1200" dirty="0" smtClean="0">
                <a:solidFill>
                  <a:schemeClr val="tx1"/>
                </a:solidFill>
                <a:latin typeface="+mn-lt"/>
                <a:ea typeface="+mn-ea"/>
                <a:cs typeface="+mn-cs"/>
              </a:rPr>
              <a:t>6.</a:t>
            </a:r>
            <a:r>
              <a:rPr lang="zh-CN" altLang="en-US" sz="1200" kern="1200" dirty="0" smtClean="0">
                <a:solidFill>
                  <a:schemeClr val="tx1"/>
                </a:solidFill>
                <a:latin typeface="+mn-lt"/>
                <a:ea typeface="+mn-ea"/>
                <a:cs typeface="+mn-cs"/>
              </a:rPr>
              <a:t>在</a:t>
            </a:r>
            <a:r>
              <a:rPr lang="en-US" altLang="zh-CN" sz="1200" kern="1200" dirty="0" err="1" smtClean="0">
                <a:solidFill>
                  <a:schemeClr val="tx1"/>
                </a:solidFill>
                <a:latin typeface="+mn-lt"/>
                <a:ea typeface="+mn-ea"/>
                <a:cs typeface="+mn-cs"/>
              </a:rPr>
              <a:t>kaggle</a:t>
            </a:r>
            <a:r>
              <a:rPr lang="zh-CN" altLang="en-US" sz="1200" kern="1200" dirty="0" smtClean="0">
                <a:solidFill>
                  <a:schemeClr val="tx1"/>
                </a:solidFill>
                <a:latin typeface="+mn-lt"/>
                <a:ea typeface="+mn-ea"/>
                <a:cs typeface="+mn-cs"/>
              </a:rPr>
              <a:t>比赛里还是以</a:t>
            </a:r>
            <a:r>
              <a:rPr lang="en-US" altLang="zh-CN" sz="1200" kern="1200" dirty="0" err="1" smtClean="0">
                <a:solidFill>
                  <a:schemeClr val="tx1"/>
                </a:solidFill>
                <a:latin typeface="+mn-lt"/>
                <a:ea typeface="+mn-ea"/>
                <a:cs typeface="+mn-cs"/>
              </a:rPr>
              <a:t>xgboost</a:t>
            </a:r>
            <a:r>
              <a:rPr lang="zh-CN" altLang="en-US" sz="1200" kern="1200" dirty="0" smtClean="0">
                <a:solidFill>
                  <a:schemeClr val="tx1"/>
                </a:solidFill>
                <a:latin typeface="+mn-lt"/>
                <a:ea typeface="+mn-ea"/>
                <a:cs typeface="+mn-cs"/>
              </a:rPr>
              <a:t>为首的集成学习更厉害。</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 </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与之相比呢？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深度森林只需要</a:t>
            </a:r>
            <a:r>
              <a:rPr lang="en-US" altLang="zh-CN" sz="1200" kern="1200" dirty="0" smtClean="0">
                <a:solidFill>
                  <a:schemeClr val="tx1"/>
                </a:solidFill>
                <a:latin typeface="+mn-lt"/>
                <a:ea typeface="+mn-ea"/>
                <a:cs typeface="+mn-cs"/>
              </a:rPr>
              <a:t>if else</a:t>
            </a:r>
            <a:r>
              <a:rPr lang="zh-CN" altLang="en-US" sz="1200" kern="1200" dirty="0" smtClean="0">
                <a:solidFill>
                  <a:schemeClr val="tx1"/>
                </a:solidFill>
                <a:latin typeface="+mn-lt"/>
                <a:ea typeface="+mn-ea"/>
                <a:cs typeface="+mn-cs"/>
              </a:rPr>
              <a:t>的比较和求和，不需要大量的乘加运算。</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深度森林超参数少，而且不需要怎么调就有很好的结果。</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可以自适应得到模型层数，如果层数增加而交叉验证的性能没有提高就不增加了。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继承了决策树算法的优点，即使只有少量数据也能工作</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树结构容易分析，不是黑盒子。</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深度森林的结构是怎么样的呢？我们先看一张总图，右下就是深度森林的结构。他又两部分组成，先进行多尺度的滑动窗口得到特征向量，再通过级联的森林结构对特征向量进行处理和分类。最后对多个森林的输出进行平均得到一个三维向量，这里是进行三类分类。而其中最大的那类就是分类的结果。</a:t>
            </a:r>
          </a:p>
          <a:p>
            <a:r>
              <a:rPr lang="zh-CN" altLang="en-US" sz="1200" kern="1200" dirty="0" smtClean="0">
                <a:solidFill>
                  <a:schemeClr val="tx1"/>
                </a:solidFill>
                <a:latin typeface="+mn-lt"/>
                <a:ea typeface="+mn-ea"/>
                <a:cs typeface="+mn-cs"/>
              </a:rPr>
              <a:t>我们接下来先介绍下多尺度扫描。</a:t>
            </a: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65</a:t>
            </a:fld>
            <a:endParaRPr lang="zh-CN" altLang="en-US"/>
          </a:p>
        </p:txBody>
      </p:sp>
    </p:spTree>
    <p:extLst>
      <p:ext uri="{BB962C8B-B14F-4D97-AF65-F5344CB8AC3E}">
        <p14:creationId xmlns:p14="http://schemas.microsoft.com/office/powerpoint/2010/main" val="23496779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那他是怎么滑动窗口的呢？</a:t>
            </a:r>
            <a:endParaRPr lang="en-US" altLang="zh-CN" dirty="0" smtClean="0"/>
          </a:p>
          <a:p>
            <a:r>
              <a:rPr lang="zh-CN" altLang="en-US" dirty="0" smtClean="0"/>
              <a:t>假如我们的输入特征为</a:t>
            </a:r>
            <a:r>
              <a:rPr lang="en-US" altLang="zh-CN" dirty="0" smtClean="0"/>
              <a:t>400</a:t>
            </a:r>
            <a:r>
              <a:rPr lang="zh-CN" altLang="en-US" dirty="0" smtClean="0"/>
              <a:t>维度吧。这张图的上半部分描述的是时域序列的情形，如果滑动窗口的尺寸为</a:t>
            </a:r>
            <a:r>
              <a:rPr lang="en-US" altLang="zh-CN" dirty="0" smtClean="0"/>
              <a:t>100</a:t>
            </a:r>
            <a:r>
              <a:rPr lang="zh-CN" altLang="en-US" dirty="0" smtClean="0"/>
              <a:t>，滑窗的步长为</a:t>
            </a:r>
            <a:r>
              <a:rPr lang="en-US" altLang="zh-CN" dirty="0" smtClean="0"/>
              <a:t>1</a:t>
            </a:r>
            <a:r>
              <a:rPr lang="zh-CN" altLang="en-US" dirty="0" smtClean="0"/>
              <a:t>，就可以得到</a:t>
            </a:r>
            <a:r>
              <a:rPr lang="en-US" altLang="zh-CN" dirty="0" smtClean="0"/>
              <a:t>301</a:t>
            </a:r>
            <a:r>
              <a:rPr lang="zh-CN" altLang="en-US" dirty="0" smtClean="0"/>
              <a:t>个滑窗。</a:t>
            </a:r>
            <a:endParaRPr lang="en-US" altLang="zh-CN" dirty="0" smtClean="0"/>
          </a:p>
          <a:p>
            <a:r>
              <a:rPr lang="zh-CN" altLang="en-US" dirty="0" smtClean="0"/>
              <a:t>如果是下半部分的</a:t>
            </a:r>
            <a:r>
              <a:rPr lang="en-US" altLang="zh-CN" dirty="0" smtClean="0"/>
              <a:t>20*20</a:t>
            </a:r>
            <a:r>
              <a:rPr lang="zh-CN" altLang="en-US" dirty="0" smtClean="0"/>
              <a:t>的图像，以</a:t>
            </a:r>
            <a:r>
              <a:rPr lang="en-US" altLang="zh-CN" dirty="0" smtClean="0"/>
              <a:t>10*10</a:t>
            </a:r>
            <a:r>
              <a:rPr lang="zh-CN" altLang="en-US" dirty="0" smtClean="0"/>
              <a:t>的滑窗尺寸，步长为</a:t>
            </a:r>
            <a:r>
              <a:rPr lang="en-US" altLang="zh-CN" dirty="0" smtClean="0"/>
              <a:t>1</a:t>
            </a:r>
            <a:r>
              <a:rPr lang="zh-CN" altLang="en-US" dirty="0" smtClean="0"/>
              <a:t>的话可以得到</a:t>
            </a:r>
            <a:r>
              <a:rPr lang="en-US" altLang="zh-CN" dirty="0" smtClean="0"/>
              <a:t>121</a:t>
            </a:r>
            <a:r>
              <a:rPr lang="zh-CN" altLang="en-US" dirty="0" smtClean="0"/>
              <a:t>个滑窗。</a:t>
            </a:r>
            <a:endParaRPr lang="en-US" altLang="zh-CN" dirty="0" smtClean="0"/>
          </a:p>
          <a:p>
            <a:r>
              <a:rPr lang="zh-CN" altLang="en-US" dirty="0" smtClean="0"/>
              <a:t>我们把这</a:t>
            </a:r>
            <a:r>
              <a:rPr lang="en-US" altLang="zh-CN" dirty="0" smtClean="0"/>
              <a:t>301</a:t>
            </a:r>
            <a:r>
              <a:rPr lang="zh-CN" altLang="en-US" dirty="0" smtClean="0"/>
              <a:t>个样本同时给森林</a:t>
            </a:r>
            <a:r>
              <a:rPr lang="en-US" altLang="zh-CN" dirty="0" smtClean="0"/>
              <a:t>A</a:t>
            </a:r>
            <a:r>
              <a:rPr lang="zh-CN" altLang="en-US" dirty="0" smtClean="0"/>
              <a:t>和森林</a:t>
            </a:r>
            <a:r>
              <a:rPr lang="en-US" altLang="zh-CN" dirty="0" smtClean="0"/>
              <a:t>B</a:t>
            </a:r>
            <a:r>
              <a:rPr lang="zh-CN" altLang="en-US" dirty="0" smtClean="0"/>
              <a:t>。对每个样本他都能得到一个三类的分类向量。于是也就有</a:t>
            </a:r>
            <a:r>
              <a:rPr lang="en-US" altLang="zh-CN" dirty="0" smtClean="0"/>
              <a:t>3*301=903</a:t>
            </a:r>
            <a:r>
              <a:rPr lang="zh-CN" altLang="en-US" dirty="0" smtClean="0"/>
              <a:t>个维度。森林</a:t>
            </a:r>
            <a:r>
              <a:rPr lang="en-US" altLang="zh-CN" dirty="0" smtClean="0"/>
              <a:t>A</a:t>
            </a:r>
            <a:r>
              <a:rPr lang="zh-CN" altLang="en-US" dirty="0" smtClean="0"/>
              <a:t>和森林</a:t>
            </a:r>
            <a:r>
              <a:rPr lang="en-US" altLang="zh-CN" dirty="0" smtClean="0"/>
              <a:t>B</a:t>
            </a:r>
            <a:r>
              <a:rPr lang="zh-CN" altLang="en-US" dirty="0" smtClean="0"/>
              <a:t>叠加起来就有了</a:t>
            </a:r>
            <a:r>
              <a:rPr lang="en-US" altLang="zh-CN" dirty="0" smtClean="0"/>
              <a:t>1806</a:t>
            </a:r>
            <a:r>
              <a:rPr lang="zh-CN" altLang="en-US" dirty="0" smtClean="0"/>
              <a:t>维度。</a:t>
            </a:r>
            <a:endParaRPr lang="en-US" altLang="zh-CN" dirty="0" smtClean="0"/>
          </a:p>
          <a:p>
            <a:r>
              <a:rPr lang="zh-CN" altLang="en-US" dirty="0" smtClean="0"/>
              <a:t>对于图像的情况也类似，只不过由于只有</a:t>
            </a:r>
            <a:r>
              <a:rPr lang="en-US" altLang="zh-CN" dirty="0" smtClean="0"/>
              <a:t>121</a:t>
            </a:r>
            <a:r>
              <a:rPr lang="zh-CN" altLang="en-US" dirty="0" smtClean="0"/>
              <a:t>个样本。我们最终只得到了</a:t>
            </a:r>
            <a:r>
              <a:rPr lang="en-US" altLang="zh-CN" dirty="0" smtClean="0"/>
              <a:t>726</a:t>
            </a:r>
            <a:r>
              <a:rPr lang="zh-CN" altLang="en-US" dirty="0" smtClean="0"/>
              <a:t>维度。</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为什么这里非要有</a:t>
            </a:r>
            <a:r>
              <a:rPr lang="en-US" altLang="zh-CN" dirty="0" smtClean="0"/>
              <a:t>A</a:t>
            </a:r>
            <a:r>
              <a:rPr lang="zh-CN" altLang="en-US" dirty="0" smtClean="0"/>
              <a:t>和</a:t>
            </a:r>
            <a:r>
              <a:rPr lang="en-US" altLang="zh-CN" dirty="0" smtClean="0"/>
              <a:t>B</a:t>
            </a:r>
            <a:r>
              <a:rPr lang="zh-CN" altLang="en-US" dirty="0" smtClean="0"/>
              <a:t>两个森林呢？因为</a:t>
            </a:r>
            <a:r>
              <a:rPr lang="en-US" altLang="zh-CN" dirty="0" smtClean="0"/>
              <a:t>A</a:t>
            </a:r>
            <a:r>
              <a:rPr lang="zh-CN" altLang="en-US" dirty="0" smtClean="0"/>
              <a:t>森林和</a:t>
            </a:r>
            <a:r>
              <a:rPr lang="en-US" altLang="zh-CN" dirty="0" smtClean="0"/>
              <a:t>B</a:t>
            </a:r>
            <a:r>
              <a:rPr lang="zh-CN" altLang="en-US" dirty="0" smtClean="0"/>
              <a:t>森林是不一样的。灰色的森林是就是我们见过的随机森林，他有</a:t>
            </a:r>
            <a:r>
              <a:rPr lang="en-US" altLang="zh-CN" dirty="0" smtClean="0"/>
              <a:t>1000</a:t>
            </a:r>
            <a:r>
              <a:rPr lang="zh-CN" altLang="en-US" dirty="0" smtClean="0"/>
              <a:t>棵树，他选择划分特征时是</a:t>
            </a:r>
            <a:r>
              <a:rPr lang="zh-CN" altLang="en-US" sz="1200" kern="1200" dirty="0" smtClean="0">
                <a:solidFill>
                  <a:schemeClr val="tx1"/>
                </a:solidFill>
                <a:latin typeface="+mn-lt"/>
                <a:ea typeface="+mn-ea"/>
                <a:cs typeface="+mn-cs"/>
              </a:rPr>
              <a:t>随机选择</a:t>
            </a:r>
            <a:r>
              <a:rPr lang="en-US" altLang="zh-CN" sz="1200" kern="1200" dirty="0" err="1" smtClean="0">
                <a:solidFill>
                  <a:schemeClr val="tx1"/>
                </a:solidFill>
                <a:latin typeface="+mn-lt"/>
                <a:ea typeface="+mn-ea"/>
                <a:cs typeface="+mn-cs"/>
              </a:rPr>
              <a:t>sqrt</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输入特征数量</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的特征为候选特征，在其中选择最佳</a:t>
            </a:r>
            <a:r>
              <a:rPr lang="en-US" altLang="zh-CN" sz="1200" kern="1200" dirty="0" err="1" smtClean="0">
                <a:solidFill>
                  <a:schemeClr val="tx1"/>
                </a:solidFill>
                <a:latin typeface="+mn-lt"/>
                <a:ea typeface="+mn-ea"/>
                <a:cs typeface="+mn-cs"/>
              </a:rPr>
              <a:t>gini</a:t>
            </a:r>
            <a:r>
              <a:rPr lang="zh-CN" altLang="en-US" sz="1200" kern="1200" dirty="0" smtClean="0">
                <a:solidFill>
                  <a:schemeClr val="tx1"/>
                </a:solidFill>
                <a:latin typeface="+mn-lt"/>
                <a:ea typeface="+mn-ea"/>
                <a:cs typeface="+mn-cs"/>
              </a:rPr>
              <a:t>指数的特征分割。而蓝色的</a:t>
            </a:r>
            <a:r>
              <a:rPr lang="en-US" altLang="zh-CN" sz="1200" kern="1200" dirty="0" smtClean="0">
                <a:solidFill>
                  <a:schemeClr val="tx1"/>
                </a:solidFill>
                <a:latin typeface="+mn-lt"/>
                <a:ea typeface="+mn-ea"/>
                <a:cs typeface="+mn-cs"/>
              </a:rPr>
              <a:t>B</a:t>
            </a:r>
            <a:r>
              <a:rPr lang="zh-CN" altLang="en-US" sz="1200" kern="1200" dirty="0" smtClean="0">
                <a:solidFill>
                  <a:schemeClr val="tx1"/>
                </a:solidFill>
                <a:latin typeface="+mn-lt"/>
                <a:ea typeface="+mn-ea"/>
                <a:cs typeface="+mn-cs"/>
              </a:rPr>
              <a:t>森林是完全随机树木森林，他也有</a:t>
            </a:r>
            <a:r>
              <a:rPr lang="en-US" altLang="zh-CN" sz="1200" kern="1200" dirty="0" smtClean="0">
                <a:solidFill>
                  <a:schemeClr val="tx1"/>
                </a:solidFill>
                <a:latin typeface="+mn-lt"/>
                <a:ea typeface="+mn-ea"/>
                <a:cs typeface="+mn-cs"/>
              </a:rPr>
              <a:t>1000</a:t>
            </a:r>
            <a:r>
              <a:rPr lang="zh-CN" altLang="en-US" sz="1200" kern="1200" dirty="0" smtClean="0">
                <a:solidFill>
                  <a:schemeClr val="tx1"/>
                </a:solidFill>
                <a:latin typeface="+mn-lt"/>
                <a:ea typeface="+mn-ea"/>
                <a:cs typeface="+mn-cs"/>
              </a:rPr>
              <a:t>颗树。但是它毕竟是完全随机，所以他在选择划分的特征时不再是不再是选择最佳</a:t>
            </a:r>
            <a:r>
              <a:rPr lang="en-US" altLang="zh-CN" sz="1200" kern="1200" dirty="0" err="1" smtClean="0">
                <a:solidFill>
                  <a:schemeClr val="tx1"/>
                </a:solidFill>
                <a:latin typeface="+mn-lt"/>
                <a:ea typeface="+mn-ea"/>
                <a:cs typeface="+mn-cs"/>
              </a:rPr>
              <a:t>gini</a:t>
            </a:r>
            <a:r>
              <a:rPr lang="zh-CN" altLang="en-US" sz="1200" kern="1200" dirty="0" smtClean="0">
                <a:solidFill>
                  <a:schemeClr val="tx1"/>
                </a:solidFill>
                <a:latin typeface="+mn-lt"/>
                <a:ea typeface="+mn-ea"/>
                <a:cs typeface="+mn-cs"/>
              </a:rPr>
              <a:t>的，而是随机选择一个特征分割。一直到直到叶节点的样本类别全相同或者不超过</a:t>
            </a:r>
            <a:r>
              <a:rPr lang="en-US" altLang="zh-CN" sz="1200" kern="1200" dirty="0" smtClean="0">
                <a:solidFill>
                  <a:schemeClr val="tx1"/>
                </a:solidFill>
                <a:latin typeface="+mn-lt"/>
                <a:ea typeface="+mn-ea"/>
                <a:cs typeface="+mn-cs"/>
              </a:rPr>
              <a:t>10</a:t>
            </a:r>
            <a:r>
              <a:rPr lang="zh-CN" altLang="en-US" sz="1200" kern="1200" dirty="0" smtClean="0">
                <a:solidFill>
                  <a:schemeClr val="tx1"/>
                </a:solidFill>
                <a:latin typeface="+mn-lt"/>
                <a:ea typeface="+mn-ea"/>
                <a:cs typeface="+mn-cs"/>
              </a:rPr>
              <a:t>个样本才停止。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还有的同学可能会奇怪，随机森林分类的结果不就是类别吗？不应该是</a:t>
            </a:r>
            <a:r>
              <a:rPr lang="en-US" altLang="zh-CN" sz="1200" kern="1200" dirty="0" smtClean="0">
                <a:solidFill>
                  <a:schemeClr val="tx1"/>
                </a:solidFill>
                <a:latin typeface="+mn-lt"/>
                <a:ea typeface="+mn-ea"/>
                <a:cs typeface="+mn-cs"/>
              </a:rPr>
              <a:t>001</a:t>
            </a:r>
            <a:r>
              <a:rPr lang="zh-CN" altLang="en-US" sz="1200" kern="1200" dirty="0" smtClean="0">
                <a:solidFill>
                  <a:schemeClr val="tx1"/>
                </a:solidFill>
                <a:latin typeface="+mn-lt"/>
                <a:ea typeface="+mn-ea"/>
                <a:cs typeface="+mn-cs"/>
              </a:rPr>
              <a:t>这样的吗，这怎么能作为特征向量传到下一层呢？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实际上决策树分类有两种输出方法，一种是只输出</a:t>
            </a:r>
            <a:r>
              <a:rPr lang="en-US" altLang="zh-CN" sz="1200" kern="1200" dirty="0" smtClean="0">
                <a:solidFill>
                  <a:schemeClr val="tx1"/>
                </a:solidFill>
                <a:latin typeface="+mn-lt"/>
                <a:ea typeface="+mn-ea"/>
                <a:cs typeface="+mn-cs"/>
              </a:rPr>
              <a:t>label</a:t>
            </a:r>
            <a:r>
              <a:rPr lang="zh-CN" altLang="en-US" sz="1200" kern="1200" dirty="0" smtClean="0">
                <a:solidFill>
                  <a:schemeClr val="tx1"/>
                </a:solidFill>
                <a:latin typeface="+mn-lt"/>
                <a:ea typeface="+mn-ea"/>
                <a:cs typeface="+mn-cs"/>
              </a:rPr>
              <a:t>，另一种则是以概率的形式输出，比如三类概率分别为</a:t>
            </a:r>
            <a:r>
              <a:rPr lang="en-US" altLang="zh-CN" sz="1200" kern="1200" dirty="0" smtClean="0">
                <a:solidFill>
                  <a:schemeClr val="tx1"/>
                </a:solidFill>
                <a:latin typeface="+mn-lt"/>
                <a:ea typeface="+mn-ea"/>
                <a:cs typeface="+mn-cs"/>
              </a:rPr>
              <a:t>[0.2,0.5,0.3]</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为什么</a:t>
            </a:r>
            <a:r>
              <a:rPr lang="en-US" altLang="zh-CN" sz="1200" kern="1200" dirty="0" smtClean="0">
                <a:solidFill>
                  <a:schemeClr val="tx1"/>
                </a:solidFill>
                <a:latin typeface="+mn-lt"/>
                <a:ea typeface="+mn-ea"/>
                <a:cs typeface="+mn-cs"/>
              </a:rPr>
              <a:t>if else</a:t>
            </a:r>
            <a:r>
              <a:rPr lang="zh-CN" altLang="en-US" sz="1200" kern="1200" dirty="0" smtClean="0">
                <a:solidFill>
                  <a:schemeClr val="tx1"/>
                </a:solidFill>
                <a:latin typeface="+mn-lt"/>
                <a:ea typeface="+mn-ea"/>
                <a:cs typeface="+mn-cs"/>
              </a:rPr>
              <a:t>分类最后还能输出概率呢？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因为实际上树的大部分叶节点都不是纯洁的，就是说一个叶节点，可能有</a:t>
            </a:r>
            <a:r>
              <a:rPr lang="en-US" altLang="zh-CN" sz="1200" kern="1200" dirty="0" smtClean="0">
                <a:solidFill>
                  <a:schemeClr val="tx1"/>
                </a:solidFill>
                <a:latin typeface="+mn-lt"/>
                <a:ea typeface="+mn-ea"/>
                <a:cs typeface="+mn-cs"/>
              </a:rPr>
              <a:t>10</a:t>
            </a:r>
            <a:r>
              <a:rPr lang="zh-CN" altLang="en-US" sz="1200" kern="1200" dirty="0" smtClean="0">
                <a:solidFill>
                  <a:schemeClr val="tx1"/>
                </a:solidFill>
                <a:latin typeface="+mn-lt"/>
                <a:ea typeface="+mn-ea"/>
                <a:cs typeface="+mn-cs"/>
              </a:rPr>
              <a:t>个训练样本，其中有</a:t>
            </a:r>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个是第一类的，</a:t>
            </a:r>
            <a:r>
              <a:rPr lang="en-US" altLang="zh-CN" sz="1200" kern="1200" dirty="0" smtClean="0">
                <a:solidFill>
                  <a:schemeClr val="tx1"/>
                </a:solidFill>
                <a:latin typeface="+mn-lt"/>
                <a:ea typeface="+mn-ea"/>
                <a:cs typeface="+mn-cs"/>
              </a:rPr>
              <a:t>5</a:t>
            </a:r>
            <a:r>
              <a:rPr lang="zh-CN" altLang="en-US" sz="1200" kern="1200" dirty="0" smtClean="0">
                <a:solidFill>
                  <a:schemeClr val="tx1"/>
                </a:solidFill>
                <a:latin typeface="+mn-lt"/>
                <a:ea typeface="+mn-ea"/>
                <a:cs typeface="+mn-cs"/>
              </a:rPr>
              <a:t>个是第二类的，</a:t>
            </a:r>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个是第三类的。</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如果最后分到这个叶节点了，我们认为它属于第二类，输出的类向量也就是刚才各类所占的比例，或者说概率。</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我们现在知道他是怎么滑动窗口了，那刚才说的多尺度滑动窗口是怎么回事呢？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66</a:t>
            </a:fld>
            <a:endParaRPr lang="zh-CN" altLang="en-US"/>
          </a:p>
        </p:txBody>
      </p:sp>
    </p:spTree>
    <p:extLst>
      <p:ext uri="{BB962C8B-B14F-4D97-AF65-F5344CB8AC3E}">
        <p14:creationId xmlns:p14="http://schemas.microsoft.com/office/powerpoint/2010/main" val="16431010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我们看这张图。</a:t>
            </a:r>
            <a:r>
              <a:rPr lang="zh-CN" altLang="en-US" sz="1200" kern="1200" dirty="0" smtClean="0">
                <a:solidFill>
                  <a:schemeClr val="tx1"/>
                </a:solidFill>
                <a:latin typeface="+mn-lt"/>
                <a:ea typeface="+mn-ea"/>
                <a:cs typeface="+mn-cs"/>
              </a:rPr>
              <a:t>输入端的多尺度其实就是多个尺寸的滑窗。这分别为</a:t>
            </a:r>
            <a:r>
              <a:rPr lang="en-US" altLang="zh-CN" sz="1200" kern="1200" dirty="0" smtClean="0">
                <a:solidFill>
                  <a:schemeClr val="tx1"/>
                </a:solidFill>
                <a:latin typeface="+mn-lt"/>
                <a:ea typeface="+mn-ea"/>
                <a:cs typeface="+mn-cs"/>
              </a:rPr>
              <a:t>100,200,300</a:t>
            </a:r>
            <a:r>
              <a:rPr lang="zh-CN" altLang="en-US" sz="1200" kern="1200" dirty="0" smtClean="0">
                <a:solidFill>
                  <a:schemeClr val="tx1"/>
                </a:solidFill>
                <a:latin typeface="+mn-lt"/>
                <a:ea typeface="+mn-ea"/>
                <a:cs typeface="+mn-cs"/>
              </a:rPr>
              <a:t>。于是按照刚才的套路，他分别能得到</a:t>
            </a:r>
            <a:r>
              <a:rPr lang="en-US" altLang="zh-CN" sz="1200" kern="1200" dirty="0" smtClean="0">
                <a:solidFill>
                  <a:schemeClr val="tx1"/>
                </a:solidFill>
                <a:latin typeface="+mn-lt"/>
                <a:ea typeface="+mn-ea"/>
                <a:cs typeface="+mn-cs"/>
              </a:rPr>
              <a:t>1806+1206+606=3618</a:t>
            </a:r>
            <a:r>
              <a:rPr lang="zh-CN" altLang="en-US" sz="1200" kern="1200" dirty="0" smtClean="0">
                <a:solidFill>
                  <a:schemeClr val="tx1"/>
                </a:solidFill>
                <a:latin typeface="+mn-lt"/>
                <a:ea typeface="+mn-ea"/>
                <a:cs typeface="+mn-cs"/>
              </a:rPr>
              <a:t>维度的特征向量。所以他通过这种方法将</a:t>
            </a:r>
            <a:r>
              <a:rPr lang="en-US" altLang="zh-CN" sz="1200" kern="1200" dirty="0" smtClean="0">
                <a:solidFill>
                  <a:schemeClr val="tx1"/>
                </a:solidFill>
                <a:latin typeface="+mn-lt"/>
                <a:ea typeface="+mn-ea"/>
                <a:cs typeface="+mn-cs"/>
              </a:rPr>
              <a:t>400</a:t>
            </a:r>
            <a:r>
              <a:rPr lang="zh-CN" altLang="en-US" sz="1200" kern="1200" dirty="0" smtClean="0">
                <a:solidFill>
                  <a:schemeClr val="tx1"/>
                </a:solidFill>
                <a:latin typeface="+mn-lt"/>
                <a:ea typeface="+mn-ea"/>
                <a:cs typeface="+mn-cs"/>
              </a:rPr>
              <a:t>维的数据变换到了</a:t>
            </a:r>
            <a:r>
              <a:rPr lang="en-US" altLang="zh-CN" sz="1200" kern="1200" dirty="0" smtClean="0">
                <a:solidFill>
                  <a:schemeClr val="tx1"/>
                </a:solidFill>
                <a:latin typeface="+mn-lt"/>
                <a:ea typeface="+mn-ea"/>
                <a:cs typeface="+mn-cs"/>
              </a:rPr>
              <a:t>3618</a:t>
            </a:r>
            <a:r>
              <a:rPr lang="zh-CN" altLang="en-US" sz="1200" kern="1200" dirty="0" smtClean="0">
                <a:solidFill>
                  <a:schemeClr val="tx1"/>
                </a:solidFill>
                <a:latin typeface="+mn-lt"/>
                <a:ea typeface="+mn-ea"/>
                <a:cs typeface="+mn-cs"/>
              </a:rPr>
              <a:t>维。有些类似特征提取。</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67</a:t>
            </a:fld>
            <a:endParaRPr lang="zh-CN" altLang="en-US"/>
          </a:p>
        </p:txBody>
      </p:sp>
    </p:spTree>
    <p:extLst>
      <p:ext uri="{BB962C8B-B14F-4D97-AF65-F5344CB8AC3E}">
        <p14:creationId xmlns:p14="http://schemas.microsoft.com/office/powerpoint/2010/main" val="97476215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在进行多尺度滑窗提取特征后就是进行级联的森林来进行分类。</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这里把</a:t>
            </a:r>
            <a:r>
              <a:rPr lang="zh-CN" altLang="en-US" sz="1200" kern="1200" dirty="0" smtClean="0">
                <a:solidFill>
                  <a:schemeClr val="tx1"/>
                </a:solidFill>
                <a:latin typeface="+mn-lt"/>
                <a:ea typeface="+mn-ea"/>
                <a:cs typeface="+mn-cs"/>
              </a:rPr>
              <a:t>每层输出的向量作为下一级的输入，类似之前讲过的</a:t>
            </a:r>
            <a:r>
              <a:rPr lang="en-US" altLang="zh-CN" sz="1200" kern="1200" dirty="0" smtClean="0">
                <a:solidFill>
                  <a:schemeClr val="tx1"/>
                </a:solidFill>
                <a:latin typeface="+mn-lt"/>
                <a:ea typeface="+mn-ea"/>
                <a:cs typeface="+mn-cs"/>
              </a:rPr>
              <a:t>stacking</a:t>
            </a:r>
            <a:r>
              <a:rPr lang="zh-CN" altLang="en-US" sz="1200" kern="1200" dirty="0" smtClean="0">
                <a:solidFill>
                  <a:schemeClr val="tx1"/>
                </a:solidFill>
                <a:latin typeface="+mn-lt"/>
                <a:ea typeface="+mn-ea"/>
                <a:cs typeface="+mn-cs"/>
              </a:rPr>
              <a:t>。</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层数</a:t>
            </a:r>
            <a:r>
              <a:rPr lang="en-US" altLang="zh-CN" sz="1200" kern="1200" dirty="0" smtClean="0">
                <a:solidFill>
                  <a:schemeClr val="tx1"/>
                </a:solidFill>
                <a:latin typeface="+mn-lt"/>
                <a:ea typeface="+mn-ea"/>
                <a:cs typeface="+mn-cs"/>
              </a:rPr>
              <a:t>N</a:t>
            </a:r>
            <a:r>
              <a:rPr lang="zh-CN" altLang="en-US" sz="1200" kern="1200" dirty="0" smtClean="0">
                <a:solidFill>
                  <a:schemeClr val="tx1"/>
                </a:solidFill>
                <a:latin typeface="+mn-lt"/>
                <a:ea typeface="+mn-ea"/>
                <a:cs typeface="+mn-cs"/>
              </a:rPr>
              <a:t>能通过交叉验证得到，决定模型复杂度，相当于可以自适应得到。只要增加层数降低验证集精度我们就不增加了。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每级四个森林</a:t>
            </a:r>
            <a:r>
              <a:rPr lang="en-US" altLang="zh-CN" sz="1200" kern="1200" dirty="0" smtClean="0">
                <a:solidFill>
                  <a:schemeClr val="tx1"/>
                </a:solidFill>
                <a:latin typeface="+mn-lt"/>
                <a:ea typeface="+mn-ea"/>
                <a:cs typeface="+mn-cs"/>
              </a:rPr>
              <a:t>12</a:t>
            </a:r>
            <a:r>
              <a:rPr lang="zh-CN" altLang="en-US" sz="1200" kern="1200" dirty="0" smtClean="0">
                <a:solidFill>
                  <a:schemeClr val="tx1"/>
                </a:solidFill>
                <a:latin typeface="+mn-lt"/>
                <a:ea typeface="+mn-ea"/>
                <a:cs typeface="+mn-cs"/>
              </a:rPr>
              <a:t>维特征向量和滑窗提取出来的</a:t>
            </a:r>
            <a:r>
              <a:rPr lang="en-US" altLang="zh-CN" sz="1200" kern="1200" dirty="0" smtClean="0">
                <a:solidFill>
                  <a:schemeClr val="tx1"/>
                </a:solidFill>
                <a:latin typeface="+mn-lt"/>
                <a:ea typeface="+mn-ea"/>
                <a:cs typeface="+mn-cs"/>
              </a:rPr>
              <a:t>3618</a:t>
            </a:r>
            <a:r>
              <a:rPr lang="zh-CN" altLang="en-US" sz="1200" kern="1200" dirty="0" smtClean="0">
                <a:solidFill>
                  <a:schemeClr val="tx1"/>
                </a:solidFill>
                <a:latin typeface="+mn-lt"/>
                <a:ea typeface="+mn-ea"/>
                <a:cs typeface="+mn-cs"/>
              </a:rPr>
              <a:t>维特征向量拼接在一起，作为下一层的输入。</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最后每个</a:t>
            </a:r>
            <a:r>
              <a:rPr lang="en-US" altLang="zh-CN" sz="1200" kern="1200" dirty="0" smtClean="0">
                <a:solidFill>
                  <a:schemeClr val="tx1"/>
                </a:solidFill>
                <a:latin typeface="+mn-lt"/>
                <a:ea typeface="+mn-ea"/>
                <a:cs typeface="+mn-cs"/>
              </a:rPr>
              <a:t>forest</a:t>
            </a:r>
            <a:r>
              <a:rPr lang="zh-CN" altLang="en-US" sz="1200" kern="1200" dirty="0" smtClean="0">
                <a:solidFill>
                  <a:schemeClr val="tx1"/>
                </a:solidFill>
                <a:latin typeface="+mn-lt"/>
                <a:ea typeface="+mn-ea"/>
                <a:cs typeface="+mn-cs"/>
              </a:rPr>
              <a:t>的三维向量求均值取最大得到最终分类结果。</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我们可以看到每级有两个灰色的森林和两个蓝色的森林，同样是之前提过的随机森林和完全随机树木森林。</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这里要注意的是其实每一级训练时都是用最终的</a:t>
            </a:r>
            <a:r>
              <a:rPr lang="en-US" altLang="zh-CN" sz="1200" kern="1200" dirty="0" smtClean="0">
                <a:solidFill>
                  <a:schemeClr val="tx1"/>
                </a:solidFill>
                <a:latin typeface="+mn-lt"/>
                <a:ea typeface="+mn-ea"/>
                <a:cs typeface="+mn-cs"/>
              </a:rPr>
              <a:t>ground truth</a:t>
            </a:r>
            <a:r>
              <a:rPr lang="zh-CN" altLang="en-US" sz="1200" kern="1200" dirty="0" smtClean="0">
                <a:solidFill>
                  <a:schemeClr val="tx1"/>
                </a:solidFill>
                <a:latin typeface="+mn-lt"/>
                <a:ea typeface="+mn-ea"/>
                <a:cs typeface="+mn-cs"/>
              </a:rPr>
              <a:t>训练的，而</a:t>
            </a:r>
            <a:r>
              <a:rPr lang="en-US" altLang="zh-CN" sz="1200" kern="1200" dirty="0" smtClean="0">
                <a:solidFill>
                  <a:schemeClr val="tx1"/>
                </a:solidFill>
                <a:latin typeface="+mn-lt"/>
                <a:ea typeface="+mn-ea"/>
                <a:cs typeface="+mn-cs"/>
              </a:rPr>
              <a:t>CNN</a:t>
            </a:r>
            <a:r>
              <a:rPr lang="zh-CN" altLang="en-US" sz="1200" kern="1200" dirty="0" smtClean="0">
                <a:solidFill>
                  <a:schemeClr val="tx1"/>
                </a:solidFill>
                <a:latin typeface="+mn-lt"/>
                <a:ea typeface="+mn-ea"/>
                <a:cs typeface="+mn-cs"/>
              </a:rPr>
              <a:t>的特征是逐级抽象的，所以深度森林的抽象能力没有</a:t>
            </a:r>
            <a:r>
              <a:rPr lang="en-US" altLang="zh-CN" sz="1200" kern="1200" dirty="0" smtClean="0">
                <a:solidFill>
                  <a:schemeClr val="tx1"/>
                </a:solidFill>
                <a:latin typeface="+mn-lt"/>
                <a:ea typeface="+mn-ea"/>
                <a:cs typeface="+mn-cs"/>
              </a:rPr>
              <a:t>CNN</a:t>
            </a:r>
            <a:r>
              <a:rPr lang="zh-CN" altLang="en-US" sz="1200" kern="1200" dirty="0" smtClean="0">
                <a:solidFill>
                  <a:schemeClr val="tx1"/>
                </a:solidFill>
                <a:latin typeface="+mn-lt"/>
                <a:ea typeface="+mn-ea"/>
                <a:cs typeface="+mn-cs"/>
              </a:rPr>
              <a:t>强。</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最后我们看看深度森林的超参数有哪些？</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森林的种类</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completely-</a:t>
            </a:r>
            <a:r>
              <a:rPr lang="zh-CN" altLang="en-US" sz="1200" kern="1200" dirty="0" smtClean="0">
                <a:solidFill>
                  <a:schemeClr val="tx1"/>
                </a:solidFill>
                <a:latin typeface="+mn-lt"/>
                <a:ea typeface="+mn-ea"/>
                <a:cs typeface="+mn-cs"/>
              </a:rPr>
              <a:t>随机树森林</a:t>
            </a:r>
          </a:p>
          <a:p>
            <a:r>
              <a:rPr lang="zh-CN" altLang="en-US" sz="1200" kern="1200" dirty="0" smtClean="0">
                <a:solidFill>
                  <a:schemeClr val="tx1"/>
                </a:solidFill>
                <a:latin typeface="+mn-lt"/>
                <a:ea typeface="+mn-ea"/>
                <a:cs typeface="+mn-cs"/>
              </a:rPr>
              <a:t>  随机森林</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Multi-grained scanning</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森林的数量</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2</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每棵森林的树的数量</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500</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树的生成</a:t>
            </a:r>
          </a:p>
          <a:p>
            <a:r>
              <a:rPr lang="zh-CN" altLang="en-US" sz="1200" kern="1200" dirty="0" smtClean="0">
                <a:solidFill>
                  <a:schemeClr val="tx1"/>
                </a:solidFill>
                <a:latin typeface="+mn-lt"/>
                <a:ea typeface="+mn-ea"/>
                <a:cs typeface="+mn-cs"/>
              </a:rPr>
              <a:t>    直到</a:t>
            </a:r>
            <a:r>
              <a:rPr lang="en-US" altLang="zh-CN" sz="1200" kern="1200" dirty="0" smtClean="0">
                <a:solidFill>
                  <a:schemeClr val="tx1"/>
                </a:solidFill>
                <a:latin typeface="+mn-lt"/>
                <a:ea typeface="+mn-ea"/>
                <a:cs typeface="+mn-cs"/>
              </a:rPr>
              <a:t>pure leaf</a:t>
            </a:r>
            <a:r>
              <a:rPr lang="zh-CN" altLang="en-US" sz="1200" kern="1200" dirty="0" smtClean="0">
                <a:solidFill>
                  <a:schemeClr val="tx1"/>
                </a:solidFill>
                <a:latin typeface="+mn-lt"/>
                <a:ea typeface="+mn-ea"/>
                <a:cs typeface="+mn-cs"/>
              </a:rPr>
              <a:t>或深度</a:t>
            </a:r>
            <a:r>
              <a:rPr lang="en-US" altLang="zh-CN" sz="1200" kern="1200" dirty="0" smtClean="0">
                <a:solidFill>
                  <a:schemeClr val="tx1"/>
                </a:solidFill>
                <a:latin typeface="+mn-lt"/>
                <a:ea typeface="+mn-ea"/>
                <a:cs typeface="+mn-cs"/>
              </a:rPr>
              <a:t>100</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滑动窗口尺寸</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cascade</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森林的数量</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8</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每个森林的树的数量</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500</a:t>
            </a:r>
            <a:endParaRPr lang="zh-CN" altLang="en-US"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  树的生成</a:t>
            </a:r>
          </a:p>
          <a:p>
            <a:r>
              <a:rPr lang="zh-CN" altLang="en-US" sz="1200" kern="1200" dirty="0" smtClean="0">
                <a:solidFill>
                  <a:schemeClr val="tx1"/>
                </a:solidFill>
                <a:latin typeface="+mn-lt"/>
                <a:ea typeface="+mn-ea"/>
                <a:cs typeface="+mn-cs"/>
              </a:rPr>
              <a:t>    </a:t>
            </a:r>
            <a:r>
              <a:rPr lang="en-US" altLang="zh-CN" sz="1200" kern="1200" dirty="0" smtClean="0">
                <a:solidFill>
                  <a:schemeClr val="tx1"/>
                </a:solidFill>
                <a:latin typeface="+mn-lt"/>
                <a:ea typeface="+mn-ea"/>
                <a:cs typeface="+mn-cs"/>
              </a:rPr>
              <a:t>pure leaf</a:t>
            </a: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几乎不用怎么调整就能得到比较好的结果</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68</a:t>
            </a:fld>
            <a:endParaRPr lang="zh-CN" altLang="en-US"/>
          </a:p>
        </p:txBody>
      </p:sp>
    </p:spTree>
    <p:extLst>
      <p:ext uri="{BB962C8B-B14F-4D97-AF65-F5344CB8AC3E}">
        <p14:creationId xmlns:p14="http://schemas.microsoft.com/office/powerpoint/2010/main" val="40652811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我们可以看看深度森林的性能比较。对比较简单的数据集，比如</a:t>
            </a:r>
            <a:r>
              <a:rPr lang="en-US" altLang="zh-CN" dirty="0" err="1" smtClean="0"/>
              <a:t>mnist</a:t>
            </a:r>
            <a:r>
              <a:rPr lang="zh-CN" altLang="en-US" dirty="0" smtClean="0"/>
              <a:t>数字分类，音乐分类，小样本的人脸识别等。深度森林都比现有的单分类器算法，比如</a:t>
            </a:r>
            <a:r>
              <a:rPr lang="en-US" altLang="zh-CN" dirty="0" smtClean="0"/>
              <a:t>SVM</a:t>
            </a:r>
            <a:r>
              <a:rPr lang="zh-CN" altLang="en-US" dirty="0" smtClean="0"/>
              <a:t>，随机森林和</a:t>
            </a:r>
            <a:r>
              <a:rPr lang="en-US" altLang="zh-CN" dirty="0" smtClean="0"/>
              <a:t>CNN</a:t>
            </a:r>
            <a:r>
              <a:rPr lang="zh-CN" altLang="en-US" dirty="0" smtClean="0"/>
              <a:t>要好不少。</a:t>
            </a:r>
            <a:endParaRPr lang="en-US" altLang="zh-CN" dirty="0" smtClean="0"/>
          </a:p>
          <a:p>
            <a:r>
              <a:rPr lang="zh-CN" altLang="en-US" dirty="0" smtClean="0"/>
              <a:t>要注意他对体表</a:t>
            </a:r>
            <a:r>
              <a:rPr lang="en-US" altLang="zh-CN" dirty="0" smtClean="0"/>
              <a:t>EMG</a:t>
            </a:r>
            <a:r>
              <a:rPr lang="zh-CN" altLang="en-US" dirty="0" smtClean="0"/>
              <a:t>做手运动的识别时比直接用</a:t>
            </a:r>
            <a:r>
              <a:rPr lang="en-US" altLang="zh-CN" dirty="0" smtClean="0"/>
              <a:t>LSTM</a:t>
            </a:r>
            <a:r>
              <a:rPr lang="zh-CN" altLang="en-US" dirty="0" smtClean="0"/>
              <a:t>还有随机森林，</a:t>
            </a:r>
            <a:r>
              <a:rPr lang="en-US" altLang="zh-CN" dirty="0" smtClean="0"/>
              <a:t>SVM</a:t>
            </a:r>
            <a:r>
              <a:rPr lang="zh-CN" altLang="en-US" dirty="0" smtClean="0"/>
              <a:t>都要高得多。看上去对时域序列比较适合。</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69</a:t>
            </a:fld>
            <a:endParaRPr lang="zh-CN" altLang="en-US"/>
          </a:p>
        </p:txBody>
      </p:sp>
    </p:spTree>
    <p:extLst>
      <p:ext uri="{BB962C8B-B14F-4D97-AF65-F5344CB8AC3E}">
        <p14:creationId xmlns:p14="http://schemas.microsoft.com/office/powerpoint/2010/main" val="6301984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当然对于比较复杂的情形，比如五万张图像的十类分类，该算法性能还是远不如</a:t>
            </a:r>
            <a:r>
              <a:rPr lang="en-US" altLang="zh-CN" dirty="0" err="1" smtClean="0"/>
              <a:t>AlexNet</a:t>
            </a:r>
            <a:r>
              <a:rPr lang="en-US" altLang="zh-CN" dirty="0" smtClean="0"/>
              <a:t> </a:t>
            </a:r>
            <a:r>
              <a:rPr lang="en-US" altLang="zh-CN" dirty="0" err="1" smtClean="0"/>
              <a:t>ResNet</a:t>
            </a:r>
            <a:r>
              <a:rPr lang="zh-CN" altLang="en-US" dirty="0" smtClean="0"/>
              <a:t>等 </a:t>
            </a:r>
            <a:r>
              <a:rPr lang="en-US" altLang="zh-CN" dirty="0" smtClean="0"/>
              <a:t>state of art</a:t>
            </a:r>
            <a:r>
              <a:rPr lang="zh-CN" altLang="en-US" dirty="0" smtClean="0"/>
              <a:t>，但也取得了除深度学习外最好的效果。</a:t>
            </a:r>
            <a:endParaRPr lang="en-US" altLang="zh-CN" dirty="0" smtClean="0"/>
          </a:p>
          <a:p>
            <a:r>
              <a:rPr lang="zh-CN" altLang="en-US" dirty="0" smtClean="0"/>
              <a:t>而它的速度，在</a:t>
            </a:r>
            <a:r>
              <a:rPr lang="en-US" altLang="zh-CN" dirty="0" smtClean="0"/>
              <a:t>CPU</a:t>
            </a:r>
            <a:r>
              <a:rPr lang="zh-CN" altLang="en-US" dirty="0" smtClean="0"/>
              <a:t>的情形比类似精度的</a:t>
            </a:r>
            <a:r>
              <a:rPr lang="en-US" altLang="zh-CN" dirty="0" smtClean="0"/>
              <a:t>MLP</a:t>
            </a:r>
            <a:r>
              <a:rPr lang="zh-CN" altLang="en-US" dirty="0" smtClean="0"/>
              <a:t>还是要快不少。</a:t>
            </a:r>
            <a:endParaRPr lang="en-US" altLang="zh-CN" dirty="0" smtClean="0"/>
          </a:p>
          <a:p>
            <a:r>
              <a:rPr lang="en-US" altLang="zh-CN" dirty="0" err="1" smtClean="0"/>
              <a:t>Gcforest</a:t>
            </a:r>
            <a:r>
              <a:rPr lang="zh-CN" altLang="en-US" dirty="0" smtClean="0"/>
              <a:t>现在在</a:t>
            </a:r>
            <a:r>
              <a:rPr lang="en-US" altLang="zh-CN" dirty="0" smtClean="0"/>
              <a:t>GitHub</a:t>
            </a:r>
            <a:r>
              <a:rPr lang="zh-CN" altLang="en-US" dirty="0" smtClean="0"/>
              <a:t>上已经能找到</a:t>
            </a:r>
            <a:r>
              <a:rPr lang="en-US" altLang="zh-CN" dirty="0" smtClean="0"/>
              <a:t>python</a:t>
            </a:r>
            <a:r>
              <a:rPr lang="zh-CN" altLang="en-US" dirty="0" smtClean="0"/>
              <a:t>的开源实现，用起来很方便，我大概用了下感觉精度确实很高，大家可以试试。</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70</a:t>
            </a:fld>
            <a:endParaRPr lang="zh-CN" altLang="en-US"/>
          </a:p>
        </p:txBody>
      </p:sp>
    </p:spTree>
    <p:extLst>
      <p:ext uri="{BB962C8B-B14F-4D97-AF65-F5344CB8AC3E}">
        <p14:creationId xmlns:p14="http://schemas.microsoft.com/office/powerpoint/2010/main" val="23243509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做数据增强</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欠采样：</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去除一些反例，使得正例和反例的数目接近</a:t>
            </a:r>
          </a:p>
          <a:p>
            <a:r>
              <a:rPr lang="zh-CN" altLang="en-US" sz="1200" kern="1200" dirty="0" smtClean="0">
                <a:solidFill>
                  <a:schemeClr val="tx1"/>
                </a:solidFill>
                <a:latin typeface="+mn-lt"/>
                <a:ea typeface="+mn-ea"/>
                <a:cs typeface="+mn-cs"/>
              </a:rPr>
              <a:t>数据少，时间开销少</a:t>
            </a:r>
          </a:p>
          <a:p>
            <a:r>
              <a:rPr lang="zh-CN" altLang="en-US" sz="1200" kern="1200" dirty="0" smtClean="0">
                <a:solidFill>
                  <a:schemeClr val="tx1"/>
                </a:solidFill>
                <a:latin typeface="+mn-lt"/>
                <a:ea typeface="+mn-ea"/>
                <a:cs typeface="+mn-cs"/>
              </a:rPr>
              <a:t>如果随机丢失反例，可能丢失重要信息</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过采样：</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增加正例，使得正例和反例的数目接近</a:t>
            </a:r>
          </a:p>
          <a:p>
            <a:r>
              <a:rPr lang="zh-CN" altLang="en-US" sz="1200" kern="1200" dirty="0" smtClean="0">
                <a:solidFill>
                  <a:schemeClr val="tx1"/>
                </a:solidFill>
                <a:latin typeface="+mn-lt"/>
                <a:ea typeface="+mn-ea"/>
                <a:cs typeface="+mn-cs"/>
              </a:rPr>
              <a:t>不能简单的重复正例，否则会严重的过拟合</a:t>
            </a:r>
          </a:p>
          <a:p>
            <a:r>
              <a:rPr lang="en-US" altLang="zh-CN" sz="1200" kern="1200" dirty="0" smtClean="0">
                <a:solidFill>
                  <a:schemeClr val="tx1"/>
                </a:solidFill>
                <a:latin typeface="+mn-lt"/>
                <a:ea typeface="+mn-ea"/>
                <a:cs typeface="+mn-cs"/>
              </a:rPr>
              <a:t>SMOTE</a:t>
            </a:r>
            <a:r>
              <a:rPr lang="zh-CN" altLang="en-US" sz="1200" kern="1200" dirty="0" smtClean="0">
                <a:solidFill>
                  <a:schemeClr val="tx1"/>
                </a:solidFill>
                <a:latin typeface="+mn-lt"/>
                <a:ea typeface="+mn-ea"/>
                <a:cs typeface="+mn-cs"/>
              </a:rPr>
              <a:t>算法通过对正例插值来得到额外的正例</a:t>
            </a:r>
          </a:p>
          <a:p>
            <a:r>
              <a:rPr lang="zh-CN" altLang="en-US" sz="1200" kern="1200" dirty="0" smtClean="0">
                <a:solidFill>
                  <a:schemeClr val="tx1"/>
                </a:solidFill>
                <a:latin typeface="+mn-lt"/>
                <a:ea typeface="+mn-ea"/>
                <a:cs typeface="+mn-cs"/>
              </a:rPr>
              <a:t>还会加入随机噪声</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从算法的角度来优化</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代价敏感学习：</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即非均等代价的学习，比如单纯提高</a:t>
            </a:r>
            <a:r>
              <a:rPr lang="en-US" altLang="zh-CN" sz="1200" kern="1200" dirty="0" smtClean="0">
                <a:solidFill>
                  <a:schemeClr val="tx1"/>
                </a:solidFill>
                <a:latin typeface="+mn-lt"/>
                <a:ea typeface="+mn-ea"/>
                <a:cs typeface="+mn-cs"/>
              </a:rPr>
              <a:t>cost</a:t>
            </a:r>
            <a:r>
              <a:rPr lang="zh-CN" altLang="en-US" sz="1200" kern="1200" dirty="0" smtClean="0">
                <a:solidFill>
                  <a:schemeClr val="tx1"/>
                </a:solidFill>
                <a:latin typeface="+mn-lt"/>
                <a:ea typeface="+mn-ea"/>
                <a:cs typeface="+mn-cs"/>
              </a:rPr>
              <a:t>，让较小类分错的代价更高。也可以给不同的训练样本给不同权值。</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像现在很多算法都自带了代价敏感学习的功能，比如</a:t>
            </a:r>
            <a:r>
              <a:rPr lang="en-US" altLang="zh-CN" sz="1200" kern="1200" dirty="0" err="1" smtClean="0">
                <a:solidFill>
                  <a:schemeClr val="tx1"/>
                </a:solidFill>
                <a:latin typeface="+mn-lt"/>
                <a:ea typeface="+mn-ea"/>
                <a:cs typeface="+mn-cs"/>
              </a:rPr>
              <a:t>libSVM</a:t>
            </a:r>
            <a:r>
              <a:rPr lang="zh-CN" altLang="en-US" sz="1200" kern="1200" dirty="0" smtClean="0">
                <a:solidFill>
                  <a:schemeClr val="tx1"/>
                </a:solidFill>
                <a:latin typeface="+mn-lt"/>
                <a:ea typeface="+mn-ea"/>
                <a:cs typeface="+mn-cs"/>
              </a:rPr>
              <a:t>默认使用的是</a:t>
            </a:r>
            <a:r>
              <a:rPr lang="en-US" altLang="zh-CN" sz="1200" kern="1200" dirty="0" smtClean="0">
                <a:solidFill>
                  <a:schemeClr val="tx1"/>
                </a:solidFill>
                <a:latin typeface="+mn-lt"/>
                <a:ea typeface="+mn-ea"/>
                <a:cs typeface="+mn-cs"/>
              </a:rPr>
              <a:t>CSVM</a:t>
            </a:r>
            <a:r>
              <a:rPr lang="zh-CN" altLang="en-US" sz="1200" kern="1200" dirty="0" smtClean="0">
                <a:solidFill>
                  <a:schemeClr val="tx1"/>
                </a:solidFill>
                <a:latin typeface="+mn-lt"/>
                <a:ea typeface="+mn-ea"/>
                <a:cs typeface="+mn-cs"/>
              </a:rPr>
              <a:t>，代价敏感的ＳＶＭ。Ｘｇｂｏｏｓｔ也有根据比例改变样本权重的选项。</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集成学习：</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通过重新划分训练集，得到很多平衡的训练集分别训练分类器。</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比如把没癫痫的数据分成若干个集合给不同分类器使用，很多分类器再组合起来。</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单类分类器：</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相当于</a:t>
            </a:r>
            <a:r>
              <a:rPr lang="en-US" altLang="zh-CN" sz="1200" kern="1200" dirty="0" smtClean="0">
                <a:solidFill>
                  <a:schemeClr val="tx1"/>
                </a:solidFill>
                <a:latin typeface="+mn-lt"/>
                <a:ea typeface="+mn-ea"/>
                <a:cs typeface="+mn-cs"/>
              </a:rPr>
              <a:t>outliers</a:t>
            </a:r>
            <a:r>
              <a:rPr lang="zh-CN" altLang="en-US" sz="1200" kern="1200" dirty="0" smtClean="0">
                <a:solidFill>
                  <a:schemeClr val="tx1"/>
                </a:solidFill>
                <a:latin typeface="+mn-lt"/>
                <a:ea typeface="+mn-ea"/>
                <a:cs typeface="+mn-cs"/>
              </a:rPr>
              <a:t>异常点检测。不再区分，而是识别。</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只利用感兴趣的学习样本进行学习，比较相似程度判断是否属于该类。</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已经有单类</a:t>
            </a:r>
            <a:r>
              <a:rPr lang="en-US" altLang="zh-CN" sz="1200" kern="1200" dirty="0"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改变判别准则：</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在逻辑斯蒂回归中　　阈值１变成正例和反例的比例　　也被称为再缩放</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使用其他评价指标：</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只使用</a:t>
            </a:r>
            <a:r>
              <a:rPr lang="en-US" altLang="zh-CN" sz="1200" b="0" i="0" kern="1200" dirty="0" err="1" smtClean="0">
                <a:solidFill>
                  <a:schemeClr val="tx1"/>
                </a:solidFill>
                <a:effectLst/>
                <a:latin typeface="+mn-lt"/>
                <a:ea typeface="+mn-ea"/>
                <a:cs typeface="+mn-cs"/>
              </a:rPr>
              <a:t>AccuracyRate</a:t>
            </a:r>
            <a:r>
              <a:rPr lang="zh-CN" altLang="en-US" sz="1200" kern="1200" dirty="0" smtClean="0">
                <a:solidFill>
                  <a:schemeClr val="tx1"/>
                </a:solidFill>
                <a:latin typeface="+mn-lt"/>
                <a:ea typeface="+mn-ea"/>
                <a:cs typeface="+mn-cs"/>
              </a:rPr>
              <a:t>已经失去意义</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需要考虑混淆矩阵</a:t>
            </a:r>
            <a:endParaRPr lang="en-US" altLang="zh-CN" sz="1200" kern="1200" dirty="0" smtClean="0">
              <a:solidFill>
                <a:schemeClr val="tx1"/>
              </a:solidFill>
              <a:latin typeface="+mn-lt"/>
              <a:ea typeface="+mn-ea"/>
              <a:cs typeface="+mn-cs"/>
            </a:endParaRPr>
          </a:p>
          <a:p>
            <a:pPr latinLnBrk="0"/>
            <a:r>
              <a:rPr lang="en-US" altLang="zh-CN" sz="1200" b="0" i="0" kern="1200" dirty="0" err="1" smtClean="0">
                <a:solidFill>
                  <a:schemeClr val="tx1"/>
                </a:solidFill>
                <a:effectLst/>
                <a:latin typeface="+mn-lt"/>
                <a:ea typeface="+mn-ea"/>
                <a:cs typeface="+mn-cs"/>
              </a:rPr>
              <a:t>AccuracyRate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准确率</a:t>
            </a:r>
            <a:r>
              <a:rPr lang="en-US" altLang="zh-CN" sz="1200" b="0" i="0" kern="1200" dirty="0" smtClean="0">
                <a:solidFill>
                  <a:schemeClr val="tx1"/>
                </a:solidFill>
                <a:effectLst/>
                <a:latin typeface="+mn-lt"/>
                <a:ea typeface="+mn-ea"/>
                <a:cs typeface="+mn-cs"/>
              </a:rPr>
              <a:t>): (TP+TN)/(TP+TN+FN+FP)</a:t>
            </a:r>
          </a:p>
          <a:p>
            <a:pPr latinLnBrk="0"/>
            <a:r>
              <a:rPr lang="en-US" altLang="zh-CN" sz="1200" b="0" i="0" kern="1200" dirty="0" err="1" smtClean="0">
                <a:solidFill>
                  <a:schemeClr val="tx1"/>
                </a:solidFill>
                <a:effectLst/>
                <a:latin typeface="+mn-lt"/>
                <a:ea typeface="+mn-ea"/>
                <a:cs typeface="+mn-cs"/>
              </a:rPr>
              <a:t>ErrorRate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误分率</a:t>
            </a:r>
            <a:r>
              <a:rPr lang="en-US" altLang="zh-CN" sz="1200" b="0" i="0" kern="1200" dirty="0" smtClean="0">
                <a:solidFill>
                  <a:schemeClr val="tx1"/>
                </a:solidFill>
                <a:effectLst/>
                <a:latin typeface="+mn-lt"/>
                <a:ea typeface="+mn-ea"/>
                <a:cs typeface="+mn-cs"/>
              </a:rPr>
              <a:t>): (FN+FP)/(TP+TN+FN+FP)</a:t>
            </a:r>
          </a:p>
          <a:p>
            <a:pPr latinLnBrk="0"/>
            <a:r>
              <a:rPr lang="en-US" altLang="zh-CN" sz="1200" b="0" i="0" kern="1200" dirty="0" smtClean="0">
                <a:solidFill>
                  <a:schemeClr val="tx1"/>
                </a:solidFill>
                <a:effectLst/>
                <a:latin typeface="+mn-lt"/>
                <a:ea typeface="+mn-ea"/>
                <a:cs typeface="+mn-cs"/>
              </a:rPr>
              <a:t>Recall(</a:t>
            </a:r>
            <a:r>
              <a:rPr lang="zh-CN" altLang="en-US" sz="1200" b="0" i="0" kern="1200" dirty="0" smtClean="0">
                <a:solidFill>
                  <a:schemeClr val="tx1"/>
                </a:solidFill>
                <a:effectLst/>
                <a:latin typeface="+mn-lt"/>
                <a:ea typeface="+mn-ea"/>
                <a:cs typeface="+mn-cs"/>
              </a:rPr>
              <a:t>召回率，查全率</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击中概率</a:t>
            </a:r>
            <a:r>
              <a:rPr lang="en-US" altLang="zh-CN" sz="1200" b="0" i="0" kern="1200" dirty="0" smtClean="0">
                <a:solidFill>
                  <a:schemeClr val="tx1"/>
                </a:solidFill>
                <a:effectLst/>
                <a:latin typeface="+mn-lt"/>
                <a:ea typeface="+mn-ea"/>
                <a:cs typeface="+mn-cs"/>
              </a:rPr>
              <a:t>): TP/(TP+FN), </a:t>
            </a:r>
            <a:r>
              <a:rPr lang="zh-CN" altLang="en-US" sz="1200" b="0" i="0" kern="1200" dirty="0" smtClean="0">
                <a:solidFill>
                  <a:schemeClr val="tx1"/>
                </a:solidFill>
                <a:effectLst/>
                <a:latin typeface="+mn-lt"/>
                <a:ea typeface="+mn-ea"/>
                <a:cs typeface="+mn-cs"/>
              </a:rPr>
              <a:t>在所有</a:t>
            </a:r>
            <a:r>
              <a:rPr lang="en-US" altLang="zh-CN" sz="1200" b="0" i="0" kern="1200" dirty="0" err="1" smtClean="0">
                <a:solidFill>
                  <a:schemeClr val="tx1"/>
                </a:solidFill>
                <a:effectLst/>
                <a:latin typeface="+mn-lt"/>
                <a:ea typeface="+mn-ea"/>
                <a:cs typeface="+mn-cs"/>
              </a:rPr>
              <a:t>GroundTruth</a:t>
            </a:r>
            <a:r>
              <a:rPr lang="zh-CN" altLang="en-US" sz="1200" b="0" i="0" kern="1200" dirty="0" smtClean="0">
                <a:solidFill>
                  <a:schemeClr val="tx1"/>
                </a:solidFill>
                <a:effectLst/>
                <a:latin typeface="+mn-lt"/>
                <a:ea typeface="+mn-ea"/>
                <a:cs typeface="+mn-cs"/>
              </a:rPr>
              <a:t>为正样本中有多少被识别为正样本了</a:t>
            </a:r>
            <a:r>
              <a:rPr lang="en-US" altLang="zh-CN"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0"/>
            <a:r>
              <a:rPr lang="en-US" altLang="zh-CN" sz="1200" b="0" i="0" kern="1200" dirty="0" smtClean="0">
                <a:solidFill>
                  <a:schemeClr val="tx1"/>
                </a:solidFill>
                <a:effectLst/>
                <a:latin typeface="+mn-lt"/>
                <a:ea typeface="+mn-ea"/>
                <a:cs typeface="+mn-cs"/>
              </a:rPr>
              <a:t>Precision(</a:t>
            </a:r>
            <a:r>
              <a:rPr lang="zh-CN" altLang="en-US" sz="1200" b="0" i="0" kern="1200" dirty="0" smtClean="0">
                <a:solidFill>
                  <a:schemeClr val="tx1"/>
                </a:solidFill>
                <a:effectLst/>
                <a:latin typeface="+mn-lt"/>
                <a:ea typeface="+mn-ea"/>
                <a:cs typeface="+mn-cs"/>
              </a:rPr>
              <a:t>查准率</a:t>
            </a:r>
            <a:r>
              <a:rPr lang="en-US" altLang="zh-CN" sz="1200" b="0" i="0" kern="1200" dirty="0" smtClean="0">
                <a:solidFill>
                  <a:schemeClr val="tx1"/>
                </a:solidFill>
                <a:effectLst/>
                <a:latin typeface="+mn-lt"/>
                <a:ea typeface="+mn-ea"/>
                <a:cs typeface="+mn-cs"/>
              </a:rPr>
              <a:t>):TP/(TP+FP),</a:t>
            </a:r>
            <a:r>
              <a:rPr lang="zh-CN" altLang="en-US" sz="1200" b="0" i="0" kern="1200" dirty="0" smtClean="0">
                <a:solidFill>
                  <a:schemeClr val="tx1"/>
                </a:solidFill>
                <a:effectLst/>
                <a:latin typeface="+mn-lt"/>
                <a:ea typeface="+mn-ea"/>
                <a:cs typeface="+mn-cs"/>
              </a:rPr>
              <a:t>在所有识别成正样本中有多少是真正的正样本；</a:t>
            </a:r>
          </a:p>
          <a:p>
            <a:pPr latinLnBrk="0"/>
            <a:r>
              <a:rPr lang="en-US" altLang="zh-CN" sz="1200" b="0" i="0" kern="1200" dirty="0" smtClean="0">
                <a:solidFill>
                  <a:schemeClr val="tx1"/>
                </a:solidFill>
                <a:effectLst/>
                <a:latin typeface="+mn-lt"/>
                <a:ea typeface="+mn-ea"/>
                <a:cs typeface="+mn-cs"/>
              </a:rPr>
              <a:t>TPR(</a:t>
            </a:r>
            <a:r>
              <a:rPr lang="en-US" altLang="zh-CN" sz="1200" b="0" i="0" kern="1200" dirty="0" err="1" smtClean="0">
                <a:solidFill>
                  <a:schemeClr val="tx1"/>
                </a:solidFill>
                <a:effectLst/>
                <a:latin typeface="+mn-lt"/>
                <a:ea typeface="+mn-ea"/>
                <a:cs typeface="+mn-cs"/>
              </a:rPr>
              <a:t>TruePositive</a:t>
            </a:r>
            <a:r>
              <a:rPr lang="en-US" altLang="zh-CN" sz="1200" b="0" i="0" kern="1200" dirty="0" smtClean="0">
                <a:solidFill>
                  <a:schemeClr val="tx1"/>
                </a:solidFill>
                <a:effectLst/>
                <a:latin typeface="+mn-lt"/>
                <a:ea typeface="+mn-ea"/>
                <a:cs typeface="+mn-cs"/>
              </a:rPr>
              <a:t> Rate): TP/(TP+FN),</a:t>
            </a:r>
            <a:r>
              <a:rPr lang="zh-CN" altLang="en-US" sz="1200" b="0" i="0" kern="1200" dirty="0" smtClean="0">
                <a:solidFill>
                  <a:schemeClr val="tx1"/>
                </a:solidFill>
                <a:effectLst/>
                <a:latin typeface="+mn-lt"/>
                <a:ea typeface="+mn-ea"/>
                <a:cs typeface="+mn-cs"/>
              </a:rPr>
              <a:t>实际就是</a:t>
            </a:r>
            <a:r>
              <a:rPr lang="en-US" altLang="zh-CN" sz="1200" b="0" i="0" kern="1200" dirty="0" smtClean="0">
                <a:solidFill>
                  <a:schemeClr val="tx1"/>
                </a:solidFill>
                <a:effectLst/>
                <a:latin typeface="+mn-lt"/>
                <a:ea typeface="+mn-ea"/>
                <a:cs typeface="+mn-cs"/>
              </a:rPr>
              <a:t>Recall</a:t>
            </a:r>
          </a:p>
          <a:p>
            <a:pPr latinLnBrk="0"/>
            <a:r>
              <a:rPr lang="en-US" altLang="zh-CN" sz="1200" b="0" i="0" kern="1200" dirty="0" smtClean="0">
                <a:solidFill>
                  <a:schemeClr val="tx1"/>
                </a:solidFill>
                <a:effectLst/>
                <a:latin typeface="+mn-lt"/>
                <a:ea typeface="+mn-ea"/>
                <a:cs typeface="+mn-cs"/>
              </a:rPr>
              <a:t>FAR(</a:t>
            </a:r>
            <a:r>
              <a:rPr lang="en-US" altLang="zh-CN" sz="1200" b="0" i="0" kern="1200" dirty="0" err="1" smtClean="0">
                <a:solidFill>
                  <a:schemeClr val="tx1"/>
                </a:solidFill>
                <a:effectLst/>
                <a:latin typeface="+mn-lt"/>
                <a:ea typeface="+mn-ea"/>
                <a:cs typeface="+mn-cs"/>
              </a:rPr>
              <a:t>FalseAcceptance</a:t>
            </a:r>
            <a:r>
              <a:rPr lang="en-US" altLang="zh-CN" sz="1200" b="0" i="0" kern="1200" dirty="0" smtClean="0">
                <a:solidFill>
                  <a:schemeClr val="tx1"/>
                </a:solidFill>
                <a:effectLst/>
                <a:latin typeface="+mn-lt"/>
                <a:ea typeface="+mn-ea"/>
                <a:cs typeface="+mn-cs"/>
              </a:rPr>
              <a:t> Rate)</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FPR(False Positive Rate)</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FP/(FP+TN)</a:t>
            </a:r>
            <a:r>
              <a:rPr lang="zh-CN" altLang="en-US" sz="1200" b="0" i="0" kern="1200" dirty="0" smtClean="0">
                <a:solidFill>
                  <a:schemeClr val="tx1"/>
                </a:solidFill>
                <a:effectLst/>
                <a:latin typeface="+mn-lt"/>
                <a:ea typeface="+mn-ea"/>
                <a:cs typeface="+mn-cs"/>
              </a:rPr>
              <a:t>， 错误接收率，误报率，在所有</a:t>
            </a:r>
            <a:r>
              <a:rPr lang="en-US" altLang="zh-CN" sz="1200" b="0" i="0" kern="1200" dirty="0" err="1" smtClean="0">
                <a:solidFill>
                  <a:schemeClr val="tx1"/>
                </a:solidFill>
                <a:effectLst/>
                <a:latin typeface="+mn-lt"/>
                <a:ea typeface="+mn-ea"/>
                <a:cs typeface="+mn-cs"/>
              </a:rPr>
              <a:t>GroundTruth</a:t>
            </a:r>
            <a:r>
              <a:rPr lang="zh-CN" altLang="en-US" sz="1200" b="0" i="0" kern="1200" dirty="0" smtClean="0">
                <a:solidFill>
                  <a:schemeClr val="tx1"/>
                </a:solidFill>
                <a:effectLst/>
                <a:latin typeface="+mn-lt"/>
                <a:ea typeface="+mn-ea"/>
                <a:cs typeface="+mn-cs"/>
              </a:rPr>
              <a:t>为负样本中有多少被识别为正样本了</a:t>
            </a:r>
            <a:r>
              <a:rPr lang="en-US" altLang="zh-CN" sz="1200" b="0" i="0" kern="1200" dirty="0" smtClean="0">
                <a:solidFill>
                  <a:schemeClr val="tx1"/>
                </a:solidFill>
                <a:effectLst/>
                <a:latin typeface="+mn-lt"/>
                <a:ea typeface="+mn-ea"/>
                <a:cs typeface="+mn-cs"/>
              </a:rPr>
              <a:t>;</a:t>
            </a:r>
            <a:endParaRPr lang="zh-CN" altLang="en-US" sz="1200" b="0" i="0" kern="1200" dirty="0" smtClean="0">
              <a:solidFill>
                <a:schemeClr val="tx1"/>
              </a:solidFill>
              <a:effectLst/>
              <a:latin typeface="+mn-lt"/>
              <a:ea typeface="+mn-ea"/>
              <a:cs typeface="+mn-cs"/>
            </a:endParaRPr>
          </a:p>
          <a:p>
            <a:pPr latinLnBrk="0"/>
            <a:r>
              <a:rPr lang="en-US" altLang="zh-CN" sz="1200" b="0" i="0" kern="1200" dirty="0" smtClean="0">
                <a:solidFill>
                  <a:schemeClr val="tx1"/>
                </a:solidFill>
                <a:effectLst/>
                <a:latin typeface="+mn-lt"/>
                <a:ea typeface="+mn-ea"/>
                <a:cs typeface="+mn-cs"/>
              </a:rPr>
              <a:t>FRR(</a:t>
            </a:r>
            <a:r>
              <a:rPr lang="en-US" altLang="zh-CN" sz="1200" b="0" i="0" kern="1200" dirty="0" err="1" smtClean="0">
                <a:solidFill>
                  <a:schemeClr val="tx1"/>
                </a:solidFill>
                <a:effectLst/>
                <a:latin typeface="+mn-lt"/>
                <a:ea typeface="+mn-ea"/>
                <a:cs typeface="+mn-cs"/>
              </a:rPr>
              <a:t>FalseRejection</a:t>
            </a:r>
            <a:r>
              <a:rPr lang="en-US" altLang="zh-CN" sz="1200" b="0" i="0" kern="1200" dirty="0" smtClean="0">
                <a:solidFill>
                  <a:schemeClr val="tx1"/>
                </a:solidFill>
                <a:effectLst/>
                <a:latin typeface="+mn-lt"/>
                <a:ea typeface="+mn-ea"/>
                <a:cs typeface="+mn-cs"/>
              </a:rPr>
              <a:t> Rate): FN/(TP+FN)</a:t>
            </a:r>
            <a:r>
              <a:rPr lang="zh-CN" altLang="en-US" sz="1200" b="0" i="0" kern="1200" dirty="0" smtClean="0">
                <a:solidFill>
                  <a:schemeClr val="tx1"/>
                </a:solidFill>
                <a:effectLst/>
                <a:latin typeface="+mn-lt"/>
                <a:ea typeface="+mn-ea"/>
                <a:cs typeface="+mn-cs"/>
              </a:rPr>
              <a:t>，错误拒绝率，拒真率，在所有</a:t>
            </a:r>
            <a:r>
              <a:rPr lang="en-US" altLang="zh-CN" sz="1200" b="0" i="0" kern="1200" dirty="0" err="1" smtClean="0">
                <a:solidFill>
                  <a:schemeClr val="tx1"/>
                </a:solidFill>
                <a:effectLst/>
                <a:latin typeface="+mn-lt"/>
                <a:ea typeface="+mn-ea"/>
                <a:cs typeface="+mn-cs"/>
              </a:rPr>
              <a:t>GroundTruth</a:t>
            </a:r>
            <a:r>
              <a:rPr lang="zh-CN" altLang="en-US" sz="1200" b="0" i="0" kern="1200" dirty="0" smtClean="0">
                <a:solidFill>
                  <a:schemeClr val="tx1"/>
                </a:solidFill>
                <a:effectLst/>
                <a:latin typeface="+mn-lt"/>
                <a:ea typeface="+mn-ea"/>
                <a:cs typeface="+mn-cs"/>
              </a:rPr>
              <a:t>为正样本中有多少被识别为负样本了，它等于</a:t>
            </a:r>
            <a:r>
              <a:rPr lang="en-US" altLang="zh-CN" sz="1200" b="0" i="0" kern="1200" dirty="0" smtClean="0">
                <a:solidFill>
                  <a:schemeClr val="tx1"/>
                </a:solidFill>
                <a:effectLst/>
                <a:latin typeface="+mn-lt"/>
                <a:ea typeface="+mn-ea"/>
                <a:cs typeface="+mn-cs"/>
              </a:rPr>
              <a:t>1-Recall</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右图则是</a:t>
            </a:r>
            <a:r>
              <a:rPr lang="en-US" altLang="zh-CN" sz="1200" kern="1200" dirty="0" smtClean="0">
                <a:solidFill>
                  <a:schemeClr val="tx1"/>
                </a:solidFill>
                <a:latin typeface="+mn-lt"/>
                <a:ea typeface="+mn-ea"/>
                <a:cs typeface="+mn-cs"/>
              </a:rPr>
              <a:t>ROC</a:t>
            </a:r>
            <a:r>
              <a:rPr lang="zh-CN" altLang="en-US" sz="1200" kern="1200" dirty="0" smtClean="0">
                <a:solidFill>
                  <a:schemeClr val="tx1"/>
                </a:solidFill>
                <a:latin typeface="+mn-lt"/>
                <a:ea typeface="+mn-ea"/>
                <a:cs typeface="+mn-cs"/>
              </a:rPr>
              <a:t>曲线，横轴是</a:t>
            </a:r>
            <a:r>
              <a:rPr lang="en-US" altLang="zh-CN" sz="1200" kern="1200" dirty="0" smtClean="0">
                <a:solidFill>
                  <a:schemeClr val="tx1"/>
                </a:solidFill>
                <a:latin typeface="+mn-lt"/>
                <a:ea typeface="+mn-ea"/>
                <a:cs typeface="+mn-cs"/>
              </a:rPr>
              <a:t>FAR</a:t>
            </a:r>
            <a:r>
              <a:rPr lang="zh-CN" altLang="en-US" sz="1200" kern="1200" dirty="0" smtClean="0">
                <a:solidFill>
                  <a:schemeClr val="tx1"/>
                </a:solidFill>
                <a:latin typeface="+mn-lt"/>
                <a:ea typeface="+mn-ea"/>
                <a:cs typeface="+mn-cs"/>
              </a:rPr>
              <a:t>误报率，即为</a:t>
            </a:r>
            <a:r>
              <a:rPr lang="zh-CN" altLang="en-US" sz="1200" b="0" i="0" kern="1200" dirty="0" smtClean="0">
                <a:solidFill>
                  <a:schemeClr val="tx1"/>
                </a:solidFill>
                <a:effectLst/>
                <a:latin typeface="+mn-lt"/>
                <a:ea typeface="+mn-ea"/>
                <a:cs typeface="+mn-cs"/>
              </a:rPr>
              <a:t>在所有癫痫样本中，有多少被当成正常了。纵轴就是</a:t>
            </a:r>
            <a:r>
              <a:rPr lang="en-US" altLang="zh-CN" sz="1200" b="0" i="0" kern="1200" dirty="0" smtClean="0">
                <a:solidFill>
                  <a:schemeClr val="tx1"/>
                </a:solidFill>
                <a:effectLst/>
                <a:latin typeface="+mn-lt"/>
                <a:ea typeface="+mn-ea"/>
                <a:cs typeface="+mn-cs"/>
              </a:rPr>
              <a:t>recall</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实际上随着阈值的移动，我们会看到实际点在这条</a:t>
            </a:r>
            <a:r>
              <a:rPr lang="en-US" altLang="zh-CN" sz="1200" b="0" i="0" kern="1200" dirty="0" smtClean="0">
                <a:solidFill>
                  <a:schemeClr val="tx1"/>
                </a:solidFill>
                <a:effectLst/>
                <a:latin typeface="+mn-lt"/>
                <a:ea typeface="+mn-ea"/>
                <a:cs typeface="+mn-cs"/>
              </a:rPr>
              <a:t>ROC</a:t>
            </a:r>
            <a:r>
              <a:rPr lang="zh-CN" altLang="en-US" sz="1200" b="0" i="0" kern="1200" dirty="0" smtClean="0">
                <a:solidFill>
                  <a:schemeClr val="tx1"/>
                </a:solidFill>
                <a:effectLst/>
                <a:latin typeface="+mn-lt"/>
                <a:ea typeface="+mn-ea"/>
                <a:cs typeface="+mn-cs"/>
              </a:rPr>
              <a:t>曲线上移动。</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如果阈值特别高，那么所有点都是负样本，就是右上的点。如果阈值特别小，所有点都是正样本，就是左下的点。</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ROC</a:t>
            </a:r>
            <a:r>
              <a:rPr lang="zh-CN" altLang="en-US" sz="1200" b="0" i="0" kern="1200" dirty="0" smtClean="0">
                <a:solidFill>
                  <a:schemeClr val="tx1"/>
                </a:solidFill>
                <a:effectLst/>
                <a:latin typeface="+mn-lt"/>
                <a:ea typeface="+mn-ea"/>
                <a:cs typeface="+mn-cs"/>
              </a:rPr>
              <a:t>曲线下的面积就是</a:t>
            </a:r>
            <a:r>
              <a:rPr lang="en-US" altLang="zh-CN" sz="1200" b="0" i="0" kern="1200" dirty="0" smtClean="0">
                <a:solidFill>
                  <a:schemeClr val="tx1"/>
                </a:solidFill>
                <a:effectLst/>
                <a:latin typeface="+mn-lt"/>
                <a:ea typeface="+mn-ea"/>
                <a:cs typeface="+mn-cs"/>
              </a:rPr>
              <a:t>AUC</a:t>
            </a:r>
            <a:r>
              <a:rPr lang="zh-CN" altLang="en-US" sz="1200" b="0" i="0" kern="1200" dirty="0" smtClean="0">
                <a:solidFill>
                  <a:schemeClr val="tx1"/>
                </a:solidFill>
                <a:effectLst/>
                <a:latin typeface="+mn-lt"/>
                <a:ea typeface="+mn-ea"/>
                <a:cs typeface="+mn-cs"/>
              </a:rPr>
              <a:t>，常用来衡量算法的好坏。</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如果算法是完美的，那么</a:t>
            </a:r>
            <a:r>
              <a:rPr lang="en-US" altLang="zh-CN" sz="1200" b="0" i="0" kern="1200" dirty="0" smtClean="0">
                <a:solidFill>
                  <a:schemeClr val="tx1"/>
                </a:solidFill>
                <a:effectLst/>
                <a:latin typeface="+mn-lt"/>
                <a:ea typeface="+mn-ea"/>
                <a:cs typeface="+mn-cs"/>
              </a:rPr>
              <a:t>AUC=0</a:t>
            </a:r>
            <a:r>
              <a:rPr lang="zh-CN" altLang="en-US" sz="1200" b="0" i="0" kern="1200" dirty="0" smtClean="0">
                <a:solidFill>
                  <a:schemeClr val="tx1"/>
                </a:solidFill>
                <a:effectLst/>
                <a:latin typeface="+mn-lt"/>
                <a:ea typeface="+mn-ea"/>
                <a:cs typeface="+mn-cs"/>
              </a:rPr>
              <a:t>，就是整个矩形。如果算法是随机乱猜的，那么</a:t>
            </a:r>
            <a:r>
              <a:rPr lang="en-US" altLang="zh-CN" sz="1200" b="0" i="0" kern="1200" dirty="0" smtClean="0">
                <a:solidFill>
                  <a:schemeClr val="tx1"/>
                </a:solidFill>
                <a:effectLst/>
                <a:latin typeface="+mn-lt"/>
                <a:ea typeface="+mn-ea"/>
                <a:cs typeface="+mn-cs"/>
              </a:rPr>
              <a:t>AUC=0.5</a:t>
            </a:r>
            <a:r>
              <a:rPr lang="zh-CN" altLang="en-US" sz="1200" b="0" i="0" kern="1200" dirty="0" smtClean="0">
                <a:solidFill>
                  <a:schemeClr val="tx1"/>
                </a:solidFill>
                <a:effectLst/>
                <a:latin typeface="+mn-lt"/>
                <a:ea typeface="+mn-ea"/>
                <a:cs typeface="+mn-cs"/>
              </a:rPr>
              <a:t>，也就是下面这个虚线的三角形。</a:t>
            </a: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当然对类别不均衡问题，</a:t>
            </a:r>
            <a:r>
              <a:rPr lang="en-US" altLang="zh-CN" sz="1200" kern="1200" dirty="0"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本质上就更适合，我们后面会看到，因为</a:t>
            </a:r>
            <a:r>
              <a:rPr lang="en-US" altLang="zh-CN" sz="1200" kern="1200" dirty="0" smtClean="0">
                <a:solidFill>
                  <a:schemeClr val="tx1"/>
                </a:solidFill>
                <a:latin typeface="+mn-lt"/>
                <a:ea typeface="+mn-ea"/>
                <a:cs typeface="+mn-cs"/>
              </a:rPr>
              <a:t>SVM</a:t>
            </a:r>
            <a:r>
              <a:rPr lang="zh-CN" altLang="en-US" sz="1200" kern="1200" dirty="0" smtClean="0">
                <a:solidFill>
                  <a:schemeClr val="tx1"/>
                </a:solidFill>
                <a:latin typeface="+mn-lt"/>
                <a:ea typeface="+mn-ea"/>
                <a:cs typeface="+mn-cs"/>
              </a:rPr>
              <a:t>训练过程中的间隔最大化其实只考虑了间隔附近的数据，数据本身就是比较均衡的。</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8</a:t>
            </a:fld>
            <a:endParaRPr lang="zh-CN" altLang="en-US"/>
          </a:p>
        </p:txBody>
      </p:sp>
    </p:spTree>
    <p:extLst>
      <p:ext uri="{BB962C8B-B14F-4D97-AF65-F5344CB8AC3E}">
        <p14:creationId xmlns:p14="http://schemas.microsoft.com/office/powerpoint/2010/main" val="42922917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我们都知道</a:t>
            </a:r>
            <a:r>
              <a:rPr lang="en-US" altLang="zh-CN" dirty="0" err="1" smtClean="0"/>
              <a:t>AlphaGo</a:t>
            </a:r>
            <a:r>
              <a:rPr lang="zh-CN" altLang="en-US" dirty="0" smtClean="0"/>
              <a:t>的故事。而</a:t>
            </a:r>
            <a:r>
              <a:rPr lang="en-US" altLang="zh-CN" dirty="0" err="1" smtClean="0"/>
              <a:t>AlphaGo</a:t>
            </a:r>
            <a:r>
              <a:rPr lang="zh-CN" altLang="en-US" dirty="0" smtClean="0"/>
              <a:t>背后的技术也就是增强学习，或者说强化学习。</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强化学习能够用来</a:t>
            </a:r>
            <a:r>
              <a:rPr lang="zh-CN" altLang="en-US" sz="1200" kern="1200" dirty="0" smtClean="0">
                <a:solidFill>
                  <a:schemeClr val="tx1"/>
                </a:solidFill>
                <a:latin typeface="+mn-lt"/>
                <a:ea typeface="+mn-ea"/>
                <a:cs typeface="+mn-cs"/>
              </a:rPr>
              <a:t>解决连续决策问题，针对环境变化输出一系列行动，比如说无人驾驶，玩游戏，下棋，或者控制机器人完成特定任务。</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最神奇的是大部分强化学习算法不需要人的干预，他不是监督的，不需要你告诉他怎么下棋。但他也不是非监督的算法，因为其实他有目标，只是目标一直在变化。甚至不存在绝对正确的</a:t>
            </a:r>
            <a:r>
              <a:rPr lang="en-US" altLang="zh-CN" sz="1200" kern="1200" dirty="0" smtClean="0">
                <a:solidFill>
                  <a:schemeClr val="tx1"/>
                </a:solidFill>
                <a:latin typeface="+mn-lt"/>
                <a:ea typeface="+mn-ea"/>
                <a:cs typeface="+mn-cs"/>
              </a:rPr>
              <a:t>label</a:t>
            </a:r>
            <a:r>
              <a:rPr lang="zh-CN" altLang="en-US" sz="1200" kern="1200" dirty="0" smtClean="0">
                <a:solidFill>
                  <a:schemeClr val="tx1"/>
                </a:solidFill>
                <a:latin typeface="+mn-lt"/>
                <a:ea typeface="+mn-ea"/>
                <a:cs typeface="+mn-cs"/>
              </a:rPr>
              <a:t>。比如无人驾驶里方向盘油门怎么变化，没有绝对正确的开法。</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那么他到底是怎么学习的呢？</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我们先看最上面这张图，增强学习有三个基础，环境，动作和奖赏。环境也就是当前的局势，比如棋盘的局势，无人驾驶里的图像和点云数据等等。动作也就是在哪落子，怎么移动方向盘和油门这些我们想学习的操作。而奖赏则是我们刚才的动作对环境造成的影响而带来的变化，比如我下这一步棋能多吃几个子，骑车油门加大能加快速度离目的地更近等等。只要能形成这一个闭环，我们就能实现增强学习，让机器无师自通学习到最合适的动作。当然，我们如何观察到环境的状态的变化得到合适的奖赏是最重要的，这也就是算法的感知层。比如我们输入是</a:t>
            </a:r>
            <a:r>
              <a:rPr lang="en-US" altLang="zh-CN" sz="1200" kern="1200" dirty="0" smtClean="0">
                <a:solidFill>
                  <a:schemeClr val="tx1"/>
                </a:solidFill>
                <a:latin typeface="+mn-lt"/>
                <a:ea typeface="+mn-ea"/>
                <a:cs typeface="+mn-cs"/>
              </a:rPr>
              <a:t>3D</a:t>
            </a:r>
            <a:r>
              <a:rPr lang="zh-CN" altLang="en-US" sz="1200" kern="1200" dirty="0" smtClean="0">
                <a:solidFill>
                  <a:schemeClr val="tx1"/>
                </a:solidFill>
                <a:latin typeface="+mn-lt"/>
                <a:ea typeface="+mn-ea"/>
                <a:cs typeface="+mn-cs"/>
              </a:rPr>
              <a:t>点云，我们就要通过网络识别环境中的障碍物，保障最快的回家。</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传统增强学习有几十年的历史了</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他一般用马尔可夫决策过程来描述。它认为环境的状态有个状态空间，机器能做的动作也有个动作空间，某个动作作用于某种状态上就会根据转移概率来进行状态的转换。听起来一切都和马尔可夫过程差不多，只不过在状态转换的同时也会反馈相应的奖赏。比如机器人下错子了，进入了更坏的状态，于是给了个负的奖赏。比如右上的图就是个标准的马尔科夫决策过程，他描述了机器人给西瓜浇水的过程。于是经过训练机器能学到最优的策略，比如一看到西瓜缺水了就赶紧去浇水。</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一个马尔可夫决策过程我们可以用公式写出来，他就是一个状态动态和奖励构成的有限序列，并且以最终状态结束，比如说这里就是西瓜死了。</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当然马尔科夫决策过程是遵循马尔科夫性的，</a:t>
            </a:r>
            <a:r>
              <a:rPr lang="zh-CN" altLang="en-US" sz="1200" b="0" i="0" kern="1200" dirty="0" smtClean="0">
                <a:solidFill>
                  <a:schemeClr val="tx1"/>
                </a:solidFill>
                <a:effectLst/>
                <a:latin typeface="+mn-lt"/>
                <a:ea typeface="+mn-ea"/>
                <a:cs typeface="+mn-cs"/>
              </a:rPr>
              <a:t>即下一状态 </a:t>
            </a:r>
            <a:r>
              <a:rPr lang="en-US" altLang="zh-CN" sz="1200" b="0" i="0" kern="1200" dirty="0" smtClean="0">
                <a:solidFill>
                  <a:schemeClr val="tx1"/>
                </a:solidFill>
                <a:effectLst/>
                <a:latin typeface="+mn-lt"/>
                <a:ea typeface="+mn-ea"/>
                <a:cs typeface="+mn-cs"/>
              </a:rPr>
              <a:t>si+1 </a:t>
            </a:r>
            <a:r>
              <a:rPr lang="zh-CN" altLang="en-US" sz="1200" b="0" i="0" kern="1200" dirty="0" smtClean="0">
                <a:solidFill>
                  <a:schemeClr val="tx1"/>
                </a:solidFill>
                <a:effectLst/>
                <a:latin typeface="+mn-lt"/>
                <a:ea typeface="+mn-ea"/>
                <a:cs typeface="+mn-cs"/>
              </a:rPr>
              <a:t>的概率取决于现在的状态 </a:t>
            </a:r>
            <a:r>
              <a:rPr lang="en-US" altLang="zh-CN" sz="1200" b="0" i="0" kern="1200" dirty="0" err="1" smtClean="0">
                <a:solidFill>
                  <a:schemeClr val="tx1"/>
                </a:solidFill>
                <a:effectLst/>
                <a:latin typeface="+mn-lt"/>
                <a:ea typeface="+mn-ea"/>
                <a:cs typeface="+mn-cs"/>
              </a:rPr>
              <a:t>si</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和动作 </a:t>
            </a:r>
            <a:r>
              <a:rPr lang="en-US" altLang="zh-CN" sz="1200" b="0" i="0" kern="1200" dirty="0" err="1" smtClean="0">
                <a:solidFill>
                  <a:schemeClr val="tx1"/>
                </a:solidFill>
                <a:effectLst/>
                <a:latin typeface="+mn-lt"/>
                <a:ea typeface="+mn-ea"/>
                <a:cs typeface="+mn-cs"/>
              </a:rPr>
              <a:t>ai</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但是我们刚才都只涉及了一个</a:t>
            </a:r>
            <a:r>
              <a:rPr lang="en-US" altLang="zh-CN" sz="1200" b="0" i="0" kern="1200" dirty="0" smtClean="0">
                <a:solidFill>
                  <a:schemeClr val="tx1"/>
                </a:solidFill>
                <a:effectLst/>
                <a:latin typeface="+mn-lt"/>
                <a:ea typeface="+mn-ea"/>
                <a:cs typeface="+mn-cs"/>
              </a:rPr>
              <a:t>action</a:t>
            </a:r>
            <a:r>
              <a:rPr lang="zh-CN" altLang="en-US" sz="1200" b="0" i="0" kern="1200" dirty="0" smtClean="0">
                <a:solidFill>
                  <a:schemeClr val="tx1"/>
                </a:solidFill>
                <a:effectLst/>
                <a:latin typeface="+mn-lt"/>
                <a:ea typeface="+mn-ea"/>
                <a:cs typeface="+mn-cs"/>
              </a:rPr>
              <a:t>对应的奖赏，我们希望是长期表现良好，而不是一个贪心算法陷入局部最优解。</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那怎么办呢？其实每次马尔可夫决策过程的运行，我们很容易计算他的总奖励。因为这个过程必然会结束，比如西瓜，即使你照顾的再好，只要西瓜死的概率不是</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，时间足够长后西瓜总会死。我们把西瓜从活到死这个过程称为一个情节。</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一个情节的奖赏</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我们总能写出来。而在</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时刻未来的总奖赏也能写出来。</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有同学可能问，我们怎么知道未来的奖赏的？因为马尔可夫决策过程是个生成式模型啊，只要给定了初始状态和转移概率他自己就能一个个的生成最大概率的未来状态。就好像我们用拼音输入法，随便打一个字，然后总是选第一个联想的字，竟然也能生成一段完整的话一样。实际上一般拼音输入法的联想匹配也是用的隐式马尔科夫模型。</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当然未来太遥远了，我们只争朝夕。所以我们在总奖赏里还是让当前奖赏最重要，未来的奖赏以</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的指数逐级递减。一般</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可能在</a:t>
            </a:r>
            <a:r>
              <a:rPr lang="en-US" altLang="zh-CN" sz="1200" b="0" i="0" kern="1200" dirty="0" smtClean="0">
                <a:solidFill>
                  <a:schemeClr val="tx1"/>
                </a:solidFill>
                <a:effectLst/>
                <a:latin typeface="+mn-lt"/>
                <a:ea typeface="+mn-ea"/>
                <a:cs typeface="+mn-cs"/>
              </a:rPr>
              <a:t>0.9</a:t>
            </a:r>
            <a:r>
              <a:rPr lang="zh-CN" altLang="en-US" sz="1200" b="0" i="0" kern="1200" dirty="0" smtClean="0">
                <a:solidFill>
                  <a:schemeClr val="tx1"/>
                </a:solidFill>
                <a:effectLst/>
                <a:latin typeface="+mn-lt"/>
                <a:ea typeface="+mn-ea"/>
                <a:cs typeface="+mn-cs"/>
              </a:rPr>
              <a:t>左右。</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一个好的策略就是总能找到让</a:t>
            </a:r>
            <a:r>
              <a:rPr lang="en-US" altLang="zh-CN" sz="1200" b="0" i="0" kern="1200" dirty="0" err="1" smtClean="0">
                <a:solidFill>
                  <a:schemeClr val="tx1"/>
                </a:solidFill>
                <a:effectLst/>
                <a:latin typeface="+mn-lt"/>
                <a:ea typeface="+mn-ea"/>
                <a:cs typeface="+mn-cs"/>
              </a:rPr>
              <a:t>Rt</a:t>
            </a:r>
            <a:r>
              <a:rPr lang="zh-CN" altLang="en-US" sz="1200" b="0" i="0" kern="1200" dirty="0" smtClean="0">
                <a:solidFill>
                  <a:schemeClr val="tx1"/>
                </a:solidFill>
                <a:effectLst/>
                <a:latin typeface="+mn-lt"/>
                <a:ea typeface="+mn-ea"/>
                <a:cs typeface="+mn-cs"/>
              </a:rPr>
              <a:t>每步最大的动态。</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那么怎么找到这个策略呢？答案就是</a:t>
            </a:r>
            <a:r>
              <a:rPr lang="en-US" altLang="zh-CN" sz="1200" b="0" i="0" kern="1200" dirty="0" smtClean="0">
                <a:solidFill>
                  <a:schemeClr val="tx1"/>
                </a:solidFill>
                <a:effectLst/>
                <a:latin typeface="+mn-lt"/>
                <a:ea typeface="+mn-ea"/>
                <a:cs typeface="+mn-cs"/>
              </a:rPr>
              <a:t>Q-Learning</a:t>
            </a:r>
            <a:r>
              <a:rPr lang="zh-CN" altLang="en-US" sz="1200" b="0" i="0" kern="1200" dirty="0" smtClean="0">
                <a:solidFill>
                  <a:schemeClr val="tx1"/>
                </a:solidFill>
                <a:effectLst/>
                <a:latin typeface="+mn-lt"/>
                <a:ea typeface="+mn-ea"/>
                <a:cs typeface="+mn-cs"/>
              </a:rPr>
              <a:t>算法。</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首先我们要解释什么是</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是动作效用函数，能够评价在特定状态下某个动作的好坏，即从当前状态下出发，执行这个动作后能带来的累积奖赏。也是智能体的大脑。</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smtClean="0">
                <a:solidFill>
                  <a:schemeClr val="tx1"/>
                </a:solidFill>
                <a:effectLst/>
                <a:latin typeface="+mn-lt"/>
                <a:ea typeface="+mn-ea"/>
                <a:cs typeface="+mn-cs"/>
              </a:rPr>
              <a:t>Q-leaning</a:t>
            </a:r>
            <a:r>
              <a:rPr lang="zh-CN" altLang="en-US" sz="1200" b="0" i="0" kern="1200" dirty="0" smtClean="0">
                <a:solidFill>
                  <a:schemeClr val="tx1"/>
                </a:solidFill>
                <a:effectLst/>
                <a:latin typeface="+mn-lt"/>
                <a:ea typeface="+mn-ea"/>
                <a:cs typeface="+mn-cs"/>
              </a:rPr>
              <a:t>就是建立了一个表，行是状态，列是</a:t>
            </a:r>
            <a:r>
              <a:rPr lang="en-US" altLang="zh-CN" sz="1200" b="0" i="0" kern="1200" dirty="0" smtClean="0">
                <a:solidFill>
                  <a:schemeClr val="tx1"/>
                </a:solidFill>
                <a:effectLst/>
                <a:latin typeface="+mn-lt"/>
                <a:ea typeface="+mn-ea"/>
                <a:cs typeface="+mn-cs"/>
              </a:rPr>
              <a:t>action</a:t>
            </a:r>
            <a:r>
              <a:rPr lang="zh-CN" altLang="en-US" sz="1200" b="0" i="0" kern="1200" dirty="0" smtClean="0">
                <a:solidFill>
                  <a:schemeClr val="tx1"/>
                </a:solidFill>
                <a:effectLst/>
                <a:latin typeface="+mn-lt"/>
                <a:ea typeface="+mn-ea"/>
                <a:cs typeface="+mn-cs"/>
              </a:rPr>
              <a:t>。比如我们有十种状态，每种状态有</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中</a:t>
            </a:r>
            <a:r>
              <a:rPr lang="en-US" altLang="zh-CN" sz="1200" b="0" i="0" kern="1200" dirty="0" smtClean="0">
                <a:solidFill>
                  <a:schemeClr val="tx1"/>
                </a:solidFill>
                <a:effectLst/>
                <a:latin typeface="+mn-lt"/>
                <a:ea typeface="+mn-ea"/>
                <a:cs typeface="+mn-cs"/>
              </a:rPr>
              <a:t>action</a:t>
            </a:r>
            <a:r>
              <a:rPr lang="zh-CN" altLang="en-US" sz="1200" b="0" i="0" kern="1200" dirty="0" smtClean="0">
                <a:solidFill>
                  <a:schemeClr val="tx1"/>
                </a:solidFill>
                <a:effectLst/>
                <a:latin typeface="+mn-lt"/>
                <a:ea typeface="+mn-ea"/>
                <a:cs typeface="+mn-cs"/>
              </a:rPr>
              <a:t>，那么就得到了</a:t>
            </a:r>
            <a:r>
              <a:rPr lang="en-US" altLang="zh-CN" sz="1200" b="0" i="0" kern="1200" dirty="0" smtClean="0">
                <a:solidFill>
                  <a:schemeClr val="tx1"/>
                </a:solidFill>
                <a:effectLst/>
                <a:latin typeface="+mn-lt"/>
                <a:ea typeface="+mn-ea"/>
                <a:cs typeface="+mn-cs"/>
              </a:rPr>
              <a:t>10*3</a:t>
            </a:r>
            <a:r>
              <a:rPr lang="zh-CN" altLang="en-US" sz="1200" b="0" i="0" kern="1200" dirty="0" smtClean="0">
                <a:solidFill>
                  <a:schemeClr val="tx1"/>
                </a:solidFill>
                <a:effectLst/>
                <a:latin typeface="+mn-lt"/>
                <a:ea typeface="+mn-ea"/>
                <a:cs typeface="+mn-cs"/>
              </a:rPr>
              <a:t>的一个表。对应</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种决策，而且每种决策都知道他的得分。那么显然我们只需要查表看现在状态哪个</a:t>
            </a:r>
            <a:r>
              <a:rPr lang="en-US" altLang="zh-CN" sz="1200" b="0" i="0" kern="1200" dirty="0" smtClean="0">
                <a:solidFill>
                  <a:schemeClr val="tx1"/>
                </a:solidFill>
                <a:effectLst/>
                <a:latin typeface="+mn-lt"/>
                <a:ea typeface="+mn-ea"/>
                <a:cs typeface="+mn-cs"/>
              </a:rPr>
              <a:t>action</a:t>
            </a:r>
            <a:r>
              <a:rPr lang="zh-CN" altLang="en-US" sz="1200" b="0" i="0" kern="1200" dirty="0" smtClean="0">
                <a:solidFill>
                  <a:schemeClr val="tx1"/>
                </a:solidFill>
                <a:effectLst/>
                <a:latin typeface="+mn-lt"/>
                <a:ea typeface="+mn-ea"/>
                <a:cs typeface="+mn-cs"/>
              </a:rPr>
              <a:t>分数最高就行了。</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那怎么建立这个表呢？</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我们看到左边的这个式子，首先以全</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填充来初始化，然后观察每一个决策带来的反馈，再更新</a:t>
            </a:r>
            <a:r>
              <a:rPr lang="en-US" altLang="zh-CN" sz="1200" b="0" i="0" kern="1200" dirty="0" smtClean="0">
                <a:solidFill>
                  <a:schemeClr val="tx1"/>
                </a:solidFill>
                <a:effectLst/>
                <a:latin typeface="+mn-lt"/>
                <a:ea typeface="+mn-ea"/>
                <a:cs typeface="+mn-cs"/>
              </a:rPr>
              <a:t>Q-table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更新的依据是这个式子，红色的部分是根据贝尔曼方程得到的新的</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值。通过学习率</a:t>
            </a:r>
            <a:r>
              <a:rPr lang="en-US" altLang="zh-CN" sz="1200" b="0" i="0" kern="1200" dirty="0" smtClean="0">
                <a:solidFill>
                  <a:schemeClr val="tx1"/>
                </a:solidFill>
                <a:effectLst/>
                <a:latin typeface="+mn-lt"/>
                <a:ea typeface="+mn-ea"/>
                <a:cs typeface="+mn-cs"/>
              </a:rPr>
              <a:t>alpha</a:t>
            </a:r>
            <a:r>
              <a:rPr lang="zh-CN" altLang="en-US" sz="1200" b="0" i="0" kern="1200" dirty="0" smtClean="0">
                <a:solidFill>
                  <a:schemeClr val="tx1"/>
                </a:solidFill>
                <a:effectLst/>
                <a:latin typeface="+mn-lt"/>
                <a:ea typeface="+mn-ea"/>
                <a:cs typeface="+mn-cs"/>
              </a:rPr>
              <a:t>让</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逐渐接近真实的</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值。</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但是传统增强学习一直只能完成很简单的任务，直到</a:t>
            </a:r>
            <a:r>
              <a:rPr lang="en-US" altLang="zh-CN" sz="1200" kern="1200" dirty="0" smtClean="0">
                <a:solidFill>
                  <a:schemeClr val="tx1"/>
                </a:solidFill>
                <a:latin typeface="+mn-lt"/>
                <a:ea typeface="+mn-ea"/>
                <a:cs typeface="+mn-cs"/>
              </a:rPr>
              <a:t>15</a:t>
            </a:r>
            <a:r>
              <a:rPr lang="zh-CN" altLang="en-US" sz="1200" kern="1200" dirty="0" smtClean="0">
                <a:solidFill>
                  <a:schemeClr val="tx1"/>
                </a:solidFill>
                <a:latin typeface="+mn-lt"/>
                <a:ea typeface="+mn-ea"/>
                <a:cs typeface="+mn-cs"/>
              </a:rPr>
              <a:t>年</a:t>
            </a:r>
            <a:r>
              <a:rPr lang="en-US" altLang="zh-CN" sz="1200" kern="1200" dirty="0" smtClean="0">
                <a:solidFill>
                  <a:schemeClr val="tx1"/>
                </a:solidFill>
                <a:latin typeface="+mn-lt"/>
                <a:ea typeface="+mn-ea"/>
                <a:cs typeface="+mn-cs"/>
              </a:rPr>
              <a:t>google</a:t>
            </a:r>
            <a:r>
              <a:rPr lang="zh-CN" altLang="en-US" sz="1200" kern="1200" dirty="0" smtClean="0">
                <a:solidFill>
                  <a:schemeClr val="tx1"/>
                </a:solidFill>
                <a:latin typeface="+mn-lt"/>
                <a:ea typeface="+mn-ea"/>
                <a:cs typeface="+mn-cs"/>
              </a:rPr>
              <a:t>的一篇论文实现了</a:t>
            </a:r>
            <a:r>
              <a:rPr lang="en-US" altLang="zh-CN" sz="1200" kern="1200" dirty="0" smtClean="0">
                <a:solidFill>
                  <a:schemeClr val="tx1"/>
                </a:solidFill>
                <a:latin typeface="+mn-lt"/>
                <a:ea typeface="+mn-ea"/>
                <a:cs typeface="+mn-cs"/>
              </a:rPr>
              <a:t>DQN</a:t>
            </a:r>
            <a:r>
              <a:rPr lang="zh-CN" altLang="en-US" sz="1200" kern="1200" dirty="0" smtClean="0">
                <a:solidFill>
                  <a:schemeClr val="tx1"/>
                </a:solidFill>
                <a:latin typeface="+mn-lt"/>
                <a:ea typeface="+mn-ea"/>
                <a:cs typeface="+mn-cs"/>
              </a:rPr>
              <a:t>也就是深度强化学习后，才有了大的进展。</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为什么呢？因为单纯的</a:t>
            </a:r>
            <a:r>
              <a:rPr lang="en-US" altLang="zh-CN" sz="1200" b="0" i="0" kern="1200" dirty="0" smtClean="0">
                <a:solidFill>
                  <a:schemeClr val="tx1"/>
                </a:solidFill>
                <a:effectLst/>
                <a:latin typeface="+mn-lt"/>
                <a:ea typeface="+mn-ea"/>
                <a:cs typeface="+mn-cs"/>
              </a:rPr>
              <a:t>Q-Learning</a:t>
            </a:r>
            <a:r>
              <a:rPr lang="zh-CN" altLang="en-US" sz="1200" b="0" i="0" kern="1200" dirty="0" smtClean="0">
                <a:solidFill>
                  <a:schemeClr val="tx1"/>
                </a:solidFill>
                <a:effectLst/>
                <a:latin typeface="+mn-lt"/>
                <a:ea typeface="+mn-ea"/>
                <a:cs typeface="+mn-cs"/>
              </a:rPr>
              <a:t>用一个表来保存状态，而实际上的状态数太多了，比如</a:t>
            </a:r>
            <a:r>
              <a:rPr lang="en-US" altLang="zh-CN" sz="1200" b="0" i="0" kern="1200" dirty="0" smtClean="0">
                <a:solidFill>
                  <a:schemeClr val="tx1"/>
                </a:solidFill>
                <a:effectLst/>
                <a:latin typeface="+mn-lt"/>
                <a:ea typeface="+mn-ea"/>
                <a:cs typeface="+mn-cs"/>
              </a:rPr>
              <a:t>1000*1000</a:t>
            </a:r>
            <a:r>
              <a:rPr lang="zh-CN" altLang="en-US" sz="1200" b="0" i="0" kern="1200" dirty="0" smtClean="0">
                <a:solidFill>
                  <a:schemeClr val="tx1"/>
                </a:solidFill>
                <a:effectLst/>
                <a:latin typeface="+mn-lt"/>
                <a:ea typeface="+mn-ea"/>
                <a:cs typeface="+mn-cs"/>
              </a:rPr>
              <a:t>的图像的像素状态数接近无穷，我们根本不可能全列出来。</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所以就有了</a:t>
            </a:r>
            <a:r>
              <a:rPr lang="en-US" altLang="zh-CN" sz="1200" b="0" i="0" kern="1200" dirty="0" smtClean="0">
                <a:solidFill>
                  <a:schemeClr val="tx1"/>
                </a:solidFill>
                <a:effectLst/>
                <a:latin typeface="+mn-lt"/>
                <a:ea typeface="+mn-ea"/>
                <a:cs typeface="+mn-cs"/>
              </a:rPr>
              <a:t>CNN+Q-Learning</a:t>
            </a:r>
            <a:r>
              <a:rPr lang="zh-CN" altLang="en-US" sz="1200" b="0" i="0" kern="1200" dirty="0" smtClean="0">
                <a:solidFill>
                  <a:schemeClr val="tx1"/>
                </a:solidFill>
                <a:effectLst/>
                <a:latin typeface="+mn-lt"/>
                <a:ea typeface="+mn-ea"/>
                <a:cs typeface="+mn-cs"/>
              </a:rPr>
              <a:t>的算法，也叫</a:t>
            </a:r>
            <a:r>
              <a:rPr lang="en-US" altLang="zh-CN" sz="1200" b="0" i="0" kern="1200" dirty="0" smtClean="0">
                <a:solidFill>
                  <a:schemeClr val="tx1"/>
                </a:solidFill>
                <a:effectLst/>
                <a:latin typeface="+mn-lt"/>
                <a:ea typeface="+mn-ea"/>
                <a:cs typeface="+mn-cs"/>
              </a:rPr>
              <a:t>DQN</a:t>
            </a:r>
            <a:r>
              <a:rPr lang="zh-CN" altLang="en-US" sz="1200" b="0" i="0" kern="1200" dirty="0" smtClean="0">
                <a:solidFill>
                  <a:schemeClr val="tx1"/>
                </a:solidFill>
                <a:effectLst/>
                <a:latin typeface="+mn-lt"/>
                <a:ea typeface="+mn-ea"/>
                <a:cs typeface="+mn-cs"/>
              </a:rPr>
              <a:t>算法。也就是这张图。</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大概的思想就是我们用一个函数去表示</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值，自变量也就是状态和动作。那就无所谓状态有多大的维度。</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那么用什么函数去描述比较好呢？就用神经网络来表示</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值。</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71</a:t>
            </a:fld>
            <a:endParaRPr lang="zh-CN" altLang="en-US"/>
          </a:p>
        </p:txBody>
      </p:sp>
    </p:spTree>
    <p:extLst>
      <p:ext uri="{BB962C8B-B14F-4D97-AF65-F5344CB8AC3E}">
        <p14:creationId xmlns:p14="http://schemas.microsoft.com/office/powerpoint/2010/main" val="367318212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这就是是这篇论文的网络结构。这篇论文教会了</a:t>
            </a:r>
            <a:r>
              <a:rPr lang="en-US" altLang="zh-CN" sz="1200" kern="1200" dirty="0" smtClean="0">
                <a:solidFill>
                  <a:schemeClr val="tx1"/>
                </a:solidFill>
                <a:latin typeface="+mn-lt"/>
                <a:ea typeface="+mn-ea"/>
                <a:cs typeface="+mn-cs"/>
              </a:rPr>
              <a:t>AI</a:t>
            </a:r>
            <a:r>
              <a:rPr lang="zh-CN" altLang="en-US" sz="1200" kern="1200" dirty="0" smtClean="0">
                <a:solidFill>
                  <a:schemeClr val="tx1"/>
                </a:solidFill>
                <a:latin typeface="+mn-lt"/>
                <a:ea typeface="+mn-ea"/>
                <a:cs typeface="+mn-cs"/>
              </a:rPr>
              <a:t>自动打小蜜蜂，输入数据只有游戏的图像和得分，输出则是十几种按键或行动。</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网络的左边是输入，</a:t>
            </a:r>
            <a:r>
              <a:rPr lang="zh-CN" altLang="en-US" sz="1200" b="0" i="0" kern="1200" dirty="0" smtClean="0">
                <a:solidFill>
                  <a:schemeClr val="tx1"/>
                </a:solidFill>
                <a:effectLst/>
                <a:latin typeface="+mn-lt"/>
                <a:ea typeface="+mn-ea"/>
                <a:cs typeface="+mn-cs"/>
              </a:rPr>
              <a:t>游戏屏幕的图像先经过两个卷积层提取特征，识别游戏的状态，然后经过两个全连接层最终通过</a:t>
            </a:r>
            <a:r>
              <a:rPr lang="en-US" altLang="zh-CN" sz="1200" b="0" i="0" kern="1200" dirty="0" err="1" smtClean="0">
                <a:solidFill>
                  <a:schemeClr val="tx1"/>
                </a:solidFill>
                <a:effectLst/>
                <a:latin typeface="+mn-lt"/>
                <a:ea typeface="+mn-ea"/>
                <a:cs typeface="+mn-cs"/>
              </a:rPr>
              <a:t>softmax</a:t>
            </a:r>
            <a:r>
              <a:rPr lang="zh-CN" altLang="en-US" sz="1200" b="0" i="0" kern="1200" dirty="0" smtClean="0">
                <a:solidFill>
                  <a:schemeClr val="tx1"/>
                </a:solidFill>
                <a:effectLst/>
                <a:latin typeface="+mn-lt"/>
                <a:ea typeface="+mn-ea"/>
                <a:cs typeface="+mn-cs"/>
              </a:rPr>
              <a:t>映射到游戏手柄所有可能的动作。各层之间使用</a:t>
            </a:r>
            <a:r>
              <a:rPr lang="en-US" altLang="zh-CN" sz="1200" b="0" i="0" kern="1200" dirty="0" err="1" smtClean="0">
                <a:solidFill>
                  <a:schemeClr val="tx1"/>
                </a:solidFill>
                <a:effectLst/>
                <a:latin typeface="+mn-lt"/>
                <a:ea typeface="+mn-ea"/>
                <a:cs typeface="+mn-cs"/>
              </a:rPr>
              <a:t>ReLU</a:t>
            </a:r>
            <a:r>
              <a:rPr lang="zh-CN" altLang="en-US" sz="1200" b="0" i="0" kern="1200" dirty="0" smtClean="0">
                <a:solidFill>
                  <a:schemeClr val="tx1"/>
                </a:solidFill>
                <a:effectLst/>
                <a:latin typeface="+mn-lt"/>
                <a:ea typeface="+mn-ea"/>
                <a:cs typeface="+mn-cs"/>
              </a:rPr>
              <a:t>激活函数。</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我们希望训练这个网络，让它的输出就是</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函数，如果我们的状态确定，那么</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值就是动作的函数。对上面的这种情况，我们有三种可能的动作。所以网络的输出就是一个三维的Ｑ向量，哪个维度最大就说明采取哪个动作的效益最大。</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那我们怎么训练才能得到</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网络呢？我们怎么样才能得到带标注的样本呢？</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我们回想之前的Ｑ－Ｌｅａｒｎｉｎｇ算法，每次迭代都会将旧的Ｑ值向新的Ｑ值更新，让他趋近目标Ｑ值。</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所以我们直接将目标Ｑ值当做ｌａｂｅｌ就行了，于是我们以当前</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值和目标</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值的均方误差就能写出我们的损失函数。就是右下的这个式子。</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这里蓝色的部分就是目标</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值，是</a:t>
            </a:r>
            <a:r>
              <a:rPr lang="en-US" altLang="zh-CN" sz="1200" b="0" i="0" kern="1200" dirty="0" smtClean="0">
                <a:solidFill>
                  <a:schemeClr val="tx1"/>
                </a:solidFill>
                <a:effectLst/>
                <a:latin typeface="+mn-lt"/>
                <a:ea typeface="+mn-ea"/>
                <a:cs typeface="+mn-cs"/>
              </a:rPr>
              <a:t>Q-learning</a:t>
            </a:r>
            <a:r>
              <a:rPr lang="zh-CN" altLang="en-US" sz="1200" b="0" i="0" kern="1200" dirty="0" smtClean="0">
                <a:solidFill>
                  <a:schemeClr val="tx1"/>
                </a:solidFill>
                <a:effectLst/>
                <a:latin typeface="+mn-lt"/>
                <a:ea typeface="+mn-ea"/>
                <a:cs typeface="+mn-cs"/>
              </a:rPr>
              <a:t>里更新的目标。</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我们再来看看</a:t>
            </a:r>
            <a:r>
              <a:rPr lang="en-US" altLang="zh-CN" sz="1200" b="0" i="0" kern="1200" dirty="0" smtClean="0">
                <a:solidFill>
                  <a:schemeClr val="tx1"/>
                </a:solidFill>
                <a:effectLst/>
                <a:latin typeface="+mn-lt"/>
                <a:ea typeface="+mn-ea"/>
                <a:cs typeface="+mn-cs"/>
              </a:rPr>
              <a:t>DQN</a:t>
            </a:r>
            <a:r>
              <a:rPr lang="zh-CN" altLang="en-US" sz="1200" b="0" i="0" kern="1200" dirty="0" smtClean="0">
                <a:solidFill>
                  <a:schemeClr val="tx1"/>
                </a:solidFill>
                <a:effectLst/>
                <a:latin typeface="+mn-lt"/>
                <a:ea typeface="+mn-ea"/>
                <a:cs typeface="+mn-cs"/>
              </a:rPr>
              <a:t>算法。看起来好像很恐怖，其实无非就是先反复随机试验，每次试验都得到</a:t>
            </a:r>
            <a:r>
              <a:rPr lang="en-US" altLang="zh-CN" sz="1200" b="0" i="0" kern="1200" dirty="0" smtClean="0">
                <a:solidFill>
                  <a:schemeClr val="tx1"/>
                </a:solidFill>
                <a:effectLst/>
                <a:latin typeface="+mn-lt"/>
                <a:ea typeface="+mn-ea"/>
                <a:cs typeface="+mn-cs"/>
              </a:rPr>
              <a:t>reward</a:t>
            </a:r>
            <a:r>
              <a:rPr lang="zh-CN" altLang="en-US" sz="1200" b="0" i="0" kern="1200" dirty="0" smtClean="0">
                <a:solidFill>
                  <a:schemeClr val="tx1"/>
                </a:solidFill>
                <a:effectLst/>
                <a:latin typeface="+mn-lt"/>
                <a:ea typeface="+mn-ea"/>
                <a:cs typeface="+mn-cs"/>
              </a:rPr>
              <a:t>和状态等信息，把试验的数据存到</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里。等到</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里的数据存到一定程度，就开始从存着的数据里随机采样，来进行梯度下降。</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为什么要把数据存下来再随机采样呢？这个方法被称为</a:t>
            </a:r>
            <a:r>
              <a:rPr lang="en-US" altLang="zh-CN" sz="1200" b="0" i="0" kern="1200" dirty="0" smtClean="0">
                <a:solidFill>
                  <a:schemeClr val="tx1"/>
                </a:solidFill>
                <a:effectLst/>
                <a:latin typeface="+mn-lt"/>
                <a:ea typeface="+mn-ea"/>
                <a:cs typeface="+mn-cs"/>
              </a:rPr>
              <a:t>experience replay</a:t>
            </a:r>
            <a:r>
              <a:rPr lang="zh-CN" altLang="en-US" sz="1200" b="0" i="0" kern="1200" dirty="0" smtClean="0">
                <a:solidFill>
                  <a:schemeClr val="tx1"/>
                </a:solidFill>
                <a:effectLst/>
                <a:latin typeface="+mn-lt"/>
                <a:ea typeface="+mn-ea"/>
                <a:cs typeface="+mn-cs"/>
              </a:rPr>
              <a:t>。也就是经验池。</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这是因为对时间序列来说，样本本身是具有连续性的，如果每次得到样本就更新</a:t>
            </a:r>
            <a:r>
              <a:rPr lang="en-US" altLang="zh-CN" sz="1200" b="0" i="0" kern="1200" dirty="0" smtClean="0">
                <a:solidFill>
                  <a:schemeClr val="tx1"/>
                </a:solidFill>
                <a:effectLst/>
                <a:latin typeface="+mn-lt"/>
                <a:ea typeface="+mn-ea"/>
                <a:cs typeface="+mn-cs"/>
              </a:rPr>
              <a:t>Q</a:t>
            </a:r>
            <a:r>
              <a:rPr lang="zh-CN" altLang="en-US" sz="1200" b="0" i="0" kern="1200" dirty="0" smtClean="0">
                <a:solidFill>
                  <a:schemeClr val="tx1"/>
                </a:solidFill>
                <a:effectLst/>
                <a:latin typeface="+mn-lt"/>
                <a:ea typeface="+mn-ea"/>
                <a:cs typeface="+mn-cs"/>
              </a:rPr>
              <a:t>，可能越学习越偏，最后效果就不好。</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其实人的大脑也是这样的，就是我们往往是在回忆中学习的。</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举个例子吧，假如我们想通过今日头条来学习，靠谱吗？我们学习了某篇文章后，他就不断推荐类似的文章，于是我们学习的知识可能一直局限在一个比较小的范围内。很难获得全局最优解。</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72</a:t>
            </a:fld>
            <a:endParaRPr lang="zh-CN" altLang="en-US"/>
          </a:p>
        </p:txBody>
      </p:sp>
    </p:spTree>
    <p:extLst>
      <p:ext uri="{BB962C8B-B14F-4D97-AF65-F5344CB8AC3E}">
        <p14:creationId xmlns:p14="http://schemas.microsoft.com/office/powerpoint/2010/main" val="6335038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Talk is cheap</a:t>
            </a:r>
            <a:r>
              <a:rPr lang="zh-CN" altLang="en-US" dirty="0" smtClean="0"/>
              <a:t>，</a:t>
            </a:r>
            <a:r>
              <a:rPr lang="en-US" altLang="zh-CN" dirty="0" smtClean="0"/>
              <a:t>show me the code</a:t>
            </a:r>
            <a:r>
              <a:rPr lang="zh-CN" altLang="en-US" dirty="0" smtClean="0"/>
              <a:t>。</a:t>
            </a:r>
            <a:endParaRPr lang="en-US" altLang="zh-CN" dirty="0" smtClean="0"/>
          </a:p>
          <a:p>
            <a:r>
              <a:rPr lang="zh-CN" altLang="en-US" dirty="0" smtClean="0"/>
              <a:t>这是一个增强学习的</a:t>
            </a:r>
            <a:r>
              <a:rPr lang="en-US" altLang="zh-CN" dirty="0" err="1" smtClean="0"/>
              <a:t>TensorFlow</a:t>
            </a:r>
            <a:r>
              <a:rPr lang="zh-CN" altLang="en-US" dirty="0" smtClean="0"/>
              <a:t>例子。游戏就是右下的接小球，可以控制左右键移动，只要没接住就失败了。</a:t>
            </a:r>
            <a:endParaRPr lang="en-US" altLang="zh-CN" dirty="0" smtClean="0"/>
          </a:p>
          <a:p>
            <a:r>
              <a:rPr lang="zh-CN" altLang="en-US" dirty="0" smtClean="0"/>
              <a:t>我们简单看看他的代码。首先是游戏的定义，</a:t>
            </a:r>
            <a:r>
              <a:rPr lang="en-US" altLang="zh-CN" dirty="0" smtClean="0"/>
              <a:t>action</a:t>
            </a:r>
            <a:r>
              <a:rPr lang="zh-CN" altLang="en-US" dirty="0" smtClean="0"/>
              <a:t>有不动，左移，右移三种，同时能够返回界面的图片和对应的奖励。</a:t>
            </a:r>
            <a:endParaRPr lang="en-US" altLang="zh-CN" dirty="0" smtClean="0"/>
          </a:p>
          <a:p>
            <a:r>
              <a:rPr lang="zh-CN" altLang="en-US" dirty="0" smtClean="0"/>
              <a:t>上面是学习率，</a:t>
            </a:r>
            <a:r>
              <a:rPr lang="en-US" altLang="zh-CN" dirty="0" smtClean="0"/>
              <a:t>batch size</a:t>
            </a:r>
            <a:r>
              <a:rPr lang="zh-CN" altLang="en-US" dirty="0" smtClean="0"/>
              <a:t>等一些参数定义。我们定义输出神经元有三个，因为总共只有三种</a:t>
            </a:r>
            <a:r>
              <a:rPr lang="en-US" altLang="zh-CN" dirty="0" smtClean="0"/>
              <a:t>action</a:t>
            </a:r>
            <a:r>
              <a:rPr lang="zh-CN" altLang="en-US" dirty="0" smtClean="0"/>
              <a:t>使用独热码的形式。</a:t>
            </a:r>
            <a:endParaRPr lang="en-US" altLang="zh-CN" dirty="0" smtClean="0"/>
          </a:p>
          <a:p>
            <a:r>
              <a:rPr lang="zh-CN" altLang="en-US" dirty="0" smtClean="0"/>
              <a:t>然后定义输入图像和</a:t>
            </a:r>
            <a:r>
              <a:rPr lang="en-US" altLang="zh-CN" dirty="0" smtClean="0"/>
              <a:t>action</a:t>
            </a:r>
            <a:r>
              <a:rPr lang="zh-CN" altLang="en-US" dirty="0" smtClean="0"/>
              <a:t>的</a:t>
            </a:r>
            <a:r>
              <a:rPr lang="en-US" altLang="zh-CN" dirty="0" smtClean="0"/>
              <a:t>placeholder</a:t>
            </a:r>
            <a:r>
              <a:rPr lang="zh-CN" altLang="en-US" dirty="0" smtClean="0"/>
              <a:t>。</a:t>
            </a:r>
            <a:r>
              <a:rPr lang="en-US" altLang="zh-CN" dirty="0" smtClean="0"/>
              <a:t>Placeholder</a:t>
            </a:r>
            <a:r>
              <a:rPr lang="zh-CN" altLang="en-US" dirty="0" smtClean="0"/>
              <a:t>我们之前没讲过，其实就是</a:t>
            </a:r>
            <a:r>
              <a:rPr lang="en-US" altLang="zh-CN" dirty="0" err="1" smtClean="0"/>
              <a:t>TensorFlow</a:t>
            </a:r>
            <a:r>
              <a:rPr lang="zh-CN" altLang="en-US" dirty="0" smtClean="0"/>
              <a:t>里输入数据的接口，也被称为占位符，用他来接受真实的传进来的数据。</a:t>
            </a:r>
            <a:endParaRPr lang="en-US" altLang="zh-CN" dirty="0" smtClean="0"/>
          </a:p>
          <a:p>
            <a:r>
              <a:rPr lang="zh-CN" altLang="en-US" dirty="0" smtClean="0"/>
              <a:t>接着是网络的定义，我们看到就是连续三个卷积层，卷积层带</a:t>
            </a:r>
            <a:r>
              <a:rPr lang="en-US" altLang="zh-CN" dirty="0" err="1" smtClean="0"/>
              <a:t>relu</a:t>
            </a:r>
            <a:r>
              <a:rPr lang="zh-CN" altLang="en-US" dirty="0" smtClean="0"/>
              <a:t>激活。卷积层输出打平成一个</a:t>
            </a:r>
            <a:r>
              <a:rPr lang="en-US" altLang="zh-CN" dirty="0" smtClean="0"/>
              <a:t>3456</a:t>
            </a:r>
            <a:r>
              <a:rPr lang="zh-CN" altLang="en-US" dirty="0" smtClean="0"/>
              <a:t>维度，其实</a:t>
            </a:r>
            <a:r>
              <a:rPr lang="en-US" altLang="zh-CN" dirty="0" smtClean="0"/>
              <a:t>3456</a:t>
            </a:r>
            <a:r>
              <a:rPr lang="zh-CN" altLang="en-US" dirty="0" smtClean="0"/>
              <a:t>就是此时图像尺寸，方便与全连接层的连接。</a:t>
            </a:r>
            <a:r>
              <a:rPr lang="en-US" altLang="zh-CN" dirty="0" smtClean="0"/>
              <a:t>3456</a:t>
            </a:r>
            <a:r>
              <a:rPr lang="zh-CN" altLang="en-US" dirty="0" smtClean="0"/>
              <a:t>维通过全连接降维到</a:t>
            </a:r>
            <a:r>
              <a:rPr lang="en-US" altLang="zh-CN" dirty="0" smtClean="0"/>
              <a:t>784</a:t>
            </a:r>
            <a:r>
              <a:rPr lang="zh-CN" altLang="en-US" dirty="0" smtClean="0"/>
              <a:t>维，最后再降到</a:t>
            </a:r>
            <a:r>
              <a:rPr lang="en-US" altLang="zh-CN" dirty="0" smtClean="0"/>
              <a:t>3</a:t>
            </a:r>
            <a:r>
              <a:rPr lang="zh-CN" altLang="en-US" dirty="0" smtClean="0"/>
              <a:t>维代表我们的三个输出。当然这里没加</a:t>
            </a:r>
            <a:r>
              <a:rPr lang="en-US" altLang="zh-CN" dirty="0" err="1" smtClean="0"/>
              <a:t>softmax</a:t>
            </a:r>
            <a:r>
              <a:rPr lang="zh-CN" altLang="en-US" dirty="0" smtClean="0"/>
              <a:t>，当然也没关系，只不过此时输出不是概率分布，那就谁最大取谁。</a:t>
            </a:r>
            <a:endParaRPr lang="en-US" altLang="zh-CN" dirty="0" smtClean="0"/>
          </a:p>
          <a:p>
            <a:r>
              <a:rPr lang="zh-CN" altLang="en-US" dirty="0" smtClean="0"/>
              <a:t>这个网络甚至比</a:t>
            </a:r>
            <a:r>
              <a:rPr lang="en-US" altLang="zh-CN" dirty="0" err="1" smtClean="0"/>
              <a:t>AlexNet</a:t>
            </a:r>
            <a:r>
              <a:rPr lang="zh-CN" altLang="en-US" dirty="0" smtClean="0"/>
              <a:t>还简单的多。</a:t>
            </a:r>
            <a:endParaRPr lang="en-US" altLang="zh-CN" dirty="0" smtClean="0"/>
          </a:p>
          <a:p>
            <a:r>
              <a:rPr lang="zh-CN" altLang="en-US" dirty="0" smtClean="0"/>
              <a:t>那我们怎么训练他呢？</a:t>
            </a:r>
            <a:endParaRPr lang="en-US" altLang="zh-CN" dirty="0" smtClean="0"/>
          </a:p>
          <a:p>
            <a:r>
              <a:rPr lang="zh-CN" altLang="en-US" dirty="0" smtClean="0"/>
              <a:t>看右上的。要训练首先得获得</a:t>
            </a:r>
            <a:r>
              <a:rPr lang="en-US" altLang="zh-CN" dirty="0" smtClean="0"/>
              <a:t>loss</a:t>
            </a:r>
            <a:r>
              <a:rPr lang="zh-CN" altLang="en-US" dirty="0" smtClean="0"/>
              <a:t>函数再用优化器去</a:t>
            </a:r>
            <a:r>
              <a:rPr lang="en-US" altLang="zh-CN" dirty="0" smtClean="0"/>
              <a:t>SGD</a:t>
            </a:r>
            <a:r>
              <a:rPr lang="zh-CN" altLang="en-US" dirty="0" smtClean="0"/>
              <a:t>。</a:t>
            </a:r>
            <a:endParaRPr lang="en-US" altLang="zh-CN" dirty="0" smtClean="0"/>
          </a:p>
          <a:p>
            <a:r>
              <a:rPr lang="zh-CN" altLang="en-US" dirty="0" smtClean="0"/>
              <a:t>我们知道</a:t>
            </a:r>
            <a:r>
              <a:rPr lang="en-US" altLang="zh-CN" dirty="0" smtClean="0"/>
              <a:t>loss</a:t>
            </a:r>
            <a:r>
              <a:rPr lang="zh-CN" altLang="en-US" dirty="0" smtClean="0"/>
              <a:t>函数就是当前Ｑ值和目标</a:t>
            </a:r>
            <a:r>
              <a:rPr lang="en-US" altLang="zh-CN" dirty="0" smtClean="0"/>
              <a:t>Q</a:t>
            </a:r>
            <a:r>
              <a:rPr lang="zh-CN" altLang="en-US" dirty="0" smtClean="0"/>
              <a:t>值的均方误差。目标</a:t>
            </a:r>
            <a:r>
              <a:rPr lang="en-US" altLang="zh-CN" dirty="0" smtClean="0"/>
              <a:t>Q</a:t>
            </a:r>
            <a:r>
              <a:rPr lang="zh-CN" altLang="en-US" dirty="0" smtClean="0"/>
              <a:t>值就是</a:t>
            </a:r>
            <a:r>
              <a:rPr lang="en-US" altLang="zh-CN" dirty="0" err="1" smtClean="0"/>
              <a:t>gt</a:t>
            </a:r>
            <a:r>
              <a:rPr lang="zh-CN" altLang="en-US" dirty="0" smtClean="0"/>
              <a:t>，在外面被计算出来作为网络输入传进来。</a:t>
            </a:r>
            <a:endParaRPr lang="en-US" altLang="zh-CN" dirty="0" smtClean="0"/>
          </a:p>
          <a:p>
            <a:r>
              <a:rPr lang="zh-CN" altLang="en-US" dirty="0" smtClean="0"/>
              <a:t>而</a:t>
            </a:r>
            <a:r>
              <a:rPr lang="en-US" altLang="zh-CN" dirty="0" smtClean="0"/>
              <a:t>action</a:t>
            </a:r>
            <a:r>
              <a:rPr lang="zh-CN" altLang="en-US" dirty="0" smtClean="0"/>
              <a:t>则是我们计算的当前</a:t>
            </a:r>
            <a:r>
              <a:rPr lang="en-US" altLang="zh-CN" dirty="0" smtClean="0"/>
              <a:t>Q</a:t>
            </a:r>
            <a:r>
              <a:rPr lang="zh-CN" altLang="en-US" dirty="0" smtClean="0"/>
              <a:t>值。</a:t>
            </a:r>
            <a:endParaRPr lang="en-US" altLang="zh-CN" dirty="0" smtClean="0"/>
          </a:p>
          <a:p>
            <a:r>
              <a:rPr lang="zh-CN" altLang="en-US" dirty="0" smtClean="0"/>
              <a:t>下面就是游戏开启，获得游戏画面，将图像从</a:t>
            </a:r>
            <a:r>
              <a:rPr lang="en-US" altLang="zh-CN" dirty="0" smtClean="0"/>
              <a:t>RGB</a:t>
            </a:r>
            <a:r>
              <a:rPr lang="zh-CN" altLang="en-US" dirty="0" smtClean="0"/>
              <a:t>转化成灰度，再通过阈值变化为</a:t>
            </a:r>
            <a:r>
              <a:rPr lang="en-US" altLang="zh-CN" dirty="0" smtClean="0"/>
              <a:t>0</a:t>
            </a:r>
            <a:r>
              <a:rPr lang="zh-CN" altLang="en-US" dirty="0" smtClean="0"/>
              <a:t>和</a:t>
            </a:r>
            <a:r>
              <a:rPr lang="en-US" altLang="zh-CN" dirty="0" smtClean="0"/>
              <a:t>1</a:t>
            </a:r>
            <a:r>
              <a:rPr lang="zh-CN" altLang="en-US" dirty="0" smtClean="0"/>
              <a:t>等方便我们的处理。</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73</a:t>
            </a:fld>
            <a:endParaRPr lang="zh-CN" altLang="en-US"/>
          </a:p>
        </p:txBody>
      </p:sp>
    </p:spTree>
    <p:extLst>
      <p:ext uri="{BB962C8B-B14F-4D97-AF65-F5344CB8AC3E}">
        <p14:creationId xmlns:p14="http://schemas.microsoft.com/office/powerpoint/2010/main" val="31439341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我们知道在</a:t>
            </a:r>
            <a:r>
              <a:rPr lang="en-US" altLang="zh-CN" dirty="0" err="1" smtClean="0"/>
              <a:t>TensorFlow</a:t>
            </a:r>
            <a:r>
              <a:rPr lang="zh-CN" altLang="en-US" dirty="0" smtClean="0"/>
              <a:t>里想运行先要建立</a:t>
            </a:r>
            <a:r>
              <a:rPr lang="en-US" altLang="zh-CN" dirty="0" smtClean="0"/>
              <a:t>session</a:t>
            </a:r>
            <a:r>
              <a:rPr lang="zh-CN" altLang="en-US" dirty="0" smtClean="0"/>
              <a:t>，计算图都是在</a:t>
            </a:r>
            <a:r>
              <a:rPr lang="en-US" altLang="zh-CN" dirty="0" smtClean="0"/>
              <a:t>session</a:t>
            </a:r>
            <a:r>
              <a:rPr lang="zh-CN" altLang="en-US" dirty="0" smtClean="0"/>
              <a:t>中的。</a:t>
            </a:r>
            <a:endParaRPr lang="en-US" altLang="zh-CN" dirty="0" smtClean="0"/>
          </a:p>
          <a:p>
            <a:r>
              <a:rPr lang="zh-CN" altLang="en-US" dirty="0" smtClean="0"/>
              <a:t>进行变量初始化然后就不断迭代运行游戏和训练网络。注意到两者是同时的。</a:t>
            </a:r>
            <a:endParaRPr lang="en-US" altLang="zh-CN" dirty="0" smtClean="0"/>
          </a:p>
          <a:p>
            <a:r>
              <a:rPr lang="zh-CN" altLang="en-US" dirty="0" smtClean="0"/>
              <a:t>首先把游戏初始画面输入，得到预测的</a:t>
            </a:r>
            <a:r>
              <a:rPr lang="en-US" altLang="zh-CN" dirty="0" smtClean="0"/>
              <a:t>action</a:t>
            </a:r>
            <a:r>
              <a:rPr lang="zh-CN" altLang="en-US" dirty="0" smtClean="0"/>
              <a:t>。我们之前讲过</a:t>
            </a:r>
            <a:r>
              <a:rPr lang="en-US" altLang="zh-CN" dirty="0" smtClean="0"/>
              <a:t>.</a:t>
            </a:r>
            <a:r>
              <a:rPr lang="en-US" altLang="zh-CN" dirty="0" err="1" smtClean="0"/>
              <a:t>eval</a:t>
            </a:r>
            <a:r>
              <a:rPr lang="zh-CN" altLang="en-US" dirty="0" smtClean="0"/>
              <a:t>能激活计算图计算这个值，而输入则在</a:t>
            </a:r>
            <a:r>
              <a:rPr lang="en-US" altLang="zh-CN" dirty="0" err="1" smtClean="0"/>
              <a:t>feed_dict</a:t>
            </a:r>
            <a:r>
              <a:rPr lang="zh-CN" altLang="en-US" dirty="0" smtClean="0"/>
              <a:t>里，这里把初始图像作为输入。</a:t>
            </a:r>
            <a:endParaRPr lang="en-US" altLang="zh-CN" dirty="0" smtClean="0"/>
          </a:p>
          <a:p>
            <a:r>
              <a:rPr lang="zh-CN" altLang="en-US" dirty="0" smtClean="0"/>
              <a:t>下面就是</a:t>
            </a:r>
            <a:r>
              <a:rPr lang="en-US" altLang="zh-CN" dirty="0" smtClean="0"/>
              <a:t>DQN</a:t>
            </a:r>
            <a:r>
              <a:rPr lang="zh-CN" altLang="en-US" dirty="0" smtClean="0"/>
              <a:t>算法的具体实现，我们建立了一个队列Ｄ，先进行随机试验各种ａｃｔｉｏｎ，得到反馈的</a:t>
            </a:r>
            <a:r>
              <a:rPr lang="en-US" altLang="zh-CN" dirty="0" smtClean="0"/>
              <a:t>reward</a:t>
            </a:r>
            <a:r>
              <a:rPr lang="zh-CN" altLang="en-US" dirty="0" smtClean="0"/>
              <a:t>和游戏画面等信息。我们把这些数据全存到Ｄ里。等到队列的长度到５００个了，就开始从Ｄ里随机采样样本得到ｍｉｎｉｂａｔｃｈ，这里是每次采样</a:t>
            </a:r>
            <a:r>
              <a:rPr lang="en-US" altLang="zh-CN" dirty="0" smtClean="0"/>
              <a:t>100</a:t>
            </a:r>
            <a:r>
              <a:rPr lang="zh-CN" altLang="en-US" dirty="0" smtClean="0"/>
              <a:t>组样本。我们通过公式能够计算出目标的</a:t>
            </a:r>
            <a:r>
              <a:rPr lang="en-US" altLang="zh-CN" dirty="0" smtClean="0"/>
              <a:t>Q</a:t>
            </a:r>
            <a:r>
              <a:rPr lang="zh-CN" altLang="en-US" dirty="0" smtClean="0"/>
              <a:t>值等等，和游戏图像一起传回到网络中，网络就返回房钱的</a:t>
            </a:r>
            <a:r>
              <a:rPr lang="en-US" altLang="zh-CN" dirty="0" smtClean="0"/>
              <a:t>Q</a:t>
            </a:r>
            <a:r>
              <a:rPr lang="zh-CN" altLang="en-US" dirty="0" smtClean="0"/>
              <a:t>值。如果</a:t>
            </a:r>
            <a:r>
              <a:rPr lang="en-US" altLang="zh-CN" dirty="0" smtClean="0"/>
              <a:t>D</a:t>
            </a:r>
            <a:r>
              <a:rPr lang="zh-CN" altLang="en-US" dirty="0" smtClean="0"/>
              <a:t>的长度超过</a:t>
            </a:r>
            <a:r>
              <a:rPr lang="en-US" altLang="zh-CN" dirty="0" smtClean="0"/>
              <a:t>500000</a:t>
            </a:r>
            <a:r>
              <a:rPr lang="zh-CN" altLang="en-US" dirty="0" smtClean="0"/>
              <a:t>了就把最早的记忆逐个遗忘掉，和人类一样。这样一边训练，一边游戏，就能发现</a:t>
            </a:r>
            <a:r>
              <a:rPr lang="en-US" altLang="zh-CN" dirty="0" smtClean="0"/>
              <a:t>agent</a:t>
            </a:r>
            <a:r>
              <a:rPr lang="zh-CN" altLang="en-US" dirty="0" smtClean="0"/>
              <a:t>越来越强。</a:t>
            </a:r>
            <a:endParaRPr lang="en-US" altLang="zh-CN" dirty="0" smtClean="0"/>
          </a:p>
        </p:txBody>
      </p:sp>
      <p:sp>
        <p:nvSpPr>
          <p:cNvPr id="4" name="灯片编号占位符 3"/>
          <p:cNvSpPr>
            <a:spLocks noGrp="1"/>
          </p:cNvSpPr>
          <p:nvPr>
            <p:ph type="sldNum" sz="quarter" idx="10"/>
          </p:nvPr>
        </p:nvSpPr>
        <p:spPr/>
        <p:txBody>
          <a:bodyPr/>
          <a:lstStyle/>
          <a:p>
            <a:fld id="{CD6168D1-8D70-4D61-ADBD-D9287682F3CF}" type="slidenum">
              <a:rPr lang="zh-CN" altLang="en-US" smtClean="0"/>
              <a:t>74</a:t>
            </a:fld>
            <a:endParaRPr lang="zh-CN" altLang="en-US"/>
          </a:p>
        </p:txBody>
      </p:sp>
    </p:spTree>
    <p:extLst>
      <p:ext uri="{BB962C8B-B14F-4D97-AF65-F5344CB8AC3E}">
        <p14:creationId xmlns:p14="http://schemas.microsoft.com/office/powerpoint/2010/main" val="26353152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75</a:t>
            </a:fld>
            <a:endParaRPr lang="zh-CN" altLang="en-US"/>
          </a:p>
        </p:txBody>
      </p:sp>
    </p:spTree>
    <p:extLst>
      <p:ext uri="{BB962C8B-B14F-4D97-AF65-F5344CB8AC3E}">
        <p14:creationId xmlns:p14="http://schemas.microsoft.com/office/powerpoint/2010/main" val="36635480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包含四个步骤，特征提取，时间窗采样，</a:t>
            </a:r>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分类以及确定</a:t>
            </a:r>
            <a:r>
              <a:rPr lang="en-US" altLang="zh-CN" sz="1200" kern="1200" dirty="0" smtClean="0">
                <a:solidFill>
                  <a:schemeClr val="tx1"/>
                </a:solidFill>
                <a:effectLst/>
                <a:latin typeface="+mn-lt"/>
                <a:ea typeface="+mn-ea"/>
                <a:cs typeface="+mn-cs"/>
              </a:rPr>
              <a:t>onset</a:t>
            </a:r>
            <a:r>
              <a:rPr lang="zh-CN" altLang="zh-CN" sz="1200" kern="1200" dirty="0" smtClean="0">
                <a:solidFill>
                  <a:schemeClr val="tx1"/>
                </a:solidFill>
                <a:effectLst/>
                <a:latin typeface="+mn-lt"/>
                <a:ea typeface="+mn-ea"/>
                <a:cs typeface="+mn-cs"/>
              </a:rPr>
              <a:t>点时间。</a:t>
            </a:r>
          </a:p>
          <a:p>
            <a:r>
              <a:rPr lang="zh-CN" altLang="zh-CN" sz="1200" kern="1200" dirty="0" smtClean="0">
                <a:solidFill>
                  <a:schemeClr val="tx1"/>
                </a:solidFill>
                <a:effectLst/>
                <a:latin typeface="+mn-lt"/>
                <a:ea typeface="+mn-ea"/>
                <a:cs typeface="+mn-cs"/>
              </a:rPr>
              <a:t>特征提取：计算五个频段信号的功率谱为时间的函数。</a:t>
            </a:r>
          </a:p>
          <a:p>
            <a:r>
              <a:rPr lang="zh-CN" altLang="zh-CN" sz="1200" kern="1200" dirty="0" smtClean="0">
                <a:solidFill>
                  <a:schemeClr val="tx1"/>
                </a:solidFill>
                <a:effectLst/>
                <a:latin typeface="+mn-lt"/>
                <a:ea typeface="+mn-ea"/>
                <a:cs typeface="+mn-cs"/>
              </a:rPr>
              <a:t>时间窗采样：一个特征窗口沿着谱</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时间通道并且选取六个时间点。在六个采样的时间点估计的功率谱累加为一个</a:t>
            </a:r>
            <a:r>
              <a:rPr lang="zh-CN" altLang="en-US" sz="1200" kern="1200" dirty="0" smtClean="0">
                <a:solidFill>
                  <a:schemeClr val="tx1"/>
                </a:solidFill>
                <a:effectLst/>
                <a:latin typeface="+mn-lt"/>
                <a:ea typeface="+mn-ea"/>
                <a:cs typeface="+mn-cs"/>
              </a:rPr>
              <a:t>大</a:t>
            </a:r>
            <a:r>
              <a:rPr lang="zh-CN" altLang="zh-CN" sz="1200" kern="1200" dirty="0" smtClean="0">
                <a:solidFill>
                  <a:schemeClr val="tx1"/>
                </a:solidFill>
                <a:effectLst/>
                <a:latin typeface="+mn-lt"/>
                <a:ea typeface="+mn-ea"/>
                <a:cs typeface="+mn-cs"/>
              </a:rPr>
              <a:t>的特征向量。</a:t>
            </a:r>
          </a:p>
          <a:p>
            <a:r>
              <a:rPr lang="en-US" altLang="zh-CN" sz="1200" kern="1200" dirty="0" smtClean="0">
                <a:solidFill>
                  <a:schemeClr val="tx1"/>
                </a:solidFill>
                <a:effectLst/>
                <a:latin typeface="+mn-lt"/>
                <a:ea typeface="+mn-ea"/>
                <a:cs typeface="+mn-cs"/>
              </a:rPr>
              <a:t>SVM</a:t>
            </a:r>
            <a:r>
              <a:rPr lang="zh-CN" altLang="zh-CN" sz="1200" kern="1200" dirty="0" smtClean="0">
                <a:solidFill>
                  <a:schemeClr val="tx1"/>
                </a:solidFill>
                <a:effectLst/>
                <a:latin typeface="+mn-lt"/>
                <a:ea typeface="+mn-ea"/>
                <a:cs typeface="+mn-cs"/>
              </a:rPr>
              <a:t>分类：使用非线性核来选出包含</a:t>
            </a:r>
            <a:r>
              <a:rPr lang="en-US" altLang="zh-CN" sz="1200" kern="1200" dirty="0" smtClean="0">
                <a:solidFill>
                  <a:schemeClr val="tx1"/>
                </a:solidFill>
                <a:effectLst/>
                <a:latin typeface="+mn-lt"/>
                <a:ea typeface="+mn-ea"/>
                <a:cs typeface="+mn-cs"/>
              </a:rPr>
              <a:t>onset</a:t>
            </a:r>
            <a:r>
              <a:rPr lang="zh-CN" altLang="zh-CN" sz="1200" kern="1200" dirty="0" smtClean="0">
                <a:solidFill>
                  <a:schemeClr val="tx1"/>
                </a:solidFill>
                <a:effectLst/>
                <a:latin typeface="+mn-lt"/>
                <a:ea typeface="+mn-ea"/>
                <a:cs typeface="+mn-cs"/>
              </a:rPr>
              <a:t>的特征窗口。上图是</a:t>
            </a:r>
            <a:r>
              <a:rPr lang="en-US" altLang="zh-CN" sz="1200" kern="1200" dirty="0" smtClean="0">
                <a:solidFill>
                  <a:schemeClr val="tx1"/>
                </a:solidFill>
                <a:effectLst/>
                <a:latin typeface="+mn-lt"/>
                <a:ea typeface="+mn-ea"/>
                <a:cs typeface="+mn-cs"/>
              </a:rPr>
              <a:t>30</a:t>
            </a:r>
            <a:r>
              <a:rPr lang="zh-CN" altLang="zh-CN" sz="1200" kern="1200" dirty="0" smtClean="0">
                <a:solidFill>
                  <a:schemeClr val="tx1"/>
                </a:solidFill>
                <a:effectLst/>
                <a:latin typeface="+mn-lt"/>
                <a:ea typeface="+mn-ea"/>
                <a:cs typeface="+mn-cs"/>
              </a:rPr>
              <a:t>维度特征向量在二维的表示，其中每个点都代表了一个特征向量。</a:t>
            </a:r>
          </a:p>
          <a:p>
            <a:r>
              <a:rPr lang="zh-CN" altLang="zh-CN" sz="1200" kern="1200" dirty="0" smtClean="0">
                <a:solidFill>
                  <a:schemeClr val="tx1"/>
                </a:solidFill>
                <a:effectLst/>
                <a:latin typeface="+mn-lt"/>
                <a:ea typeface="+mn-ea"/>
                <a:cs typeface="+mn-cs"/>
              </a:rPr>
              <a:t>确定</a:t>
            </a:r>
            <a:r>
              <a:rPr lang="en-US" altLang="zh-CN" sz="1200" kern="1200" dirty="0" smtClean="0">
                <a:solidFill>
                  <a:schemeClr val="tx1"/>
                </a:solidFill>
                <a:effectLst/>
                <a:latin typeface="+mn-lt"/>
                <a:ea typeface="+mn-ea"/>
                <a:cs typeface="+mn-cs"/>
              </a:rPr>
              <a:t>onset</a:t>
            </a:r>
            <a:r>
              <a:rPr lang="zh-CN" altLang="zh-CN" sz="1200" kern="1200" dirty="0" smtClean="0">
                <a:solidFill>
                  <a:schemeClr val="tx1"/>
                </a:solidFill>
                <a:effectLst/>
                <a:latin typeface="+mn-lt"/>
                <a:ea typeface="+mn-ea"/>
                <a:cs typeface="+mn-cs"/>
              </a:rPr>
              <a:t>点时间：通过聚类算法将可能的</a:t>
            </a:r>
            <a:r>
              <a:rPr lang="en-US" altLang="zh-CN" sz="1200" kern="1200" dirty="0" smtClean="0">
                <a:solidFill>
                  <a:schemeClr val="tx1"/>
                </a:solidFill>
                <a:effectLst/>
                <a:latin typeface="+mn-lt"/>
                <a:ea typeface="+mn-ea"/>
                <a:cs typeface="+mn-cs"/>
              </a:rPr>
              <a:t>onset</a:t>
            </a:r>
            <a:r>
              <a:rPr lang="zh-CN" altLang="zh-CN" sz="1200" kern="1200" dirty="0" smtClean="0">
                <a:solidFill>
                  <a:schemeClr val="tx1"/>
                </a:solidFill>
                <a:effectLst/>
                <a:latin typeface="+mn-lt"/>
                <a:ea typeface="+mn-ea"/>
                <a:cs typeface="+mn-cs"/>
              </a:rPr>
              <a:t>窗口分类，同时使用回归分析来估计</a:t>
            </a:r>
            <a:r>
              <a:rPr lang="en-US" altLang="zh-CN" sz="1200" kern="1200" dirty="0" smtClean="0">
                <a:solidFill>
                  <a:schemeClr val="tx1"/>
                </a:solidFill>
                <a:effectLst/>
                <a:latin typeface="+mn-lt"/>
                <a:ea typeface="+mn-ea"/>
                <a:cs typeface="+mn-cs"/>
              </a:rPr>
              <a:t>onset</a:t>
            </a:r>
            <a:r>
              <a:rPr lang="zh-CN" altLang="zh-CN" sz="1200" kern="1200" dirty="0" smtClean="0">
                <a:solidFill>
                  <a:schemeClr val="tx1"/>
                </a:solidFill>
                <a:effectLst/>
                <a:latin typeface="+mn-lt"/>
                <a:ea typeface="+mn-ea"/>
                <a:cs typeface="+mn-cs"/>
              </a:rPr>
              <a:t>点时间。</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76</a:t>
            </a:fld>
            <a:endParaRPr lang="zh-CN" altLang="en-US"/>
          </a:p>
        </p:txBody>
      </p:sp>
    </p:spTree>
    <p:extLst>
      <p:ext uri="{BB962C8B-B14F-4D97-AF65-F5344CB8AC3E}">
        <p14:creationId xmlns:p14="http://schemas.microsoft.com/office/powerpoint/2010/main" val="221717965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先从特征提取模块开始，应该包括带通滤波函数和功率谱计算函数。</a:t>
            </a:r>
          </a:p>
          <a:p>
            <a:r>
              <a:rPr lang="zh-CN" altLang="zh-CN" sz="1200" dirty="0" smtClean="0"/>
              <a:t>在</a:t>
            </a:r>
            <a:r>
              <a:rPr lang="zh-CN" altLang="en-US" sz="1200" dirty="0" smtClean="0"/>
              <a:t>这篇文章</a:t>
            </a:r>
            <a:r>
              <a:rPr lang="zh-CN" altLang="zh-CN" sz="1200" dirty="0" smtClean="0"/>
              <a:t>中功率谱通过</a:t>
            </a:r>
            <a:r>
              <a:rPr lang="en-US" altLang="zh-CN" sz="1200" dirty="0" smtClean="0"/>
              <a:t>2.05s</a:t>
            </a:r>
            <a:r>
              <a:rPr lang="zh-CN" altLang="zh-CN" sz="1200" dirty="0" smtClean="0"/>
              <a:t>大小的滑动窗口计算，对应</a:t>
            </a:r>
            <a:r>
              <a:rPr lang="en-US" altLang="zh-CN" sz="1200" dirty="0" smtClean="0"/>
              <a:t>250Hz</a:t>
            </a:r>
            <a:r>
              <a:rPr lang="zh-CN" altLang="zh-CN" sz="1200" dirty="0" smtClean="0"/>
              <a:t>采样率的</a:t>
            </a:r>
            <a:r>
              <a:rPr lang="en-US" altLang="zh-CN" sz="1200" dirty="0" smtClean="0"/>
              <a:t>512</a:t>
            </a:r>
            <a:r>
              <a:rPr lang="zh-CN" altLang="zh-CN" sz="1200" dirty="0" smtClean="0"/>
              <a:t>个采样点。每个新的窗口向前</a:t>
            </a:r>
            <a:r>
              <a:rPr lang="zh-CN" altLang="en-US" sz="1200" dirty="0" smtClean="0"/>
              <a:t>移动</a:t>
            </a:r>
            <a:r>
              <a:rPr lang="en-US" altLang="zh-CN" sz="1200" dirty="0" smtClean="0"/>
              <a:t>0.1s</a:t>
            </a:r>
            <a:r>
              <a:rPr lang="zh-CN" altLang="zh-CN" sz="1200" dirty="0" smtClean="0"/>
              <a:t>，于是相邻窗口间有</a:t>
            </a:r>
            <a:r>
              <a:rPr lang="en-US" altLang="zh-CN" sz="1200" dirty="0" smtClean="0"/>
              <a:t>1.95s</a:t>
            </a:r>
            <a:r>
              <a:rPr lang="zh-CN" altLang="zh-CN" sz="1200" dirty="0" smtClean="0"/>
              <a:t>的重叠。对小波方法，每个窗口（与时间点对应）通过离散小波变换分解为</a:t>
            </a:r>
            <a:r>
              <a:rPr lang="en-US" altLang="zh-CN" sz="1200" dirty="0" smtClean="0"/>
              <a:t>4-8level</a:t>
            </a:r>
            <a:r>
              <a:rPr lang="zh-CN" altLang="zh-CN" sz="1200" dirty="0" smtClean="0"/>
              <a:t>的小波滤波器组。这些子带近似对应于传统</a:t>
            </a:r>
            <a:r>
              <a:rPr lang="en-US" altLang="zh-CN" sz="1200" dirty="0" smtClean="0"/>
              <a:t>EEG</a:t>
            </a:r>
            <a:r>
              <a:rPr lang="zh-CN" altLang="zh-CN" sz="1200" dirty="0" smtClean="0"/>
              <a:t>频段范围</a:t>
            </a:r>
            <a:r>
              <a:rPr lang="en-US" altLang="zh-CN" sz="1200" dirty="0" smtClean="0"/>
              <a:t>theta</a:t>
            </a:r>
            <a:r>
              <a:rPr lang="zh-CN" altLang="zh-CN" sz="1200" dirty="0" smtClean="0"/>
              <a:t>（</a:t>
            </a:r>
            <a:r>
              <a:rPr lang="en-US" altLang="zh-CN" sz="1200" dirty="0" smtClean="0"/>
              <a:t>4-8Hz</a:t>
            </a:r>
            <a:r>
              <a:rPr lang="zh-CN" altLang="zh-CN" sz="1200" dirty="0" smtClean="0"/>
              <a:t>）、</a:t>
            </a:r>
            <a:r>
              <a:rPr lang="en-US" altLang="zh-CN" sz="1200" dirty="0" smtClean="0"/>
              <a:t>alpha</a:t>
            </a:r>
            <a:r>
              <a:rPr lang="zh-CN" altLang="zh-CN" sz="1200" dirty="0" smtClean="0"/>
              <a:t>（</a:t>
            </a:r>
            <a:r>
              <a:rPr lang="en-US" altLang="zh-CN" sz="1200" dirty="0" smtClean="0"/>
              <a:t>8-16Hz</a:t>
            </a:r>
            <a:r>
              <a:rPr lang="zh-CN" altLang="zh-CN" sz="1200" dirty="0" smtClean="0"/>
              <a:t>）、</a:t>
            </a:r>
            <a:r>
              <a:rPr lang="en-US" altLang="zh-CN" sz="1200" dirty="0" smtClean="0"/>
              <a:t>beta</a:t>
            </a:r>
            <a:r>
              <a:rPr lang="zh-CN" altLang="zh-CN" sz="1200" dirty="0" smtClean="0"/>
              <a:t>（</a:t>
            </a:r>
            <a:r>
              <a:rPr lang="en-US" altLang="zh-CN" sz="1200" dirty="0" smtClean="0"/>
              <a:t>16-30Hz</a:t>
            </a:r>
            <a:r>
              <a:rPr lang="zh-CN" altLang="zh-CN" sz="1200" dirty="0" smtClean="0"/>
              <a:t>）、</a:t>
            </a:r>
            <a:r>
              <a:rPr lang="en-US" altLang="zh-CN" sz="1200" dirty="0" smtClean="0"/>
              <a:t>gamma</a:t>
            </a:r>
            <a:r>
              <a:rPr lang="zh-CN" altLang="zh-CN" sz="1200" dirty="0" smtClean="0"/>
              <a:t>（</a:t>
            </a:r>
            <a:r>
              <a:rPr lang="en-US" altLang="zh-CN" sz="1200" dirty="0" smtClean="0"/>
              <a:t>30-60Hz</a:t>
            </a:r>
            <a:r>
              <a:rPr lang="zh-CN" altLang="zh-CN" sz="1200" dirty="0" smtClean="0"/>
              <a:t>）以及</a:t>
            </a:r>
            <a:r>
              <a:rPr lang="en-US" altLang="zh-CN" sz="1200" dirty="0" smtClean="0"/>
              <a:t>high gamma</a:t>
            </a:r>
            <a:r>
              <a:rPr lang="zh-CN" altLang="zh-CN" sz="1200" dirty="0" smtClean="0"/>
              <a:t>（</a:t>
            </a:r>
            <a:r>
              <a:rPr lang="en-US" altLang="zh-CN" sz="1200" dirty="0" smtClean="0"/>
              <a:t>60-100Hz</a:t>
            </a:r>
            <a:r>
              <a:rPr lang="zh-CN" altLang="zh-CN" sz="1200" dirty="0" smtClean="0"/>
              <a:t>）。</a:t>
            </a:r>
            <a:endParaRPr lang="en-US" altLang="zh-CN" sz="1200" dirty="0" smtClean="0"/>
          </a:p>
          <a:p>
            <a:r>
              <a:rPr lang="zh-CN" altLang="zh-CN" sz="1200" dirty="0" smtClean="0"/>
              <a:t>每个子带的</a:t>
            </a:r>
            <a:r>
              <a:rPr lang="en-US" altLang="zh-CN" sz="1200" dirty="0" smtClean="0"/>
              <a:t>log-power</a:t>
            </a:r>
            <a:r>
              <a:rPr lang="zh-CN" altLang="zh-CN" sz="1200" dirty="0" smtClean="0"/>
              <a:t>计算得到了五个值能够代表每个窗口的谱内容。</a:t>
            </a:r>
            <a:endParaRPr lang="en-US" altLang="zh-CN" sz="1200" dirty="0" smtClean="0"/>
          </a:p>
          <a:p>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如果用</a:t>
            </a:r>
            <a:r>
              <a:rPr lang="en-US" altLang="zh-CN" sz="1200" dirty="0" smtClean="0"/>
              <a:t>FFT</a:t>
            </a:r>
            <a:r>
              <a:rPr lang="zh-CN" altLang="zh-CN" sz="1200" dirty="0" smtClean="0"/>
              <a:t>方法的话可以通过计算出每个滑动窗口的功率谱密度，也就是</a:t>
            </a:r>
            <a:r>
              <a:rPr lang="en-US" altLang="zh-CN" sz="1200" dirty="0" smtClean="0"/>
              <a:t>FFT</a:t>
            </a:r>
            <a:r>
              <a:rPr lang="zh-CN" altLang="zh-CN" sz="1200" dirty="0" smtClean="0"/>
              <a:t>后实部和虚部的平方和，是幅值谱的平方。</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同样的在五个子频带中的</a:t>
            </a:r>
            <a:r>
              <a:rPr lang="en-US" altLang="zh-CN" sz="1200" dirty="0" smtClean="0"/>
              <a:t>log-power</a:t>
            </a:r>
            <a:r>
              <a:rPr lang="zh-CN" altLang="zh-CN" sz="1200" dirty="0" smtClean="0"/>
              <a:t>也通过每个窗口的功率谱密度在合适的频率范围积分得到。通过这种方法可以获得单通道</a:t>
            </a:r>
            <a:r>
              <a:rPr lang="en-US" altLang="zh-CN" sz="1200" dirty="0" smtClean="0"/>
              <a:t>EEG</a:t>
            </a:r>
            <a:r>
              <a:rPr lang="zh-CN" altLang="zh-CN" sz="1200" dirty="0" smtClean="0"/>
              <a:t>信号的五个频带的功率谱特征。</a:t>
            </a:r>
          </a:p>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77</a:t>
            </a:fld>
            <a:endParaRPr lang="zh-CN" altLang="en-US"/>
          </a:p>
        </p:txBody>
      </p:sp>
    </p:spTree>
    <p:extLst>
      <p:ext uri="{BB962C8B-B14F-4D97-AF65-F5344CB8AC3E}">
        <p14:creationId xmlns:p14="http://schemas.microsoft.com/office/powerpoint/2010/main" val="29072602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smtClean="0">
                <a:latin typeface="+mn-ea"/>
                <a:cs typeface="Times New Roman" panose="02020603050405020304" pitchFamily="18" charset="0"/>
              </a:rPr>
              <a:t>0.2s</a:t>
            </a:r>
            <a:r>
              <a:rPr lang="zh-CN" altLang="zh-CN" sz="1200" kern="100" dirty="0" smtClean="0">
                <a:latin typeface="+mn-ea"/>
                <a:cs typeface="Times New Roman" panose="02020603050405020304" pitchFamily="18" charset="0"/>
              </a:rPr>
              <a:t>里有</a:t>
            </a:r>
            <a:r>
              <a:rPr lang="en-US" altLang="zh-CN" sz="1200" kern="100" dirty="0" smtClean="0">
                <a:latin typeface="+mn-ea"/>
                <a:cs typeface="Times New Roman" panose="02020603050405020304" pitchFamily="18" charset="0"/>
              </a:rPr>
              <a:t>50</a:t>
            </a:r>
            <a:r>
              <a:rPr lang="zh-CN" altLang="zh-CN" sz="1200" kern="100" dirty="0" smtClean="0">
                <a:latin typeface="+mn-ea"/>
                <a:cs typeface="Times New Roman" panose="02020603050405020304" pitchFamily="18" charset="0"/>
              </a:rPr>
              <a:t>个点。首先窗口的中心被定义为一个时间点</a:t>
            </a:r>
            <a:r>
              <a:rPr lang="en-US" altLang="zh-CN" sz="1200" kern="100" dirty="0" smtClean="0">
                <a:latin typeface="+mn-ea"/>
                <a:cs typeface="Times New Roman" panose="02020603050405020304" pitchFamily="18" charset="0"/>
              </a:rPr>
              <a:t>0s</a:t>
            </a:r>
            <a:r>
              <a:rPr lang="zh-CN" altLang="zh-CN" sz="1200" kern="100" dirty="0" smtClean="0">
                <a:latin typeface="+mn-ea"/>
                <a:cs typeface="Times New Roman" panose="02020603050405020304" pitchFamily="18" charset="0"/>
              </a:rPr>
              <a:t>，两个点被选择在零点前面，而有三个点选择在零点后面，使得总共有</a:t>
            </a:r>
            <a:r>
              <a:rPr lang="en-US" altLang="zh-CN" sz="1200" kern="100" dirty="0" smtClean="0">
                <a:latin typeface="+mn-ea"/>
                <a:cs typeface="Times New Roman" panose="02020603050405020304" pitchFamily="18" charset="0"/>
              </a:rPr>
              <a:t>6</a:t>
            </a:r>
            <a:r>
              <a:rPr lang="zh-CN" altLang="zh-CN" sz="1200" kern="100" dirty="0" smtClean="0">
                <a:latin typeface="+mn-ea"/>
                <a:cs typeface="Times New Roman" panose="02020603050405020304" pitchFamily="18" charset="0"/>
              </a:rPr>
              <a:t>个采样点。这使得分类器能够检查到在窗口中心前后谱内容的变化，从而能够确定</a:t>
            </a:r>
            <a:r>
              <a:rPr lang="en-US" altLang="zh-CN" sz="1200" kern="100" dirty="0" smtClean="0">
                <a:latin typeface="+mn-ea"/>
                <a:cs typeface="Times New Roman" panose="02020603050405020304" pitchFamily="18" charset="0"/>
              </a:rPr>
              <a:t>onset</a:t>
            </a:r>
            <a:r>
              <a:rPr lang="zh-CN" altLang="zh-CN" sz="1200" kern="100" dirty="0" smtClean="0">
                <a:latin typeface="+mn-ea"/>
                <a:cs typeface="Times New Roman" panose="02020603050405020304" pitchFamily="18" charset="0"/>
              </a:rPr>
              <a:t>点是否发生在该窗口内。一般在</a:t>
            </a:r>
            <a:r>
              <a:rPr lang="en-US" altLang="zh-CN" sz="1200" kern="100" dirty="0" smtClean="0">
                <a:latin typeface="+mn-ea"/>
                <a:cs typeface="Times New Roman" panose="02020603050405020304" pitchFamily="18" charset="0"/>
              </a:rPr>
              <a:t>onset</a:t>
            </a:r>
            <a:r>
              <a:rPr lang="zh-CN" altLang="zh-CN" sz="1200" kern="100" dirty="0" smtClean="0">
                <a:latin typeface="+mn-ea"/>
                <a:cs typeface="Times New Roman" panose="02020603050405020304" pitchFamily="18" charset="0"/>
              </a:rPr>
              <a:t>后的谱特征区别比之前的要更显著，所以在零点前后点数的不对称提供了更大的权重给</a:t>
            </a:r>
            <a:r>
              <a:rPr lang="en-US" altLang="zh-CN" sz="1200" kern="100" dirty="0" smtClean="0">
                <a:latin typeface="+mn-ea"/>
                <a:cs typeface="Times New Roman" panose="02020603050405020304" pitchFamily="18" charset="0"/>
              </a:rPr>
              <a:t>onset</a:t>
            </a:r>
            <a:r>
              <a:rPr lang="zh-CN" altLang="zh-CN" sz="1200" kern="100" dirty="0" smtClean="0">
                <a:latin typeface="+mn-ea"/>
                <a:cs typeface="Times New Roman" panose="02020603050405020304" pitchFamily="18" charset="0"/>
              </a:rPr>
              <a:t>后的区域。对于这个特征窗口我们只取了六个点的信息，所以其实一个特征窗口的长度实际上可以定义为第一个和最后一个点的时间距离。默认的一组六个特征窗口时间点可以相隔</a:t>
            </a:r>
            <a:r>
              <a:rPr lang="en-US" altLang="zh-CN" sz="1200" kern="100" dirty="0" smtClean="0">
                <a:latin typeface="+mn-ea"/>
                <a:cs typeface="Times New Roman" panose="02020603050405020304" pitchFamily="18" charset="0"/>
              </a:rPr>
              <a:t>2s</a:t>
            </a:r>
            <a:r>
              <a:rPr lang="zh-CN" altLang="zh-CN" sz="1200" kern="100" dirty="0" smtClean="0">
                <a:latin typeface="+mn-ea"/>
                <a:cs typeface="Times New Roman" panose="02020603050405020304" pitchFamily="18" charset="0"/>
              </a:rPr>
              <a:t>放置，比如</a:t>
            </a:r>
            <a:r>
              <a:rPr lang="en-US" altLang="zh-CN" sz="1200" kern="100" dirty="0" smtClean="0">
                <a:latin typeface="+mn-ea"/>
                <a:cs typeface="Times New Roman" panose="02020603050405020304" pitchFamily="18" charset="0"/>
              </a:rPr>
              <a:t>-4,-2,0,2,4,6</a:t>
            </a:r>
            <a:r>
              <a:rPr lang="zh-CN" altLang="zh-CN" sz="1200" kern="100" dirty="0" smtClean="0">
                <a:latin typeface="+mn-ea"/>
                <a:cs typeface="Times New Roman" panose="02020603050405020304" pitchFamily="18" charset="0"/>
              </a:rPr>
              <a:t>用于大部分病人，也有用</a:t>
            </a:r>
            <a:r>
              <a:rPr lang="en-US" altLang="zh-CN" sz="1200" kern="100" dirty="0" smtClean="0">
                <a:latin typeface="+mn-ea"/>
                <a:cs typeface="Times New Roman" panose="02020603050405020304" pitchFamily="18" charset="0"/>
              </a:rPr>
              <a:t>-8,-4,0,4,8,12</a:t>
            </a:r>
            <a:r>
              <a:rPr lang="zh-CN" altLang="zh-CN" sz="1200" kern="100" dirty="0" smtClean="0">
                <a:latin typeface="+mn-ea"/>
                <a:cs typeface="Times New Roman" panose="02020603050405020304" pitchFamily="18" charset="0"/>
              </a:rPr>
              <a:t>的。而对一些发作比较慢的病人可能时间点放置的更开。粗糙的将时间点放置距离与病人癫痫发作的演化时间联系起来能够使得特征窗口符合每个病人发作的时间尺度。</a:t>
            </a:r>
          </a:p>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78</a:t>
            </a:fld>
            <a:endParaRPr lang="zh-CN" altLang="en-US"/>
          </a:p>
        </p:txBody>
      </p:sp>
    </p:spTree>
    <p:extLst>
      <p:ext uri="{BB962C8B-B14F-4D97-AF65-F5344CB8AC3E}">
        <p14:creationId xmlns:p14="http://schemas.microsoft.com/office/powerpoint/2010/main" val="1210571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dirty="0" smtClean="0"/>
              <a:t>像</a:t>
            </a:r>
            <a:r>
              <a:rPr lang="en-US" altLang="zh-CN" sz="1200" dirty="0" smtClean="0"/>
              <a:t>ANN</a:t>
            </a:r>
            <a:r>
              <a:rPr lang="zh-CN" altLang="zh-CN" sz="1200" dirty="0" smtClean="0"/>
              <a:t>、贝叶斯分类器、最近邻分类器以及</a:t>
            </a:r>
            <a:r>
              <a:rPr lang="en-US" altLang="zh-CN" sz="1200" dirty="0" smtClean="0"/>
              <a:t>SVM</a:t>
            </a:r>
            <a:r>
              <a:rPr lang="zh-CN" altLang="zh-CN" sz="1200" dirty="0" smtClean="0"/>
              <a:t>等算法都用来进行自动癫痫识别。</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其中</a:t>
            </a:r>
            <a:r>
              <a:rPr lang="en-US" altLang="zh-CN" sz="1200" dirty="0" smtClean="0"/>
              <a:t>SVM</a:t>
            </a:r>
            <a:r>
              <a:rPr lang="zh-CN" altLang="en-US" sz="1200" dirty="0" smtClean="0"/>
              <a:t>是尤其好的，因为癫痫检测是个不均衡问题，而</a:t>
            </a:r>
            <a:r>
              <a:rPr lang="en-US" altLang="zh-CN" sz="1200" dirty="0" smtClean="0"/>
              <a:t>SVM</a:t>
            </a:r>
            <a:r>
              <a:rPr lang="zh-CN" altLang="en-US" sz="1200" dirty="0" smtClean="0"/>
              <a:t>只和间隔附近的支持向量有关，所以不会受到太多影响。同时还有现成的支持代价敏感的</a:t>
            </a:r>
            <a:r>
              <a:rPr lang="en-US" altLang="zh-CN" sz="1200" dirty="0" smtClean="0"/>
              <a:t>CSVM</a:t>
            </a:r>
            <a:r>
              <a:rPr lang="zh-CN" altLang="en-US" sz="1200" dirty="0" smtClean="0"/>
              <a:t>能用。同时</a:t>
            </a:r>
            <a:r>
              <a:rPr lang="en-US" altLang="zh-CN" sz="1200" dirty="0" smtClean="0"/>
              <a:t>SVM</a:t>
            </a:r>
            <a:r>
              <a:rPr lang="zh-CN" altLang="zh-CN" sz="1200" dirty="0" smtClean="0"/>
              <a:t>尤其对高维数据的分类有帮助，可以做出高维数据的非线性决策边界。只不过作为监督式机器学习方法，</a:t>
            </a:r>
            <a:r>
              <a:rPr lang="en-US" altLang="zh-CN" sz="1200" dirty="0" smtClean="0"/>
              <a:t>SVM</a:t>
            </a:r>
            <a:r>
              <a:rPr lang="zh-CN" altLang="zh-CN" sz="1200" dirty="0" smtClean="0"/>
              <a:t>必须先基于一堆标注好的特征进行训练，比如每个特征窗口的谱特征和时域特征。</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在这里一个特征窗口由一堆特征向量表征，通过</a:t>
            </a:r>
            <a:r>
              <a:rPr lang="en-US" altLang="zh-CN" sz="1200" dirty="0" smtClean="0"/>
              <a:t>SVM</a:t>
            </a:r>
            <a:r>
              <a:rPr lang="zh-CN" altLang="zh-CN" sz="1200" dirty="0" smtClean="0"/>
              <a:t>分类是否窗口内包含</a:t>
            </a:r>
            <a:r>
              <a:rPr lang="en-US" altLang="zh-CN" sz="1200" dirty="0" smtClean="0"/>
              <a:t>onset</a:t>
            </a:r>
            <a:r>
              <a:rPr lang="zh-CN" altLang="zh-CN" sz="1200" dirty="0" smtClean="0"/>
              <a:t>。</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由于分类边界的最大</a:t>
            </a:r>
            <a:r>
              <a:rPr lang="en-US" altLang="zh-CN" sz="1200" dirty="0" smtClean="0"/>
              <a:t>margin</a:t>
            </a:r>
            <a:r>
              <a:rPr lang="zh-CN" altLang="zh-CN" sz="1200" dirty="0" smtClean="0"/>
              <a:t>使得对于新的数据效果也比较好。</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在本算法中使用了非线性径向基函数核来分类。</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这可以产生非线性的决策边界比现行</a:t>
            </a:r>
            <a:r>
              <a:rPr lang="en-US" altLang="zh-CN" sz="1200" dirty="0" smtClean="0"/>
              <a:t>SVM</a:t>
            </a:r>
            <a:r>
              <a:rPr lang="zh-CN" altLang="zh-CN" sz="1200" dirty="0" smtClean="0"/>
              <a:t>分类更精确些。非线性的函数核可以将特征向量映射到高维空间去，而</a:t>
            </a:r>
            <a:r>
              <a:rPr lang="en-US" altLang="zh-CN" sz="1200" dirty="0" smtClean="0"/>
              <a:t>SVM</a:t>
            </a:r>
            <a:r>
              <a:rPr lang="zh-CN" altLang="zh-CN" sz="1200" dirty="0" smtClean="0"/>
              <a:t>在高维空间中找到最大余量的线性超平面来分类。</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79</a:t>
            </a:fld>
            <a:endParaRPr lang="zh-CN" altLang="en-US"/>
          </a:p>
        </p:txBody>
      </p:sp>
    </p:spTree>
    <p:extLst>
      <p:ext uri="{BB962C8B-B14F-4D97-AF65-F5344CB8AC3E}">
        <p14:creationId xmlns:p14="http://schemas.microsoft.com/office/powerpoint/2010/main" val="37234010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主要的核有线性核、多项式核、</a:t>
            </a:r>
            <a:r>
              <a:rPr lang="en-US" altLang="zh-CN" sz="1200" dirty="0" smtClean="0"/>
              <a:t>RBF</a:t>
            </a:r>
            <a:r>
              <a:rPr lang="zh-CN" altLang="zh-CN" sz="1200" dirty="0" smtClean="0"/>
              <a:t>径向基函数核以及</a:t>
            </a:r>
            <a:r>
              <a:rPr lang="en-US" altLang="zh-CN" sz="1200" dirty="0" smtClean="0"/>
              <a:t>sigmoid</a:t>
            </a:r>
            <a:r>
              <a:rPr lang="zh-CN" altLang="zh-CN" sz="1200" dirty="0" smtClean="0"/>
              <a:t>核。其中后三种都是有参数的，而核参数一般要在交叉验证中来确定，对分类效果影响很大。进行</a:t>
            </a:r>
            <a:r>
              <a:rPr lang="en-US" altLang="zh-CN" sz="1200" dirty="0" smtClean="0"/>
              <a:t>SVM</a:t>
            </a:r>
            <a:r>
              <a:rPr lang="zh-CN" altLang="zh-CN" sz="1200" dirty="0" smtClean="0"/>
              <a:t>要注意先把数据转换成</a:t>
            </a:r>
            <a:r>
              <a:rPr lang="en-US" altLang="zh-CN" sz="1200" dirty="0" smtClean="0"/>
              <a:t>SVM</a:t>
            </a:r>
            <a:r>
              <a:rPr lang="zh-CN" altLang="zh-CN" sz="1200" dirty="0" smtClean="0"/>
              <a:t>的格式，然后考虑数据简单的</a:t>
            </a:r>
            <a:r>
              <a:rPr lang="en-US" altLang="zh-CN" sz="1200" dirty="0" smtClean="0"/>
              <a:t>scaling</a:t>
            </a:r>
            <a:r>
              <a:rPr lang="zh-CN" altLang="zh-CN" sz="1200" dirty="0" smtClean="0"/>
              <a:t>，接着考虑基函数，通过</a:t>
            </a:r>
            <a:r>
              <a:rPr lang="en-US" altLang="zh-CN" sz="1200" dirty="0" smtClean="0"/>
              <a:t>cross-validation</a:t>
            </a:r>
            <a:r>
              <a:rPr lang="zh-CN" altLang="zh-CN" sz="1200" dirty="0" smtClean="0"/>
              <a:t>来确定合适的参数，最后使用选择的最佳的惩罚系数</a:t>
            </a:r>
            <a:r>
              <a:rPr lang="en-US" altLang="zh-CN" sz="1200" dirty="0" smtClean="0"/>
              <a:t>C</a:t>
            </a:r>
            <a:r>
              <a:rPr lang="zh-CN" altLang="zh-CN" sz="1200" dirty="0" smtClean="0"/>
              <a:t>以及核参数来做整个训练集的训练，最终进行测试。</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smtClean="0"/>
          </a:p>
          <a:p>
            <a:r>
              <a:rPr lang="zh-CN" altLang="zh-CN" sz="1200" dirty="0" smtClean="0"/>
              <a:t>对数据</a:t>
            </a:r>
            <a:r>
              <a:rPr lang="en-US" altLang="zh-CN" sz="1200" dirty="0" smtClean="0"/>
              <a:t>scaling</a:t>
            </a:r>
            <a:r>
              <a:rPr lang="zh-CN" altLang="en-US" sz="1200" dirty="0" smtClean="0"/>
              <a:t>进行标准化</a:t>
            </a:r>
            <a:r>
              <a:rPr lang="zh-CN" altLang="zh-CN" sz="1200" dirty="0" smtClean="0"/>
              <a:t>是特别重要的，这使得某些数值大</a:t>
            </a:r>
            <a:r>
              <a:rPr lang="en-US" altLang="zh-CN" sz="1200" dirty="0" smtClean="0"/>
              <a:t>attribute</a:t>
            </a:r>
            <a:r>
              <a:rPr lang="zh-CN" altLang="zh-CN" sz="1200" dirty="0" smtClean="0"/>
              <a:t>不会</a:t>
            </a:r>
            <a:r>
              <a:rPr lang="en-US" altLang="zh-CN" sz="1200" dirty="0" smtClean="0"/>
              <a:t>dominating</a:t>
            </a:r>
            <a:r>
              <a:rPr lang="zh-CN" altLang="zh-CN" sz="1200" dirty="0" smtClean="0"/>
              <a:t>，同时数值小计算也更简单。建议线性</a:t>
            </a:r>
            <a:r>
              <a:rPr lang="en-US" altLang="zh-CN" sz="1200" dirty="0" smtClean="0"/>
              <a:t>scaling</a:t>
            </a:r>
            <a:r>
              <a:rPr lang="zh-CN" altLang="zh-CN" sz="1200" dirty="0" smtClean="0"/>
              <a:t>到</a:t>
            </a:r>
            <a:r>
              <a:rPr lang="en-US" altLang="zh-CN" sz="1200" dirty="0" smtClean="0"/>
              <a:t>[-1,1]</a:t>
            </a:r>
            <a:r>
              <a:rPr lang="zh-CN" altLang="zh-CN" sz="1200" dirty="0" smtClean="0"/>
              <a:t>或</a:t>
            </a:r>
            <a:r>
              <a:rPr lang="en-US" altLang="zh-CN" sz="1200" dirty="0" smtClean="0"/>
              <a:t>[0,1]</a:t>
            </a:r>
            <a:r>
              <a:rPr lang="zh-CN" altLang="zh-CN" sz="1200" dirty="0" smtClean="0"/>
              <a:t>。</a:t>
            </a:r>
          </a:p>
          <a:p>
            <a:r>
              <a:rPr lang="zh-CN" altLang="zh-CN" sz="1200" dirty="0" smtClean="0"/>
              <a:t>要注意以同样的方法</a:t>
            </a:r>
            <a:r>
              <a:rPr lang="en-US" altLang="zh-CN" sz="1200" dirty="0" smtClean="0"/>
              <a:t>scale</a:t>
            </a:r>
            <a:r>
              <a:rPr lang="zh-CN" altLang="zh-CN" sz="1200" dirty="0" smtClean="0"/>
              <a:t>训练和测试数据。比如第一维从</a:t>
            </a:r>
            <a:r>
              <a:rPr lang="en-US" altLang="zh-CN" sz="1200" dirty="0" smtClean="0"/>
              <a:t>[-10,10]scale</a:t>
            </a:r>
            <a:r>
              <a:rPr lang="zh-CN" altLang="zh-CN" sz="1200" dirty="0" smtClean="0"/>
              <a:t>到</a:t>
            </a:r>
            <a:r>
              <a:rPr lang="en-US" altLang="zh-CN" sz="1200" dirty="0" smtClean="0"/>
              <a:t>[-1,1]</a:t>
            </a:r>
            <a:r>
              <a:rPr lang="zh-CN" altLang="zh-CN" sz="1200" dirty="0" smtClean="0"/>
              <a:t>。那么对于测试数据的第一维，就要从</a:t>
            </a:r>
            <a:r>
              <a:rPr lang="en-US" altLang="zh-CN" sz="1200" dirty="0" smtClean="0"/>
              <a:t>[-11,8]</a:t>
            </a:r>
            <a:r>
              <a:rPr lang="zh-CN" altLang="zh-CN" sz="1200" dirty="0" smtClean="0"/>
              <a:t>到</a:t>
            </a:r>
            <a:r>
              <a:rPr lang="en-US" altLang="zh-CN" sz="1200" dirty="0" smtClean="0"/>
              <a:t>[-1.1,0.8]</a:t>
            </a:r>
            <a:r>
              <a:rPr lang="zh-CN" altLang="zh-CN"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然后对于选择合适的基函数，一般会从</a:t>
            </a:r>
            <a:r>
              <a:rPr lang="en-US" altLang="zh-CN" sz="1200" dirty="0" smtClean="0"/>
              <a:t>RBF</a:t>
            </a:r>
            <a:r>
              <a:rPr lang="zh-CN" altLang="zh-CN" sz="1200" dirty="0" smtClean="0"/>
              <a:t>开始尝试。对那些</a:t>
            </a:r>
            <a:r>
              <a:rPr lang="en-US" altLang="zh-CN" sz="1200" dirty="0" smtClean="0"/>
              <a:t>label</a:t>
            </a:r>
            <a:r>
              <a:rPr lang="zh-CN" altLang="zh-CN" sz="1200" dirty="0" smtClean="0"/>
              <a:t>与</a:t>
            </a:r>
            <a:r>
              <a:rPr lang="en-US" altLang="zh-CN" sz="1200" dirty="0" smtClean="0"/>
              <a:t>attributes</a:t>
            </a:r>
            <a:r>
              <a:rPr lang="zh-CN" altLang="zh-CN" sz="1200" dirty="0" smtClean="0"/>
              <a:t>值关系为非线性时更适用。同时线性核还是</a:t>
            </a:r>
            <a:r>
              <a:rPr lang="en-US" altLang="zh-CN" sz="1200" dirty="0" smtClean="0"/>
              <a:t>RBF</a:t>
            </a:r>
            <a:r>
              <a:rPr lang="zh-CN" altLang="zh-CN" sz="1200" dirty="0" smtClean="0"/>
              <a:t>的特例，对某些</a:t>
            </a:r>
            <a:r>
              <a:rPr lang="en-US" altLang="zh-CN" sz="1200" dirty="0" smtClean="0"/>
              <a:t>C</a:t>
            </a:r>
            <a:r>
              <a:rPr lang="zh-CN" altLang="zh-CN" sz="1200" dirty="0" smtClean="0"/>
              <a:t>的线性核效果与某些参数下的</a:t>
            </a:r>
            <a:r>
              <a:rPr lang="en-US" altLang="zh-CN" sz="1200" dirty="0" smtClean="0"/>
              <a:t>RBF</a:t>
            </a:r>
            <a:r>
              <a:rPr lang="zh-CN" altLang="zh-CN" sz="1200" dirty="0" smtClean="0"/>
              <a:t>相同。同时对某些参数，</a:t>
            </a:r>
            <a:r>
              <a:rPr lang="en-US" altLang="zh-CN" sz="1200" dirty="0" smtClean="0"/>
              <a:t>sigmoid</a:t>
            </a:r>
            <a:r>
              <a:rPr lang="zh-CN" altLang="zh-CN" sz="1200" dirty="0" smtClean="0"/>
              <a:t>核与</a:t>
            </a:r>
            <a:r>
              <a:rPr lang="en-US" altLang="zh-CN" sz="1200" dirty="0" smtClean="0"/>
              <a:t>RBF</a:t>
            </a:r>
            <a:r>
              <a:rPr lang="zh-CN" altLang="zh-CN" sz="1200" dirty="0" smtClean="0"/>
              <a:t>效果也接近。</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第二个理由是因为超参数的数量影响了模型选择的复杂度，而多项式核的超参数多得多。最后</a:t>
            </a:r>
            <a:r>
              <a:rPr lang="en-US" altLang="zh-CN" sz="1200" dirty="0" smtClean="0"/>
              <a:t>RBF</a:t>
            </a:r>
            <a:r>
              <a:rPr lang="zh-CN" altLang="zh-CN" sz="1200" dirty="0" smtClean="0"/>
              <a:t>核计算起来相对简单，因为</a:t>
            </a:r>
            <a:r>
              <a:rPr lang="en-US" altLang="zh-CN" sz="1200" dirty="0" err="1" smtClean="0"/>
              <a:t>Kij</a:t>
            </a:r>
            <a:r>
              <a:rPr lang="en-US" altLang="zh-CN" sz="1200" dirty="0" smtClean="0"/>
              <a:t>=</a:t>
            </a:r>
            <a:r>
              <a:rPr lang="en-US" altLang="zh-CN" sz="1200" dirty="0" err="1" smtClean="0"/>
              <a:t>exp</a:t>
            </a:r>
            <a:r>
              <a:rPr lang="en-US" altLang="zh-CN" sz="1200" dirty="0" smtClean="0"/>
              <a:t>(-r||x-y||^2)</a:t>
            </a:r>
            <a:r>
              <a:rPr lang="zh-CN" altLang="zh-CN" sz="1200" dirty="0" smtClean="0"/>
              <a:t>总是在</a:t>
            </a:r>
            <a:r>
              <a:rPr lang="en-US" altLang="zh-CN" sz="1200" dirty="0" smtClean="0"/>
              <a:t>[0,1]</a:t>
            </a:r>
            <a:r>
              <a:rPr lang="zh-CN" altLang="zh-CN" sz="1200" dirty="0" smtClean="0"/>
              <a:t>内的，不像多项式可能会</a:t>
            </a:r>
            <a:r>
              <a:rPr lang="en-US" altLang="zh-CN" sz="1200" dirty="0" smtClean="0"/>
              <a:t>infinite</a:t>
            </a:r>
            <a:r>
              <a:rPr lang="zh-CN" altLang="zh-CN" sz="1200" dirty="0" smtClean="0"/>
              <a:t>或</a:t>
            </a:r>
            <a:r>
              <a:rPr lang="en-US" altLang="zh-CN" sz="1200" dirty="0" smtClean="0"/>
              <a:t>0</a:t>
            </a:r>
            <a:r>
              <a:rPr lang="zh-CN" altLang="zh-CN" sz="1200" dirty="0" smtClean="0"/>
              <a:t>。同时要注意</a:t>
            </a:r>
            <a:r>
              <a:rPr lang="en-US" altLang="zh-CN" sz="1200" dirty="0" smtClean="0"/>
              <a:t>sigmoid</a:t>
            </a:r>
            <a:r>
              <a:rPr lang="zh-CN" altLang="zh-CN" sz="1200" dirty="0" smtClean="0"/>
              <a:t>核某些参数下是无效的。</a:t>
            </a:r>
          </a:p>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80</a:t>
            </a:fld>
            <a:endParaRPr lang="zh-CN" altLang="en-US"/>
          </a:p>
        </p:txBody>
      </p:sp>
    </p:spTree>
    <p:extLst>
      <p:ext uri="{BB962C8B-B14F-4D97-AF65-F5344CB8AC3E}">
        <p14:creationId xmlns:p14="http://schemas.microsoft.com/office/powerpoint/2010/main" val="3034948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决策树：类似人做判断的一个个</a:t>
            </a:r>
            <a:r>
              <a:rPr lang="en-US" altLang="zh-CN" dirty="0" smtClean="0"/>
              <a:t>if else</a:t>
            </a:r>
            <a:r>
              <a:rPr lang="zh-CN" altLang="en-US" dirty="0" smtClean="0"/>
              <a:t>判断    本质就是比较和求和  右边 第</a:t>
            </a:r>
            <a:r>
              <a:rPr lang="en-US" altLang="zh-CN" dirty="0" smtClean="0"/>
              <a:t>x</a:t>
            </a:r>
            <a:r>
              <a:rPr lang="zh-CN" altLang="en-US" dirty="0" smtClean="0"/>
              <a:t>维特征比较 使得某类别的概率增加或减少。</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关键就在于如何生成树   也是训练过程  </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树的生成是个标准的递归过程</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什么是递归过程？自己调用自己 规划越来越小  到非平凡情形 </a:t>
            </a:r>
            <a:r>
              <a:rPr lang="en-US" altLang="zh-CN" dirty="0" smtClean="0"/>
              <a:t>n=1</a:t>
            </a:r>
            <a:r>
              <a:rPr lang="en-US" altLang="zh-CN" baseline="0" dirty="0" smtClean="0"/>
              <a:t> n=0</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树的划分和剪枝</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9</a:t>
            </a:fld>
            <a:endParaRPr lang="zh-CN" altLang="en-US"/>
          </a:p>
        </p:txBody>
      </p:sp>
    </p:spTree>
    <p:extLst>
      <p:ext uri="{BB962C8B-B14F-4D97-AF65-F5344CB8AC3E}">
        <p14:creationId xmlns:p14="http://schemas.microsoft.com/office/powerpoint/2010/main" val="10148448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r>
              <a:rPr lang="zh-CN" altLang="zh-CN" sz="1200" dirty="0" smtClean="0"/>
              <a:t>对</a:t>
            </a:r>
            <a:r>
              <a:rPr lang="en-US" altLang="zh-CN" sz="1200" dirty="0" smtClean="0"/>
              <a:t>RBF</a:t>
            </a:r>
            <a:r>
              <a:rPr lang="zh-CN" altLang="zh-CN" sz="1200" dirty="0" smtClean="0"/>
              <a:t>核有</a:t>
            </a:r>
            <a:r>
              <a:rPr lang="en-US" altLang="zh-CN" sz="1200" dirty="0" smtClean="0"/>
              <a:t>C</a:t>
            </a:r>
            <a:r>
              <a:rPr lang="zh-CN" altLang="zh-CN" sz="1200" dirty="0" smtClean="0"/>
              <a:t>和γ两个参数，而这是特定问题给定的。</a:t>
            </a:r>
          </a:p>
          <a:p>
            <a:r>
              <a:rPr lang="zh-CN" altLang="zh-CN" sz="1200" dirty="0" smtClean="0"/>
              <a:t>对于</a:t>
            </a:r>
            <a:r>
              <a:rPr lang="en-US" altLang="zh-CN" sz="1200" dirty="0" smtClean="0"/>
              <a:t>v-fold</a:t>
            </a:r>
            <a:r>
              <a:rPr lang="zh-CN" altLang="zh-CN" sz="1200" dirty="0" smtClean="0"/>
              <a:t>的交叉验证，先将训练数据分为</a:t>
            </a:r>
            <a:r>
              <a:rPr lang="en-US" altLang="zh-CN" sz="1200" dirty="0" smtClean="0"/>
              <a:t>v</a:t>
            </a:r>
            <a:r>
              <a:rPr lang="zh-CN" altLang="zh-CN" sz="1200" dirty="0" smtClean="0"/>
              <a:t>等分的</a:t>
            </a:r>
            <a:r>
              <a:rPr lang="en-US" altLang="zh-CN" sz="1200" dirty="0" smtClean="0"/>
              <a:t>subset</a:t>
            </a:r>
            <a:r>
              <a:rPr lang="zh-CN" altLang="zh-CN" sz="1200" dirty="0" smtClean="0"/>
              <a:t>，然后轮流取其中</a:t>
            </a:r>
            <a:r>
              <a:rPr lang="en-US" altLang="zh-CN" sz="1200" dirty="0" smtClean="0"/>
              <a:t>v-1</a:t>
            </a:r>
            <a:r>
              <a:rPr lang="zh-CN" altLang="zh-CN" sz="1200" dirty="0" smtClean="0"/>
              <a:t>个子集训练，另一个子集测试。能够避免</a:t>
            </a:r>
            <a:r>
              <a:rPr lang="en-US" altLang="zh-CN" sz="1200" dirty="0" smtClean="0"/>
              <a:t>overfitting</a:t>
            </a:r>
            <a:r>
              <a:rPr lang="zh-CN" altLang="zh-CN" sz="1200"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一般建议在交叉验证时使用</a:t>
            </a:r>
            <a:r>
              <a:rPr lang="en-US" altLang="zh-CN" sz="1200" dirty="0" smtClean="0"/>
              <a:t>grid-search</a:t>
            </a:r>
            <a:r>
              <a:rPr lang="zh-CN" altLang="zh-CN" sz="1200" dirty="0" smtClean="0"/>
              <a:t>来确定</a:t>
            </a:r>
            <a:r>
              <a:rPr lang="en-US" altLang="zh-CN" sz="1200" dirty="0" smtClean="0"/>
              <a:t>C</a:t>
            </a:r>
            <a:r>
              <a:rPr lang="zh-CN" altLang="zh-CN" sz="1200" dirty="0" smtClean="0"/>
              <a:t>和γ。各种不同的</a:t>
            </a:r>
            <a:r>
              <a:rPr lang="en-US" altLang="zh-CN" sz="1200" dirty="0" smtClean="0"/>
              <a:t>(C</a:t>
            </a:r>
            <a:r>
              <a:rPr lang="zh-CN" altLang="zh-CN" sz="1200" dirty="0" smtClean="0"/>
              <a:t>，γ</a:t>
            </a:r>
            <a:r>
              <a:rPr lang="en-US" altLang="zh-CN" sz="1200" dirty="0" smtClean="0"/>
              <a:t>)</a:t>
            </a:r>
            <a:r>
              <a:rPr lang="zh-CN" altLang="zh-CN" sz="1200" dirty="0" smtClean="0"/>
              <a:t>测试而其中取得最佳交叉验证精度的一个选取。一般选择指数增长的</a:t>
            </a:r>
            <a:r>
              <a:rPr lang="en-US" altLang="zh-CN" sz="1200" dirty="0" smtClean="0"/>
              <a:t>C</a:t>
            </a:r>
            <a:r>
              <a:rPr lang="zh-CN" altLang="zh-CN" sz="1200" dirty="0" smtClean="0"/>
              <a:t>和γ是比较合适的。如</a:t>
            </a:r>
            <a:r>
              <a:rPr lang="en-US" altLang="zh-CN" sz="1200" dirty="0" smtClean="0"/>
              <a:t>(c=2^-5, 2^-3, </a:t>
            </a:r>
            <a:r>
              <a:rPr lang="zh-CN" altLang="zh-CN" sz="1200" dirty="0" smtClean="0"/>
              <a:t>……，</a:t>
            </a:r>
            <a:r>
              <a:rPr lang="en-US" altLang="zh-CN" sz="1200" dirty="0" smtClean="0"/>
              <a:t>2^15,</a:t>
            </a:r>
            <a:r>
              <a:rPr lang="zh-CN" altLang="zh-CN" sz="1200" dirty="0" smtClean="0"/>
              <a:t>γ</a:t>
            </a:r>
            <a:r>
              <a:rPr lang="en-US" altLang="zh-CN" sz="1200" dirty="0" smtClean="0"/>
              <a:t>= 2^-15, 2^-13, </a:t>
            </a:r>
            <a:r>
              <a:rPr lang="zh-CN" altLang="zh-CN" sz="1200" dirty="0" smtClean="0"/>
              <a:t>……，</a:t>
            </a:r>
            <a:r>
              <a:rPr lang="en-US" altLang="zh-CN" sz="1200" dirty="0" smtClean="0"/>
              <a:t>2^3)</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建议先采用粗的方法确定最佳参数（即交叉验证精度最高）的区域，再使用细的方法。一般对几千个数据点可以这样做，更多的数据可以先随机选择一些子集来</a:t>
            </a:r>
            <a:r>
              <a:rPr lang="en-US" altLang="zh-CN" sz="1200" dirty="0" smtClean="0"/>
              <a:t>grid-search</a:t>
            </a:r>
            <a:r>
              <a:rPr lang="zh-CN" altLang="zh-CN" sz="1200" dirty="0" smtClean="0"/>
              <a:t>，选出较好的小区域，再对该区域使用所有数据来</a:t>
            </a:r>
            <a:r>
              <a:rPr lang="en-US" altLang="zh-CN" sz="1200" dirty="0" smtClean="0"/>
              <a:t>search</a:t>
            </a:r>
            <a:r>
              <a:rPr lang="zh-CN" altLang="zh-CN" sz="1200" dirty="0" smtClean="0"/>
              <a:t>。</a:t>
            </a:r>
          </a:p>
          <a:p>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对数据有上千个</a:t>
            </a:r>
            <a:r>
              <a:rPr lang="en-US" altLang="zh-CN" sz="1200" dirty="0" smtClean="0"/>
              <a:t>attributes</a:t>
            </a:r>
            <a:r>
              <a:rPr lang="zh-CN" altLang="zh-CN" sz="1200" dirty="0" smtClean="0"/>
              <a:t>场合，最好进行特征挑选</a:t>
            </a:r>
            <a:r>
              <a:rPr lang="zh-CN" altLang="en-US" sz="1200" dirty="0" smtClean="0"/>
              <a:t>或者降维</a:t>
            </a:r>
            <a:r>
              <a:rPr lang="zh-CN" altLang="zh-CN" sz="1200" dirty="0" smtClean="0"/>
              <a:t>。</a:t>
            </a:r>
          </a:p>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81</a:t>
            </a:fld>
            <a:endParaRPr lang="zh-CN" altLang="en-US"/>
          </a:p>
        </p:txBody>
      </p:sp>
    </p:spTree>
    <p:extLst>
      <p:ext uri="{BB962C8B-B14F-4D97-AF65-F5344CB8AC3E}">
        <p14:creationId xmlns:p14="http://schemas.microsoft.com/office/powerpoint/2010/main" val="28147808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SzPts val="1050"/>
            </a:pPr>
            <a:r>
              <a:rPr lang="zh-CN" altLang="zh-CN" sz="1200" dirty="0" smtClean="0"/>
              <a:t>之前的算法得到了一堆可能包含</a:t>
            </a:r>
            <a:r>
              <a:rPr lang="en-US" altLang="zh-CN" sz="1200" dirty="0" smtClean="0"/>
              <a:t>onset</a:t>
            </a:r>
            <a:r>
              <a:rPr lang="zh-CN" altLang="zh-CN" sz="1200" dirty="0" smtClean="0"/>
              <a:t>点的特征窗口。一般来说一堆之间重叠的窗口包含了同一个</a:t>
            </a:r>
            <a:r>
              <a:rPr lang="en-US" altLang="zh-CN" sz="1200" dirty="0" smtClean="0"/>
              <a:t>onset</a:t>
            </a:r>
            <a:r>
              <a:rPr lang="zh-CN" altLang="zh-CN" sz="1200" dirty="0" smtClean="0"/>
              <a:t>点。</a:t>
            </a:r>
            <a:endParaRPr lang="en-US" altLang="zh-CN" sz="1200" dirty="0" smtClean="0"/>
          </a:p>
          <a:p>
            <a:pPr algn="just">
              <a:buSzPts val="1050"/>
            </a:pPr>
            <a:r>
              <a:rPr lang="zh-CN" altLang="zh-CN" sz="1200" dirty="0" smtClean="0"/>
              <a:t>这样可以将窗口先聚类，像那些只有一两个窗口作为</a:t>
            </a:r>
            <a:r>
              <a:rPr lang="en-US" altLang="zh-CN" sz="1200" dirty="0" smtClean="0"/>
              <a:t>onset</a:t>
            </a:r>
            <a:r>
              <a:rPr lang="zh-CN" altLang="zh-CN" sz="1200" dirty="0" smtClean="0"/>
              <a:t>点的就可以认为是噪声舍弃掉。同时也可以将不同时间的</a:t>
            </a:r>
            <a:r>
              <a:rPr lang="en-US" altLang="zh-CN" sz="1200" dirty="0" smtClean="0"/>
              <a:t>onset</a:t>
            </a:r>
            <a:r>
              <a:rPr lang="zh-CN" altLang="zh-CN" sz="1200" dirty="0" smtClean="0"/>
              <a:t>分隔开。在这里以窗口中心的时间间隔为距离测度，使用</a:t>
            </a:r>
            <a:r>
              <a:rPr lang="en-US" altLang="zh-CN" sz="1200" dirty="0" smtClean="0"/>
              <a:t>hierarchical cluster tree</a:t>
            </a:r>
            <a:r>
              <a:rPr lang="zh-CN" altLang="zh-CN" sz="1200" dirty="0" smtClean="0"/>
              <a:t>层次聚类树算法进行聚类。</a:t>
            </a:r>
            <a:endParaRPr lang="en-US" altLang="zh-CN" sz="1200" dirty="0" smtClean="0"/>
          </a:p>
          <a:p>
            <a:pPr algn="just">
              <a:buSzPts val="1050"/>
            </a:pPr>
            <a:r>
              <a:rPr lang="zh-CN" altLang="zh-CN" sz="1200" dirty="0" smtClean="0"/>
              <a:t>这要求每个聚类至少能通过一段</a:t>
            </a:r>
            <a:r>
              <a:rPr lang="zh-CN" altLang="en-US" sz="1200" dirty="0" smtClean="0"/>
              <a:t>间隔</a:t>
            </a:r>
            <a:r>
              <a:rPr lang="zh-CN" altLang="zh-CN" sz="1200" dirty="0" smtClean="0"/>
              <a:t>给分隔开</a:t>
            </a:r>
            <a:r>
              <a:rPr lang="zh-CN" altLang="en-US" sz="1200" dirty="0" smtClean="0"/>
              <a:t>以保证是不同的</a:t>
            </a:r>
            <a:r>
              <a:rPr lang="en-US" altLang="zh-CN" sz="1200" dirty="0" smtClean="0"/>
              <a:t>onset</a:t>
            </a:r>
            <a:r>
              <a:rPr lang="zh-CN" altLang="zh-CN" sz="1200" dirty="0" smtClean="0"/>
              <a:t>。</a:t>
            </a:r>
            <a:endParaRPr lang="en-US" altLang="zh-CN" sz="1200" dirty="0" smtClean="0"/>
          </a:p>
          <a:p>
            <a:pPr algn="just">
              <a:buSzPts val="1050"/>
            </a:pPr>
            <a:endParaRPr lang="en-US" altLang="zh-CN" sz="1200" dirty="0" smtClean="0"/>
          </a:p>
          <a:p>
            <a:pPr algn="just">
              <a:buSzPts val="1050"/>
            </a:pPr>
            <a:r>
              <a:rPr lang="zh-CN" altLang="zh-CN" sz="1200" dirty="0" smtClean="0"/>
              <a:t>聚类后再通过回归算法来提取出每个聚类的一个</a:t>
            </a:r>
            <a:r>
              <a:rPr lang="en-US" altLang="zh-CN" sz="1200" dirty="0" smtClean="0"/>
              <a:t>onset</a:t>
            </a:r>
            <a:r>
              <a:rPr lang="zh-CN" altLang="zh-CN" sz="1200" dirty="0" smtClean="0"/>
              <a:t>时间。实时上每个</a:t>
            </a:r>
            <a:r>
              <a:rPr lang="en-US" altLang="zh-CN" sz="1200" dirty="0" smtClean="0"/>
              <a:t>positive</a:t>
            </a:r>
            <a:r>
              <a:rPr lang="zh-CN" altLang="zh-CN" sz="1200" dirty="0" smtClean="0"/>
              <a:t>的特征窗口都有一个对应的</a:t>
            </a:r>
            <a:r>
              <a:rPr lang="en-US" altLang="zh-CN" sz="1200" dirty="0" smtClean="0"/>
              <a:t>latency</a:t>
            </a:r>
            <a:r>
              <a:rPr lang="zh-CN" altLang="zh-CN" sz="1200" dirty="0" smtClean="0"/>
              <a:t>，即窗口中心点的时间减去真实</a:t>
            </a:r>
            <a:r>
              <a:rPr lang="en-US" altLang="zh-CN" sz="1200" dirty="0" smtClean="0"/>
              <a:t>onset</a:t>
            </a:r>
            <a:r>
              <a:rPr lang="zh-CN" altLang="zh-CN" sz="1200" dirty="0" smtClean="0"/>
              <a:t>点的时间。因此负值意味着特征窗口的中心略微发生在真实</a:t>
            </a:r>
            <a:r>
              <a:rPr lang="en-US" altLang="zh-CN" sz="1200" dirty="0" smtClean="0"/>
              <a:t>onset</a:t>
            </a:r>
            <a:r>
              <a:rPr lang="zh-CN" altLang="zh-CN" sz="1200" dirty="0" smtClean="0"/>
              <a:t>点之前，而正值在之后。训练了一个</a:t>
            </a:r>
            <a:r>
              <a:rPr lang="en-US" altLang="zh-CN" sz="1200" dirty="0" smtClean="0"/>
              <a:t>linear ridge-regression</a:t>
            </a:r>
            <a:r>
              <a:rPr lang="zh-CN" altLang="zh-CN" sz="1200" dirty="0" smtClean="0"/>
              <a:t>模型来得到窗口的谱特征以及它的</a:t>
            </a:r>
            <a:r>
              <a:rPr lang="en-US" altLang="zh-CN" sz="1200" dirty="0" smtClean="0"/>
              <a:t>onset latency</a:t>
            </a:r>
            <a:r>
              <a:rPr lang="zh-CN" altLang="zh-CN" sz="1200" dirty="0" smtClean="0"/>
              <a:t>的关系。</a:t>
            </a:r>
          </a:p>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82</a:t>
            </a:fld>
            <a:endParaRPr lang="zh-CN" altLang="en-US"/>
          </a:p>
        </p:txBody>
      </p:sp>
    </p:spTree>
    <p:extLst>
      <p:ext uri="{BB962C8B-B14F-4D97-AF65-F5344CB8AC3E}">
        <p14:creationId xmlns:p14="http://schemas.microsoft.com/office/powerpoint/2010/main" val="214624177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之前我们讲过，就是</a:t>
            </a:r>
            <a:r>
              <a:rPr lang="zh-CN" altLang="zh-CN" sz="1200" dirty="0" smtClean="0"/>
              <a:t>自底向上就是最开始每个数据点都是一个类别，然后每次迭代取距离最近的两个类别合并，直至最后只剩下一个类别，就得到了树结构。</a:t>
            </a:r>
            <a:r>
              <a:rPr lang="zh-CN" altLang="en-US" sz="1200" dirty="0" smtClean="0"/>
              <a:t>这里不详细讲了。</a:t>
            </a:r>
            <a:endParaRPr lang="zh-CN" altLang="zh-CN" sz="1200" dirty="0" smtClean="0"/>
          </a:p>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83</a:t>
            </a:fld>
            <a:endParaRPr lang="zh-CN" altLang="en-US"/>
          </a:p>
        </p:txBody>
      </p:sp>
    </p:spTree>
    <p:extLst>
      <p:ext uri="{BB962C8B-B14F-4D97-AF65-F5344CB8AC3E}">
        <p14:creationId xmlns:p14="http://schemas.microsoft.com/office/powerpoint/2010/main" val="289550025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线性回归确定</a:t>
            </a:r>
            <a:r>
              <a:rPr lang="en-US" altLang="zh-CN" dirty="0" smtClean="0"/>
              <a:t>onset</a:t>
            </a:r>
            <a:r>
              <a:rPr lang="zh-CN" altLang="en-US" dirty="0" smtClean="0"/>
              <a:t>时间</a:t>
            </a:r>
            <a:endParaRPr lang="en-US" altLang="zh-CN" dirty="0" smtClean="0"/>
          </a:p>
          <a:p>
            <a:r>
              <a:rPr lang="en-US" altLang="zh-CN" sz="1200" dirty="0" smtClean="0"/>
              <a:t>S</a:t>
            </a:r>
            <a:r>
              <a:rPr lang="zh-CN" altLang="zh-CN" sz="1200" dirty="0" smtClean="0"/>
              <a:t>是一行行的特征向量组成的矩阵。λ是设为</a:t>
            </a:r>
            <a:r>
              <a:rPr lang="en-US" altLang="zh-CN" sz="1200" dirty="0" smtClean="0"/>
              <a:t>100</a:t>
            </a:r>
            <a:r>
              <a:rPr lang="zh-CN" altLang="zh-CN" sz="1200" dirty="0" smtClean="0"/>
              <a:t>的正则化参数。</a:t>
            </a:r>
            <a:r>
              <a:rPr lang="en-US" altLang="zh-CN" sz="1200" dirty="0" smtClean="0"/>
              <a:t>I</a:t>
            </a:r>
            <a:r>
              <a:rPr lang="zh-CN" altLang="zh-CN" sz="1200" dirty="0" smtClean="0"/>
              <a:t>为单位阵。</a:t>
            </a:r>
          </a:p>
          <a:p>
            <a:r>
              <a:rPr lang="en-US" altLang="zh-CN" sz="1200" dirty="0" smtClean="0"/>
              <a:t>Y</a:t>
            </a:r>
            <a:r>
              <a:rPr lang="zh-CN" altLang="zh-CN" sz="1200" dirty="0" smtClean="0"/>
              <a:t>是与</a:t>
            </a:r>
            <a:r>
              <a:rPr lang="en-US" altLang="zh-CN" sz="1200" dirty="0" smtClean="0"/>
              <a:t>S</a:t>
            </a:r>
            <a:r>
              <a:rPr lang="zh-CN" altLang="zh-CN" sz="1200" dirty="0" smtClean="0"/>
              <a:t>中对每个特征向量对应的</a:t>
            </a:r>
            <a:r>
              <a:rPr lang="en-US" altLang="zh-CN" sz="1200" dirty="0" smtClean="0"/>
              <a:t>latency</a:t>
            </a:r>
            <a:r>
              <a:rPr lang="zh-CN" altLang="zh-CN" sz="1200" dirty="0" smtClean="0"/>
              <a:t>构成的向量。</a:t>
            </a:r>
            <a:r>
              <a:rPr lang="en-US" altLang="zh-CN" sz="1200" dirty="0" smtClean="0"/>
              <a:t>W</a:t>
            </a:r>
            <a:r>
              <a:rPr lang="zh-CN" altLang="zh-CN" sz="1200" dirty="0" smtClean="0"/>
              <a:t>就是得到的线性模型。</a:t>
            </a:r>
          </a:p>
          <a:p>
            <a:r>
              <a:rPr lang="zh-CN" altLang="zh-CN" sz="1200" dirty="0" smtClean="0"/>
              <a:t>训练好线性模型，每个新的特征窗口对应于特征向量</a:t>
            </a:r>
            <a:r>
              <a:rPr lang="en-US" altLang="zh-CN" sz="1200" dirty="0" smtClean="0"/>
              <a:t>s</a:t>
            </a:r>
            <a:r>
              <a:rPr lang="zh-CN" altLang="zh-CN" sz="1200" dirty="0" smtClean="0"/>
              <a:t>，能够求得估计的</a:t>
            </a:r>
            <a:r>
              <a:rPr lang="en-US" altLang="zh-CN" sz="1200" dirty="0" smtClean="0"/>
              <a:t>latency y</a:t>
            </a:r>
            <a:r>
              <a:rPr lang="zh-CN" altLang="zh-CN" sz="1200" dirty="0" smtClean="0"/>
              <a:t>。</a:t>
            </a:r>
            <a:endParaRPr lang="en-US" altLang="zh-CN" sz="1200" dirty="0" smtClean="0"/>
          </a:p>
          <a:p>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t>对单个特征窗口估计的</a:t>
            </a:r>
            <a:r>
              <a:rPr lang="en-US" altLang="zh-CN" sz="1200" dirty="0" smtClean="0"/>
              <a:t>onset</a:t>
            </a:r>
            <a:r>
              <a:rPr lang="zh-CN" altLang="zh-CN" sz="1200" dirty="0" smtClean="0"/>
              <a:t>时间就是窗口中心减去</a:t>
            </a:r>
            <a:r>
              <a:rPr lang="en-US" altLang="zh-CN" sz="1200" dirty="0" smtClean="0"/>
              <a:t>latency</a:t>
            </a:r>
            <a:r>
              <a:rPr lang="zh-CN" altLang="zh-CN" sz="1200" dirty="0" smtClean="0"/>
              <a:t>，聚类中所有窗口估计的</a:t>
            </a:r>
            <a:r>
              <a:rPr lang="en-US" altLang="zh-CN" sz="1200" dirty="0" smtClean="0"/>
              <a:t>onset</a:t>
            </a:r>
            <a:r>
              <a:rPr lang="zh-CN" altLang="zh-CN" sz="1200" dirty="0" smtClean="0"/>
              <a:t>时间取平均得到最后的时间。</a:t>
            </a:r>
          </a:p>
          <a:p>
            <a:endParaRPr lang="en-US" altLang="zh-CN" sz="1200"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84</a:t>
            </a:fld>
            <a:endParaRPr lang="zh-CN" altLang="en-US"/>
          </a:p>
        </p:txBody>
      </p:sp>
    </p:spTree>
    <p:extLst>
      <p:ext uri="{BB962C8B-B14F-4D97-AF65-F5344CB8AC3E}">
        <p14:creationId xmlns:p14="http://schemas.microsoft.com/office/powerpoint/2010/main" val="90487339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b="1" dirty="0" smtClean="0">
                <a:latin typeface="+mn-ea"/>
              </a:rPr>
              <a:t>ridge regression :</a:t>
            </a:r>
          </a:p>
          <a:p>
            <a:r>
              <a:rPr lang="zh-CN" altLang="zh-CN" sz="1200" dirty="0" smtClean="0">
                <a:latin typeface="+mn-ea"/>
              </a:rPr>
              <a:t>其实本质上就是将离散点用最小二乘法来通过多项式拟合回归曲线。</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smtClean="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dirty="0" smtClean="0">
                <a:latin typeface="+mn-ea"/>
              </a:rPr>
              <a:t>已知的有输入和输出，只是要求多项式的系数。将最小二乘要最小化的式子写成矩阵的形式，再代到梯度下降的公式里，取梯度为零，可以解出最合适的参数矩阵</a:t>
            </a:r>
            <a:r>
              <a:rPr lang="en-US" altLang="zh-CN" sz="1200" dirty="0" smtClean="0">
                <a:latin typeface="+mn-ea"/>
              </a:rPr>
              <a:t>a</a:t>
            </a:r>
            <a:r>
              <a:rPr lang="zh-CN" altLang="zh-CN" sz="1200" dirty="0" smtClean="0">
                <a:latin typeface="+mn-ea"/>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只不过这里</a:t>
            </a:r>
            <a:r>
              <a:rPr lang="zh-CN" altLang="zh-CN" kern="100" dirty="0" smtClean="0">
                <a:latin typeface="+mn-ea"/>
                <a:cs typeface="Times New Roman" panose="02020603050405020304" pitchFamily="18" charset="0"/>
              </a:rPr>
              <a:t>考虑到过拟合的问题，还要加上</a:t>
            </a:r>
            <a:r>
              <a:rPr lang="en-US" altLang="zh-CN" kern="100" dirty="0" smtClean="0">
                <a:latin typeface="+mn-ea"/>
                <a:cs typeface="Times New Roman" panose="02020603050405020304" pitchFamily="18" charset="0"/>
              </a:rPr>
              <a:t>L2</a:t>
            </a:r>
            <a:r>
              <a:rPr lang="zh-CN" altLang="en-US" kern="100" dirty="0" smtClean="0">
                <a:latin typeface="+mn-ea"/>
                <a:cs typeface="Times New Roman" panose="02020603050405020304" pitchFamily="18" charset="0"/>
              </a:rPr>
              <a:t>范数的</a:t>
            </a:r>
            <a:r>
              <a:rPr lang="zh-CN" altLang="zh-CN" kern="100" dirty="0" smtClean="0">
                <a:latin typeface="+mn-ea"/>
                <a:cs typeface="Times New Roman" panose="02020603050405020304" pitchFamily="18" charset="0"/>
              </a:rPr>
              <a:t>惩罚系数。于是最小二乘项增加了一项</a:t>
            </a:r>
            <a:r>
              <a:rPr lang="zh-CN" altLang="en-US" kern="100" dirty="0" smtClean="0">
                <a:latin typeface="+mn-ea"/>
                <a:cs typeface="Times New Roman" panose="02020603050405020304" pitchFamily="18" charset="0"/>
              </a:rPr>
              <a:t>。通过梯度下降法直接就能解出刚才的公式。</a:t>
            </a:r>
            <a:endParaRPr lang="zh-CN" altLang="zh-CN" kern="100" dirty="0" smtClean="0">
              <a:latin typeface="+mn-ea"/>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BEDC4615-AB31-4CDF-9F38-4AF0328D2A89}" type="slidenum">
              <a:rPr lang="zh-CN" altLang="en-US" smtClean="0"/>
              <a:t>85</a:t>
            </a:fld>
            <a:endParaRPr lang="zh-CN" altLang="en-US"/>
          </a:p>
        </p:txBody>
      </p:sp>
    </p:spTree>
    <p:extLst>
      <p:ext uri="{BB962C8B-B14F-4D97-AF65-F5344CB8AC3E}">
        <p14:creationId xmlns:p14="http://schemas.microsoft.com/office/powerpoint/2010/main" val="33625276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smtClean="0"/>
              <a:t>这篇文章是今年</a:t>
            </a:r>
            <a:r>
              <a:rPr lang="en-US" altLang="zh-CN" b="0" dirty="0" smtClean="0"/>
              <a:t>7</a:t>
            </a:r>
            <a:r>
              <a:rPr lang="zh-CN" altLang="en-US" b="0" dirty="0" smtClean="0"/>
              <a:t>月吴恩达带领斯坦福使用</a:t>
            </a:r>
            <a:r>
              <a:rPr lang="en-US" altLang="zh-CN" b="0" dirty="0" smtClean="0"/>
              <a:t>34</a:t>
            </a:r>
            <a:r>
              <a:rPr lang="zh-CN" altLang="en-US" b="0" dirty="0" smtClean="0"/>
              <a:t>层</a:t>
            </a:r>
            <a:r>
              <a:rPr lang="en-US" altLang="zh-CN" b="0" dirty="0" smtClean="0"/>
              <a:t>CNN</a:t>
            </a:r>
            <a:r>
              <a:rPr lang="zh-CN" altLang="en-US" b="0" dirty="0" smtClean="0"/>
              <a:t>针对单电极</a:t>
            </a:r>
            <a:r>
              <a:rPr lang="en-US" altLang="zh-CN" b="0" dirty="0" smtClean="0"/>
              <a:t>ECG</a:t>
            </a:r>
            <a:r>
              <a:rPr lang="zh-CN" altLang="en-US" b="0" dirty="0" smtClean="0"/>
              <a:t>判断</a:t>
            </a:r>
            <a:r>
              <a:rPr lang="en-US" altLang="zh-CN" b="0" dirty="0" smtClean="0"/>
              <a:t>14</a:t>
            </a:r>
            <a:r>
              <a:rPr lang="zh-CN" altLang="en-US" b="0" dirty="0" smtClean="0"/>
              <a:t>种心律不齐的文章，</a:t>
            </a:r>
            <a:r>
              <a:rPr lang="zh-CN" altLang="en-US" sz="1200" b="0" i="0" kern="1200" dirty="0" smtClean="0">
                <a:solidFill>
                  <a:schemeClr val="tx1"/>
                </a:solidFill>
                <a:effectLst/>
                <a:latin typeface="+mn-lt"/>
                <a:ea typeface="+mn-ea"/>
                <a:cs typeface="+mn-cs"/>
              </a:rPr>
              <a:t>准确率可以媲美人类医生，当时造成了很大的轰动。</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他们和可穿戴心电图监测设备厂商</a:t>
            </a:r>
            <a:r>
              <a:rPr lang="en-US" altLang="zh-CN" sz="1200" b="0" i="0" kern="1200" dirty="0" err="1" smtClean="0">
                <a:solidFill>
                  <a:schemeClr val="tx1"/>
                </a:solidFill>
                <a:effectLst/>
                <a:latin typeface="+mn-lt"/>
                <a:ea typeface="+mn-ea"/>
                <a:cs typeface="+mn-cs"/>
              </a:rPr>
              <a:t>iRhythm</a:t>
            </a:r>
            <a:r>
              <a:rPr lang="zh-CN" altLang="en-US" sz="1200" b="0" i="0" kern="1200" dirty="0" smtClean="0">
                <a:solidFill>
                  <a:schemeClr val="tx1"/>
                </a:solidFill>
                <a:effectLst/>
                <a:latin typeface="+mn-lt"/>
                <a:ea typeface="+mn-ea"/>
                <a:cs typeface="+mn-cs"/>
              </a:rPr>
              <a:t>合作，收集并标注了来自</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万名患者的</a:t>
            </a:r>
            <a:r>
              <a:rPr lang="en-US" altLang="zh-CN" sz="1200" b="0" i="0" kern="1200" dirty="0" smtClean="0">
                <a:solidFill>
                  <a:schemeClr val="tx1"/>
                </a:solidFill>
                <a:effectLst/>
                <a:latin typeface="+mn-lt"/>
                <a:ea typeface="+mn-ea"/>
                <a:cs typeface="+mn-cs"/>
              </a:rPr>
              <a:t>6</a:t>
            </a:r>
            <a:r>
              <a:rPr lang="zh-CN" altLang="en-US" sz="1200" b="0" i="0" kern="1200" dirty="0" smtClean="0">
                <a:solidFill>
                  <a:schemeClr val="tx1"/>
                </a:solidFill>
                <a:effectLst/>
                <a:latin typeface="+mn-lt"/>
                <a:ea typeface="+mn-ea"/>
                <a:cs typeface="+mn-cs"/>
              </a:rPr>
              <a:t>万多份心电图数据，以</a:t>
            </a:r>
            <a:r>
              <a:rPr lang="en-US" altLang="zh-CN" sz="1200" b="0" i="0" kern="1200" dirty="0" smtClean="0">
                <a:solidFill>
                  <a:schemeClr val="tx1"/>
                </a:solidFill>
                <a:effectLst/>
                <a:latin typeface="+mn-lt"/>
                <a:ea typeface="+mn-ea"/>
                <a:cs typeface="+mn-cs"/>
              </a:rPr>
              <a:t>200 Hz</a:t>
            </a:r>
            <a:r>
              <a:rPr lang="zh-CN" altLang="en-US" sz="1200" b="0" i="0" kern="1200" dirty="0" smtClean="0">
                <a:solidFill>
                  <a:schemeClr val="tx1"/>
                </a:solidFill>
                <a:effectLst/>
                <a:latin typeface="+mn-lt"/>
                <a:ea typeface="+mn-ea"/>
                <a:cs typeface="+mn-cs"/>
              </a:rPr>
              <a:t>的频率采样，构建了大规模的训练集和校验集，用来训练。</a:t>
            </a:r>
          </a:p>
          <a:p>
            <a:r>
              <a:rPr lang="zh-CN" altLang="en-US" sz="1200" b="0" i="0" kern="1200" dirty="0" smtClean="0">
                <a:solidFill>
                  <a:schemeClr val="tx1"/>
                </a:solidFill>
                <a:effectLst/>
                <a:latin typeface="+mn-lt"/>
                <a:ea typeface="+mn-ea"/>
                <a:cs typeface="+mn-cs"/>
              </a:rPr>
              <a:t>随后，他们又从</a:t>
            </a:r>
            <a:r>
              <a:rPr lang="en-US" altLang="zh-CN" sz="1200" b="0" i="0" kern="1200" dirty="0" smtClean="0">
                <a:solidFill>
                  <a:schemeClr val="tx1"/>
                </a:solidFill>
                <a:effectLst/>
                <a:latin typeface="+mn-lt"/>
                <a:ea typeface="+mn-ea"/>
                <a:cs typeface="+mn-cs"/>
              </a:rPr>
              <a:t>300</a:t>
            </a:r>
            <a:r>
              <a:rPr lang="zh-CN" altLang="en-US" sz="1200" b="0" i="0" kern="1200" dirty="0" smtClean="0">
                <a:solidFill>
                  <a:schemeClr val="tx1"/>
                </a:solidFill>
                <a:effectLst/>
                <a:latin typeface="+mn-lt"/>
                <a:ea typeface="+mn-ea"/>
                <a:cs typeface="+mn-cs"/>
              </a:rPr>
              <a:t>名患者处收集了</a:t>
            </a:r>
            <a:r>
              <a:rPr lang="en-US" altLang="zh-CN" sz="1200" b="0" i="0" kern="1200" dirty="0" smtClean="0">
                <a:solidFill>
                  <a:schemeClr val="tx1"/>
                </a:solidFill>
                <a:effectLst/>
                <a:latin typeface="+mn-lt"/>
                <a:ea typeface="+mn-ea"/>
                <a:cs typeface="+mn-cs"/>
              </a:rPr>
              <a:t>300</a:t>
            </a:r>
            <a:r>
              <a:rPr lang="zh-CN" altLang="en-US" sz="1200" b="0" i="0" kern="1200" dirty="0" smtClean="0">
                <a:solidFill>
                  <a:schemeClr val="tx1"/>
                </a:solidFill>
                <a:effectLst/>
                <a:latin typeface="+mn-lt"/>
                <a:ea typeface="+mn-ea"/>
                <a:cs typeface="+mn-cs"/>
              </a:rPr>
              <a:t>份心电图数据，构成了测试集。</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数据集中的心电图样本每段</a:t>
            </a:r>
            <a:r>
              <a:rPr lang="en-US" altLang="zh-CN" sz="1200" b="0" i="0" kern="1200" dirty="0" smtClean="0">
                <a:solidFill>
                  <a:schemeClr val="tx1"/>
                </a:solidFill>
                <a:effectLst/>
                <a:latin typeface="+mn-lt"/>
                <a:ea typeface="+mn-ea"/>
                <a:cs typeface="+mn-cs"/>
              </a:rPr>
              <a:t>30</a:t>
            </a:r>
            <a:r>
              <a:rPr lang="zh-CN" altLang="en-US" sz="1200" b="0" i="0" kern="1200" dirty="0" smtClean="0">
                <a:solidFill>
                  <a:schemeClr val="tx1"/>
                </a:solidFill>
                <a:effectLst/>
                <a:latin typeface="+mn-lt"/>
                <a:ea typeface="+mn-ea"/>
                <a:cs typeface="+mn-cs"/>
              </a:rPr>
              <a:t>秒，都经过专业医生标注。</a:t>
            </a:r>
            <a:endParaRPr lang="en-US" altLang="zh-CN"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smtClean="0"/>
              <a:t>右边的图描述了网络结构，他有</a:t>
            </a:r>
            <a:r>
              <a:rPr lang="en-US" altLang="zh-CN" b="0" dirty="0" smtClean="0"/>
              <a:t>34</a:t>
            </a:r>
            <a:r>
              <a:rPr lang="zh-CN" altLang="en-US" b="0" dirty="0" smtClean="0"/>
              <a:t>层的网络，包含</a:t>
            </a:r>
            <a:r>
              <a:rPr lang="en-US" altLang="zh-CN" b="0" dirty="0" smtClean="0"/>
              <a:t>33</a:t>
            </a:r>
            <a:r>
              <a:rPr lang="zh-CN" altLang="en-US" b="0" dirty="0" smtClean="0"/>
              <a:t>个卷积层，一个全连接层和</a:t>
            </a:r>
            <a:r>
              <a:rPr lang="en-US" altLang="zh-CN" b="0" dirty="0" err="1" smtClean="0"/>
              <a:t>softmax</a:t>
            </a:r>
            <a:r>
              <a:rPr lang="zh-CN" altLang="en-US" b="0" dirty="0" smtClean="0"/>
              <a:t>激活函数作为输出。网络的输入是</a:t>
            </a:r>
            <a:r>
              <a:rPr lang="en-US" altLang="zh-CN" b="0" dirty="0" smtClean="0"/>
              <a:t>30</a:t>
            </a:r>
            <a:r>
              <a:rPr lang="zh-CN" altLang="en-US" b="0" dirty="0" smtClean="0"/>
              <a:t>秒</a:t>
            </a:r>
            <a:r>
              <a:rPr lang="en-US" altLang="zh-CN" b="0" dirty="0" smtClean="0"/>
              <a:t>200Hz</a:t>
            </a:r>
            <a:r>
              <a:rPr lang="zh-CN" altLang="en-US" b="0" dirty="0" smtClean="0"/>
              <a:t>标准化的</a:t>
            </a:r>
            <a:r>
              <a:rPr lang="en-US" altLang="zh-CN" b="0" dirty="0" smtClean="0"/>
              <a:t>ECG</a:t>
            </a:r>
            <a:r>
              <a:rPr lang="zh-CN" altLang="en-US" b="0" dirty="0" smtClean="0"/>
              <a:t>数据，就是</a:t>
            </a:r>
            <a:r>
              <a:rPr lang="en-US" altLang="zh-CN" b="0" dirty="0" smtClean="0"/>
              <a:t>6000</a:t>
            </a:r>
            <a:r>
              <a:rPr lang="zh-CN" altLang="en-US" b="0" dirty="0" smtClean="0"/>
              <a:t>维。，每秒输出一次</a:t>
            </a:r>
            <a:r>
              <a:rPr lang="en-US" altLang="zh-CN" b="0" dirty="0" smtClean="0"/>
              <a:t>label</a:t>
            </a:r>
            <a:r>
              <a:rPr lang="zh-CN" altLang="en-US" b="0" dirty="0" smtClean="0"/>
              <a:t>。</a:t>
            </a:r>
            <a:endParaRPr lang="en-US" altLang="zh-CN" b="0" dirty="0" smtClean="0"/>
          </a:p>
          <a:p>
            <a:endParaRPr lang="en-US" altLang="zh-CN" b="0" dirty="0" smtClean="0"/>
          </a:p>
          <a:p>
            <a:r>
              <a:rPr lang="zh-CN" altLang="en-US" b="0" dirty="0" smtClean="0"/>
              <a:t>我们注意到网络中大量使用了批归一化和</a:t>
            </a:r>
            <a:r>
              <a:rPr lang="en-US" altLang="zh-CN" b="0" dirty="0" smtClean="0"/>
              <a:t>dropout</a:t>
            </a:r>
            <a:r>
              <a:rPr lang="zh-CN" altLang="en-US" b="0" dirty="0" smtClean="0"/>
              <a:t>，激活函数也是</a:t>
            </a:r>
            <a:r>
              <a:rPr lang="en-US" altLang="zh-CN" b="0" dirty="0" err="1" smtClean="0"/>
              <a:t>relu</a:t>
            </a:r>
            <a:r>
              <a:rPr lang="zh-CN" altLang="en-US" b="0" dirty="0" smtClean="0"/>
              <a:t>。几乎在每个卷积层前都有</a:t>
            </a:r>
            <a:r>
              <a:rPr lang="en-US" altLang="zh-CN" b="0" dirty="0" smtClean="0"/>
              <a:t>BN</a:t>
            </a:r>
            <a:r>
              <a:rPr lang="zh-CN" altLang="en-US" b="0" dirty="0" smtClean="0"/>
              <a:t>。</a:t>
            </a:r>
            <a:endParaRPr lang="en-US" altLang="zh-CN" b="0" dirty="0" smtClean="0"/>
          </a:p>
          <a:p>
            <a:r>
              <a:rPr lang="zh-CN" altLang="en-US" b="0" dirty="0" smtClean="0"/>
              <a:t>除了第一个卷积层外，后面全都是模仿</a:t>
            </a:r>
            <a:r>
              <a:rPr lang="en-US" altLang="zh-CN" b="0" dirty="0" err="1" smtClean="0"/>
              <a:t>ResNet</a:t>
            </a:r>
            <a:r>
              <a:rPr lang="zh-CN" altLang="en-US" b="0" dirty="0" smtClean="0"/>
              <a:t>中的残差结构。</a:t>
            </a:r>
            <a:endParaRPr lang="en-US" altLang="zh-CN" b="0" dirty="0" smtClean="0"/>
          </a:p>
          <a:p>
            <a:r>
              <a:rPr lang="zh-CN" altLang="en-US" b="0" dirty="0" smtClean="0"/>
              <a:t>不过这是将输入接了最大池化采样后给了输出，因为这里的残差结构本身进行了采样，使得数据维度下降，只有输入也采样后两者维度相同才能相减。</a:t>
            </a:r>
            <a:endParaRPr lang="en-US" altLang="zh-CN" b="0" dirty="0" smtClean="0"/>
          </a:p>
          <a:p>
            <a:endParaRPr lang="en-US" altLang="zh-CN" b="0" dirty="0" smtClean="0"/>
          </a:p>
          <a:p>
            <a:r>
              <a:rPr lang="zh-CN" altLang="en-US" b="0" dirty="0" smtClean="0"/>
              <a:t>这里堆叠了</a:t>
            </a:r>
            <a:r>
              <a:rPr lang="en-US" altLang="zh-CN" b="0" dirty="0" smtClean="0"/>
              <a:t>15</a:t>
            </a:r>
            <a:r>
              <a:rPr lang="zh-CN" altLang="en-US" b="0" dirty="0" smtClean="0"/>
              <a:t>个相同的残差学习结构。每个残差结构里有两个卷积层。</a:t>
            </a:r>
            <a:endParaRPr lang="en-US" altLang="zh-CN" b="0" dirty="0" smtClean="0"/>
          </a:p>
          <a:p>
            <a:r>
              <a:rPr lang="zh-CN" altLang="en-US" b="0" dirty="0" smtClean="0"/>
              <a:t>每个卷积层都有长度为</a:t>
            </a:r>
            <a:r>
              <a:rPr lang="en-US" altLang="zh-CN" b="0" dirty="0" smtClean="0"/>
              <a:t>16</a:t>
            </a:r>
            <a:r>
              <a:rPr lang="zh-CN" altLang="en-US" b="0" dirty="0" smtClean="0"/>
              <a:t>的卷积核，而</a:t>
            </a:r>
            <a:r>
              <a:rPr lang="en-US" altLang="zh-CN" b="0" dirty="0" smtClean="0"/>
              <a:t>feature map</a:t>
            </a:r>
            <a:r>
              <a:rPr lang="zh-CN" altLang="en-US" b="0" dirty="0" smtClean="0"/>
              <a:t>数逐级递增为</a:t>
            </a:r>
            <a:r>
              <a:rPr lang="en-US" altLang="zh-CN" b="0" dirty="0" smtClean="0"/>
              <a:t>64k</a:t>
            </a:r>
            <a:r>
              <a:rPr lang="zh-CN" altLang="en-US" b="0" dirty="0" smtClean="0"/>
              <a:t>。</a:t>
            </a:r>
            <a:r>
              <a:rPr lang="en-US" altLang="zh-CN" b="0" dirty="0" smtClean="0"/>
              <a:t>K</a:t>
            </a:r>
            <a:r>
              <a:rPr lang="zh-CN" altLang="en-US" b="0" dirty="0" smtClean="0"/>
              <a:t>从</a:t>
            </a:r>
            <a:r>
              <a:rPr lang="en-US" altLang="zh-CN" b="0" dirty="0" smtClean="0"/>
              <a:t>1</a:t>
            </a:r>
            <a:r>
              <a:rPr lang="zh-CN" altLang="en-US" b="0" dirty="0" smtClean="0"/>
              <a:t>开始，每四个残差结构加</a:t>
            </a:r>
            <a:r>
              <a:rPr lang="en-US" altLang="zh-CN" b="0" dirty="0" smtClean="0"/>
              <a:t>1</a:t>
            </a:r>
            <a:r>
              <a:rPr lang="zh-CN" altLang="en-US" b="0" dirty="0" smtClean="0"/>
              <a:t>。</a:t>
            </a:r>
            <a:endParaRPr lang="en-US" altLang="zh-CN" b="0" dirty="0" smtClean="0"/>
          </a:p>
          <a:p>
            <a:r>
              <a:rPr lang="zh-CN" altLang="en-US" b="0" dirty="0" smtClean="0"/>
              <a:t>同时每个一个残差结构还对输入进行了两倍的降采样，</a:t>
            </a:r>
            <a:r>
              <a:rPr lang="en-US" altLang="zh-CN" b="0" dirty="0" smtClean="0"/>
              <a:t>16</a:t>
            </a:r>
            <a:r>
              <a:rPr lang="zh-CN" altLang="en-US" b="0" dirty="0" smtClean="0"/>
              <a:t>个残差结构，所以采样了</a:t>
            </a:r>
            <a:r>
              <a:rPr lang="en-US" altLang="zh-CN" b="0" dirty="0" smtClean="0"/>
              <a:t>8</a:t>
            </a:r>
            <a:r>
              <a:rPr lang="zh-CN" altLang="en-US" b="0" dirty="0" smtClean="0"/>
              <a:t>次，最终原始输入被采样到</a:t>
            </a:r>
            <a:r>
              <a:rPr lang="en-US" altLang="zh-CN" b="0" dirty="0" smtClean="0"/>
              <a:t>1/2^8</a:t>
            </a:r>
            <a:r>
              <a:rPr lang="zh-CN" altLang="en-US" b="0" dirty="0" smtClean="0"/>
              <a:t>。所以才需要原始输入经过最大池化。</a:t>
            </a:r>
            <a:endParaRPr lang="en-US" altLang="zh-CN" b="0" dirty="0" smtClean="0"/>
          </a:p>
          <a:p>
            <a:endParaRPr lang="en-US" altLang="zh-CN" b="0" dirty="0" smtClean="0"/>
          </a:p>
          <a:p>
            <a:r>
              <a:rPr lang="zh-CN" altLang="en-US" b="0" dirty="0" smtClean="0"/>
              <a:t>文章里还提到训练时参数初始化使用了</a:t>
            </a:r>
            <a:r>
              <a:rPr lang="en-US" altLang="zh-CN" b="0" dirty="0" smtClean="0"/>
              <a:t>He</a:t>
            </a:r>
            <a:r>
              <a:rPr lang="zh-CN" altLang="en-US" b="0" dirty="0" smtClean="0"/>
              <a:t>氏方法，通过使用</a:t>
            </a:r>
            <a:r>
              <a:rPr lang="en-US" altLang="zh-CN" b="0" dirty="0" smtClean="0"/>
              <a:t>Adam</a:t>
            </a:r>
            <a:r>
              <a:rPr lang="zh-CN" altLang="en-US" b="0" dirty="0" smtClean="0"/>
              <a:t>优化器来实现学习率衰减。</a:t>
            </a:r>
            <a:endParaRPr lang="en-US" altLang="zh-CN" b="0" dirty="0" smtClean="0"/>
          </a:p>
          <a:p>
            <a:endParaRPr lang="en-US" altLang="zh-CN" b="0" dirty="0" smtClean="0"/>
          </a:p>
          <a:p>
            <a:r>
              <a:rPr lang="zh-CN" altLang="en-US" b="0" dirty="0" smtClean="0"/>
              <a:t>我们看到这篇文章的方法其实很简单，就是一个网络，网络本身也没什么创新只是个</a:t>
            </a:r>
            <a:r>
              <a:rPr lang="en-US" altLang="zh-CN" b="0" dirty="0" err="1" smtClean="0"/>
              <a:t>ResNet</a:t>
            </a:r>
            <a:r>
              <a:rPr lang="zh-CN" altLang="en-US" b="0" dirty="0" smtClean="0"/>
              <a:t>的应用和调参。</a:t>
            </a:r>
            <a:endParaRPr lang="en-US" altLang="zh-CN" b="0" dirty="0" smtClean="0"/>
          </a:p>
          <a:p>
            <a:r>
              <a:rPr lang="zh-CN" altLang="en-US" b="0" dirty="0" smtClean="0"/>
              <a:t>但因为有大量的数据，所以就能有很好的结果。</a:t>
            </a:r>
            <a:endParaRPr lang="en-US" altLang="zh-CN" b="0" dirty="0" smtClean="0"/>
          </a:p>
          <a:p>
            <a:r>
              <a:rPr lang="zh-CN" altLang="en-US" b="0" dirty="0" smtClean="0"/>
              <a:t>与之相比，我们的传统方法，比如</a:t>
            </a:r>
            <a:r>
              <a:rPr lang="en-US" altLang="zh-CN" b="0" dirty="0" smtClean="0"/>
              <a:t>SVM</a:t>
            </a:r>
            <a:r>
              <a:rPr lang="zh-CN" altLang="en-US" b="0" dirty="0" smtClean="0"/>
              <a:t>，要先特征提取，要人工设计特征，要滑动窗口，要精心调整各种分类器的超参数，要做后处理做聚类，做岭回归。需要</a:t>
            </a:r>
            <a:r>
              <a:rPr lang="en-US" altLang="zh-CN" b="0" dirty="0" smtClean="0"/>
              <a:t>N</a:t>
            </a:r>
            <a:r>
              <a:rPr lang="zh-CN" altLang="en-US" b="0" dirty="0" smtClean="0"/>
              <a:t>个算法和模块糅合在一起才能实现一个功能。</a:t>
            </a:r>
            <a:endParaRPr lang="en-US" altLang="zh-CN" b="0" dirty="0" smtClean="0"/>
          </a:p>
          <a:p>
            <a:r>
              <a:rPr lang="zh-CN" altLang="en-US" b="0" dirty="0" smtClean="0"/>
              <a:t>而这里</a:t>
            </a:r>
            <a:r>
              <a:rPr lang="en-US" altLang="zh-CN" b="0" dirty="0" smtClean="0"/>
              <a:t>CNN</a:t>
            </a:r>
            <a:r>
              <a:rPr lang="zh-CN" altLang="en-US" b="0" dirty="0" smtClean="0"/>
              <a:t>直接通过端到端的学习，不需要设计特征，不需要后处理，就能得到甚至更优的结果。</a:t>
            </a:r>
            <a:endParaRPr lang="en-US" altLang="zh-CN" b="0" dirty="0" smtClean="0"/>
          </a:p>
          <a:p>
            <a:r>
              <a:rPr lang="zh-CN" altLang="en-US" b="0" dirty="0" smtClean="0"/>
              <a:t>当然核心还是要有数据。如果我也有这么多数据，也有</a:t>
            </a:r>
            <a:r>
              <a:rPr lang="en-US" altLang="zh-CN" b="0" dirty="0" smtClean="0"/>
              <a:t>GPU</a:t>
            </a:r>
            <a:r>
              <a:rPr lang="zh-CN" altLang="en-US" b="0" dirty="0" smtClean="0"/>
              <a:t>的计算资源来训练，那么我几天就可以把这个结果重现一遍。</a:t>
            </a:r>
            <a:endParaRPr lang="en-US" altLang="zh-CN" b="0" dirty="0" smtClean="0"/>
          </a:p>
          <a:p>
            <a:endParaRPr lang="en-US" altLang="zh-CN" b="0" dirty="0" smtClean="0"/>
          </a:p>
          <a:p>
            <a:endParaRPr lang="en-US" altLang="zh-CN" b="0" dirty="0" smtClean="0"/>
          </a:p>
          <a:p>
            <a:endParaRPr lang="zh-CN" altLang="en-US" b="0"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86</a:t>
            </a:fld>
            <a:endParaRPr lang="zh-CN" altLang="en-US"/>
          </a:p>
        </p:txBody>
      </p:sp>
    </p:spTree>
    <p:extLst>
      <p:ext uri="{BB962C8B-B14F-4D97-AF65-F5344CB8AC3E}">
        <p14:creationId xmlns:p14="http://schemas.microsoft.com/office/powerpoint/2010/main" val="5040715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这篇文章将</a:t>
            </a:r>
            <a:r>
              <a:rPr lang="en-US" altLang="zh-CN" dirty="0" smtClean="0"/>
              <a:t>CNN</a:t>
            </a:r>
            <a:r>
              <a:rPr lang="zh-CN" altLang="en-US" dirty="0" smtClean="0"/>
              <a:t>与</a:t>
            </a:r>
            <a:r>
              <a:rPr lang="en-US" altLang="zh-CN" dirty="0" smtClean="0"/>
              <a:t>LSTM</a:t>
            </a:r>
            <a:r>
              <a:rPr lang="zh-CN" altLang="en-US" dirty="0" smtClean="0"/>
              <a:t>结合，使用单通道</a:t>
            </a:r>
            <a:r>
              <a:rPr lang="en-US" altLang="zh-CN" dirty="0" smtClean="0"/>
              <a:t>EEG</a:t>
            </a:r>
            <a:r>
              <a:rPr lang="zh-CN" altLang="en-US" dirty="0" smtClean="0"/>
              <a:t>做睡眠阶段分期。在这里用</a:t>
            </a:r>
            <a:r>
              <a:rPr lang="en-US" altLang="zh-CN" dirty="0" smtClean="0"/>
              <a:t>CNN</a:t>
            </a:r>
            <a:r>
              <a:rPr lang="zh-CN" altLang="en-US" dirty="0" smtClean="0"/>
              <a:t>来提取时域无关的特征，而用双向</a:t>
            </a:r>
            <a:r>
              <a:rPr lang="en-US" altLang="zh-CN" dirty="0" smtClean="0"/>
              <a:t>LSTM</a:t>
            </a:r>
            <a:r>
              <a:rPr lang="zh-CN" altLang="en-US" dirty="0" smtClean="0"/>
              <a:t>来学习睡眠阶段之间的转换规则。</a:t>
            </a:r>
            <a:endParaRPr lang="en-US" altLang="zh-CN" dirty="0" smtClean="0"/>
          </a:p>
          <a:p>
            <a:r>
              <a:rPr lang="zh-CN" altLang="en-US" dirty="0" smtClean="0"/>
              <a:t>在几个常用的睡眠数据集上做了实验，并且取得了</a:t>
            </a:r>
            <a:r>
              <a:rPr lang="en-US" altLang="zh-CN" dirty="0" smtClean="0"/>
              <a:t>state of art </a:t>
            </a:r>
            <a:r>
              <a:rPr lang="zh-CN" altLang="en-US" dirty="0" smtClean="0"/>
              <a:t>的结果。</a:t>
            </a:r>
            <a:endParaRPr lang="en-US" altLang="zh-CN" dirty="0" smtClean="0"/>
          </a:p>
          <a:p>
            <a:r>
              <a:rPr lang="zh-CN" altLang="en-US" dirty="0" smtClean="0"/>
              <a:t>我们看右边的网络结构，网络的输入是</a:t>
            </a:r>
            <a:r>
              <a:rPr lang="en-US" altLang="zh-CN" dirty="0" smtClean="0"/>
              <a:t>30s</a:t>
            </a:r>
            <a:r>
              <a:rPr lang="zh-CN" altLang="en-US" dirty="0" smtClean="0"/>
              <a:t>的</a:t>
            </a:r>
            <a:r>
              <a:rPr lang="en-US" altLang="zh-CN" dirty="0" smtClean="0"/>
              <a:t>EEG</a:t>
            </a:r>
            <a:r>
              <a:rPr lang="zh-CN" altLang="en-US" dirty="0" smtClean="0"/>
              <a:t>信号，第一部分他用两个</a:t>
            </a:r>
            <a:r>
              <a:rPr lang="en-US" altLang="zh-CN" dirty="0" smtClean="0"/>
              <a:t>CNN</a:t>
            </a:r>
            <a:r>
              <a:rPr lang="zh-CN" altLang="en-US" dirty="0" smtClean="0"/>
              <a:t>来进行特征提取。两个</a:t>
            </a:r>
            <a:r>
              <a:rPr lang="en-US" altLang="zh-CN" dirty="0" smtClean="0"/>
              <a:t>CNN</a:t>
            </a:r>
            <a:r>
              <a:rPr lang="zh-CN" altLang="en-US" dirty="0" smtClean="0"/>
              <a:t>的最主要区别是卷积核的尺寸不一样，相当于实现了多尺度的特征提取。这里认为小的卷积核更容易获取时域信息，比如特定的</a:t>
            </a:r>
            <a:r>
              <a:rPr lang="en-US" altLang="zh-CN" dirty="0" smtClean="0"/>
              <a:t>pattern</a:t>
            </a:r>
            <a:r>
              <a:rPr lang="zh-CN" altLang="en-US" dirty="0" smtClean="0"/>
              <a:t>，而大的卷积核更容易获取频域信息，比如频率分量。</a:t>
            </a:r>
            <a:endParaRPr lang="en-US" altLang="zh-CN" dirty="0" smtClean="0"/>
          </a:p>
          <a:p>
            <a:r>
              <a:rPr lang="zh-CN" altLang="en-US" dirty="0" smtClean="0"/>
              <a:t>这里每个</a:t>
            </a:r>
            <a:r>
              <a:rPr lang="en-US" altLang="zh-CN" dirty="0" smtClean="0"/>
              <a:t>CNN</a:t>
            </a:r>
            <a:r>
              <a:rPr lang="zh-CN" altLang="en-US" dirty="0" smtClean="0"/>
              <a:t>有四个卷积层和两个最大池化层，注意到由于我们现在用</a:t>
            </a:r>
            <a:r>
              <a:rPr lang="en-US" altLang="zh-CN" dirty="0" smtClean="0"/>
              <a:t>CNN</a:t>
            </a:r>
            <a:r>
              <a:rPr lang="zh-CN" altLang="en-US" dirty="0" smtClean="0"/>
              <a:t>处理时域序列，所以卷积核尺寸不再是二维的了，而是一维的。</a:t>
            </a:r>
            <a:endParaRPr lang="en-US" altLang="zh-CN" dirty="0" smtClean="0"/>
          </a:p>
          <a:p>
            <a:r>
              <a:rPr lang="zh-CN" altLang="en-US" dirty="0" smtClean="0"/>
              <a:t>每个卷积都进行一维卷积，批量归一化和</a:t>
            </a:r>
            <a:r>
              <a:rPr lang="en-US" altLang="zh-CN" dirty="0" err="1" smtClean="0"/>
              <a:t>ReLU</a:t>
            </a:r>
            <a:r>
              <a:rPr lang="zh-CN" altLang="en-US" dirty="0" smtClean="0"/>
              <a:t>等操作。</a:t>
            </a:r>
            <a:endParaRPr lang="en-US" altLang="zh-CN" dirty="0" smtClean="0"/>
          </a:p>
          <a:p>
            <a:r>
              <a:rPr lang="zh-CN" altLang="en-US" dirty="0" smtClean="0"/>
              <a:t>我们看到输入层的卷积尺寸分别为一般的采样频率和四倍的采样频率。如果采样率为</a:t>
            </a:r>
            <a:r>
              <a:rPr lang="en-US" altLang="zh-CN" dirty="0" smtClean="0"/>
              <a:t>256</a:t>
            </a:r>
            <a:r>
              <a:rPr lang="zh-CN" altLang="en-US" dirty="0" smtClean="0"/>
              <a:t>，则卷积核尺寸分别为</a:t>
            </a:r>
            <a:r>
              <a:rPr lang="en-US" altLang="zh-CN" dirty="0" smtClean="0"/>
              <a:t>128,</a:t>
            </a:r>
            <a:r>
              <a:rPr lang="zh-CN" altLang="en-US" dirty="0" smtClean="0"/>
              <a:t>和</a:t>
            </a:r>
            <a:r>
              <a:rPr lang="en-US" altLang="zh-CN" dirty="0" smtClean="0"/>
              <a:t>1024.</a:t>
            </a:r>
          </a:p>
          <a:p>
            <a:r>
              <a:rPr lang="zh-CN" altLang="en-US" dirty="0" smtClean="0"/>
              <a:t>同时第一个卷积层还会进行降采样。</a:t>
            </a:r>
            <a:endParaRPr lang="en-US" altLang="zh-CN" dirty="0" smtClean="0"/>
          </a:p>
          <a:p>
            <a:r>
              <a:rPr lang="zh-CN" altLang="en-US" dirty="0" smtClean="0"/>
              <a:t>接下来则是最大池化，保留一半属性的</a:t>
            </a:r>
            <a:r>
              <a:rPr lang="en-US" altLang="zh-CN" dirty="0" smtClean="0"/>
              <a:t>dropout</a:t>
            </a:r>
            <a:r>
              <a:rPr lang="zh-CN" altLang="en-US" dirty="0" smtClean="0"/>
              <a:t>，连续三个卷积核尺寸为</a:t>
            </a:r>
            <a:r>
              <a:rPr lang="en-US" altLang="zh-CN" dirty="0" smtClean="0"/>
              <a:t>8</a:t>
            </a:r>
            <a:r>
              <a:rPr lang="zh-CN" altLang="en-US" dirty="0" smtClean="0"/>
              <a:t>或</a:t>
            </a:r>
            <a:r>
              <a:rPr lang="en-US" altLang="zh-CN" dirty="0" smtClean="0"/>
              <a:t>6</a:t>
            </a:r>
            <a:r>
              <a:rPr lang="zh-CN" altLang="en-US" dirty="0" smtClean="0"/>
              <a:t>的卷积层，接着又是个最大池化。</a:t>
            </a:r>
            <a:endParaRPr lang="en-US" altLang="zh-CN" dirty="0" smtClean="0"/>
          </a:p>
          <a:p>
            <a:r>
              <a:rPr lang="zh-CN" altLang="en-US" dirty="0" smtClean="0"/>
              <a:t>两个</a:t>
            </a:r>
            <a:r>
              <a:rPr lang="en-US" altLang="zh-CN" dirty="0" smtClean="0"/>
              <a:t>CNN</a:t>
            </a:r>
            <a:r>
              <a:rPr lang="zh-CN" altLang="en-US" dirty="0" smtClean="0"/>
              <a:t>的输出拼接在一起再进行</a:t>
            </a:r>
            <a:r>
              <a:rPr lang="en-US" altLang="zh-CN" dirty="0" smtClean="0"/>
              <a:t>0.5</a:t>
            </a:r>
            <a:r>
              <a:rPr lang="zh-CN" altLang="en-US" dirty="0" smtClean="0"/>
              <a:t>的</a:t>
            </a:r>
            <a:r>
              <a:rPr lang="en-US" altLang="zh-CN" dirty="0" smtClean="0"/>
              <a:t>dropout</a:t>
            </a:r>
            <a:r>
              <a:rPr lang="zh-CN" altLang="en-US" dirty="0" smtClean="0"/>
              <a:t>。这就是特征提取部分的结构。</a:t>
            </a:r>
            <a:endParaRPr lang="en-US" altLang="zh-CN" dirty="0" smtClean="0"/>
          </a:p>
          <a:p>
            <a:r>
              <a:rPr lang="zh-CN" altLang="en-US" dirty="0" smtClean="0"/>
              <a:t>而第二部分是由两层双向</a:t>
            </a:r>
            <a:r>
              <a:rPr lang="en-US" altLang="zh-CN" dirty="0" smtClean="0"/>
              <a:t>LSTM</a:t>
            </a:r>
            <a:r>
              <a:rPr lang="zh-CN" altLang="en-US" dirty="0" smtClean="0"/>
              <a:t>结构与一个残差结构结合而成的。感觉脑洞比较清奇。</a:t>
            </a:r>
            <a:endParaRPr lang="en-US" altLang="zh-CN" dirty="0" smtClean="0"/>
          </a:p>
          <a:p>
            <a:r>
              <a:rPr lang="zh-CN" altLang="en-US" dirty="0" smtClean="0"/>
              <a:t>使用双向</a:t>
            </a:r>
            <a:r>
              <a:rPr lang="en-US" altLang="zh-CN" dirty="0" smtClean="0"/>
              <a:t>LSTM</a:t>
            </a:r>
            <a:r>
              <a:rPr lang="zh-CN" altLang="en-US" dirty="0" smtClean="0"/>
              <a:t>的目的就是利用时域上下文的信息来学习睡眠阶段的切换。而在之前的算法中，往往需要睡眠专家来提供睡眠状态切换的策略。</a:t>
            </a:r>
            <a:endParaRPr lang="en-US" altLang="zh-CN" dirty="0" smtClean="0"/>
          </a:p>
          <a:p>
            <a:r>
              <a:rPr lang="zh-CN" altLang="en-US" dirty="0" smtClean="0"/>
              <a:t>这里的</a:t>
            </a:r>
            <a:r>
              <a:rPr lang="en-US" altLang="zh-CN" dirty="0" smtClean="0"/>
              <a:t>LSTM</a:t>
            </a:r>
            <a:r>
              <a:rPr lang="zh-CN" altLang="en-US" dirty="0" smtClean="0"/>
              <a:t>使用</a:t>
            </a:r>
            <a:r>
              <a:rPr lang="en-US" altLang="zh-CN" dirty="0" err="1" smtClean="0"/>
              <a:t>Peehole</a:t>
            </a:r>
            <a:r>
              <a:rPr lang="zh-CN" altLang="en-US" dirty="0" smtClean="0"/>
              <a:t>结构，这个我们之前没讲过，和</a:t>
            </a:r>
            <a:r>
              <a:rPr lang="en-US" altLang="zh-CN" dirty="0" smtClean="0"/>
              <a:t>GRU</a:t>
            </a:r>
            <a:r>
              <a:rPr lang="zh-CN" altLang="en-US" dirty="0" smtClean="0"/>
              <a:t>类似，也是</a:t>
            </a:r>
            <a:r>
              <a:rPr lang="en-US" altLang="zh-CN" dirty="0" smtClean="0"/>
              <a:t>LSTM cell</a:t>
            </a:r>
            <a:r>
              <a:rPr lang="zh-CN" altLang="en-US" dirty="0" smtClean="0"/>
              <a:t>的一个变种。</a:t>
            </a:r>
            <a:endParaRPr lang="en-US" altLang="zh-CN" dirty="0" smtClean="0"/>
          </a:p>
          <a:p>
            <a:r>
              <a:rPr lang="zh-CN" altLang="en-US" dirty="0" smtClean="0"/>
              <a:t>注意到我们还从输入做了一个</a:t>
            </a:r>
            <a:r>
              <a:rPr lang="en-US" altLang="zh-CN" dirty="0" smtClean="0"/>
              <a:t>shortcut</a:t>
            </a:r>
            <a:r>
              <a:rPr lang="zh-CN" altLang="en-US" dirty="0" smtClean="0"/>
              <a:t>的连接，通过</a:t>
            </a:r>
            <a:r>
              <a:rPr lang="en-US" altLang="zh-CN" dirty="0" smtClean="0"/>
              <a:t>1024</a:t>
            </a:r>
            <a:r>
              <a:rPr lang="zh-CN" altLang="en-US" dirty="0" smtClean="0"/>
              <a:t>维的全连接层接到了输出，这就把</a:t>
            </a:r>
            <a:r>
              <a:rPr lang="en-US" altLang="zh-CN" dirty="0" smtClean="0"/>
              <a:t>LSTM</a:t>
            </a:r>
            <a:r>
              <a:rPr lang="zh-CN" altLang="en-US" dirty="0" smtClean="0"/>
              <a:t>结构和伪差学习结构进行了结合。于是堆叠的两个双向</a:t>
            </a:r>
            <a:r>
              <a:rPr lang="en-US" altLang="zh-CN" dirty="0" smtClean="0"/>
              <a:t>LSTM</a:t>
            </a:r>
            <a:r>
              <a:rPr lang="zh-CN" altLang="en-US" dirty="0" smtClean="0"/>
              <a:t>的输出不再是最终输出，而是一个伪差，类似梯度。</a:t>
            </a:r>
            <a:endParaRPr lang="en-US" altLang="zh-CN" dirty="0" smtClean="0"/>
          </a:p>
          <a:p>
            <a:r>
              <a:rPr lang="zh-CN" altLang="en-US" dirty="0" smtClean="0"/>
              <a:t>为什么需要把</a:t>
            </a:r>
            <a:r>
              <a:rPr lang="en-US" altLang="zh-CN" dirty="0" smtClean="0"/>
              <a:t>CNN</a:t>
            </a:r>
            <a:r>
              <a:rPr lang="zh-CN" altLang="en-US" dirty="0" smtClean="0"/>
              <a:t>的输出传过来呢？</a:t>
            </a:r>
            <a:endParaRPr lang="en-US" altLang="zh-CN" dirty="0" smtClean="0"/>
          </a:p>
          <a:p>
            <a:r>
              <a:rPr lang="zh-CN" altLang="en-US" dirty="0" smtClean="0"/>
              <a:t>这使得我们能够将之前序列中学习到的时域信息和从当前时刻</a:t>
            </a:r>
            <a:r>
              <a:rPr lang="en-US" altLang="zh-CN" dirty="0" smtClean="0"/>
              <a:t>CNN</a:t>
            </a:r>
            <a:r>
              <a:rPr lang="zh-CN" altLang="en-US" dirty="0" smtClean="0"/>
              <a:t>提取的特征结合。</a:t>
            </a:r>
            <a:endParaRPr lang="en-US" altLang="zh-CN" dirty="0" smtClean="0"/>
          </a:p>
          <a:p>
            <a:r>
              <a:rPr lang="zh-CN" altLang="en-US" dirty="0" smtClean="0"/>
              <a:t>为什么要使用全连接层而不是直接传过来呢？</a:t>
            </a:r>
            <a:endParaRPr lang="en-US" altLang="zh-CN" dirty="0" smtClean="0"/>
          </a:p>
          <a:p>
            <a:r>
              <a:rPr lang="zh-CN" altLang="en-US" dirty="0" smtClean="0"/>
              <a:t>这是因为</a:t>
            </a:r>
            <a:r>
              <a:rPr lang="en-US" altLang="zh-CN" dirty="0" smtClean="0"/>
              <a:t>CNN</a:t>
            </a:r>
            <a:r>
              <a:rPr lang="zh-CN" altLang="en-US" dirty="0" smtClean="0"/>
              <a:t>的输出和</a:t>
            </a:r>
            <a:r>
              <a:rPr lang="en-US" altLang="zh-CN" dirty="0" smtClean="0"/>
              <a:t>LSTM</a:t>
            </a:r>
            <a:r>
              <a:rPr lang="zh-CN" altLang="en-US" dirty="0" smtClean="0"/>
              <a:t>的输出数据维度有很大区别，所以需要一个全连接层把数据维度变换成一样，那么两者才能相减。</a:t>
            </a:r>
            <a:endParaRPr lang="en-US" altLang="zh-CN" dirty="0" smtClean="0"/>
          </a:p>
          <a:p>
            <a:r>
              <a:rPr lang="zh-CN" altLang="en-US" dirty="0" smtClean="0"/>
              <a:t>这里的全连接层也进行了乘加运算，批归一化和</a:t>
            </a:r>
            <a:r>
              <a:rPr lang="en-US" altLang="zh-CN" dirty="0" err="1" smtClean="0"/>
              <a:t>ReLu</a:t>
            </a:r>
            <a:r>
              <a:rPr lang="zh-CN" altLang="en-US" dirty="0" smtClean="0"/>
              <a:t>几个操作。</a:t>
            </a:r>
            <a:endParaRPr lang="en-US" altLang="zh-CN" dirty="0" smtClean="0"/>
          </a:p>
          <a:p>
            <a:endParaRPr lang="en-US" altLang="zh-CN" dirty="0" smtClean="0"/>
          </a:p>
          <a:p>
            <a:r>
              <a:rPr lang="zh-CN" altLang="en-US" dirty="0" smtClean="0"/>
              <a:t>具体训练时这里使用了一个先预训练再</a:t>
            </a:r>
            <a:r>
              <a:rPr lang="en-US" altLang="zh-CN" dirty="0" smtClean="0"/>
              <a:t>fine tune</a:t>
            </a:r>
            <a:r>
              <a:rPr lang="zh-CN" altLang="en-US" dirty="0" smtClean="0"/>
              <a:t>的方法。</a:t>
            </a:r>
            <a:endParaRPr lang="en-US" altLang="zh-CN" dirty="0" smtClean="0"/>
          </a:p>
          <a:p>
            <a:r>
              <a:rPr lang="zh-CN" altLang="en-US" dirty="0" smtClean="0"/>
              <a:t>首先预训练特征提取部分的</a:t>
            </a:r>
            <a:r>
              <a:rPr lang="en-US" altLang="zh-CN" dirty="0" smtClean="0"/>
              <a:t>CNN</a:t>
            </a:r>
            <a:r>
              <a:rPr lang="zh-CN" altLang="en-US" dirty="0" smtClean="0"/>
              <a:t>，再</a:t>
            </a:r>
            <a:r>
              <a:rPr lang="en-US" altLang="zh-CN" dirty="0" smtClean="0"/>
              <a:t>fine tune</a:t>
            </a:r>
            <a:r>
              <a:rPr lang="zh-CN" altLang="en-US" dirty="0" smtClean="0"/>
              <a:t>整个网络。</a:t>
            </a:r>
            <a:endParaRPr lang="en-US" altLang="zh-CN" dirty="0" smtClean="0"/>
          </a:p>
          <a:p>
            <a:r>
              <a:rPr lang="zh-CN" altLang="en-US" dirty="0" smtClean="0"/>
              <a:t>目的是为了解决睡眠数据中</a:t>
            </a:r>
            <a:r>
              <a:rPr lang="en-US" altLang="zh-CN" dirty="0" smtClean="0"/>
              <a:t>label</a:t>
            </a:r>
            <a:r>
              <a:rPr lang="zh-CN" altLang="en-US" dirty="0" smtClean="0"/>
              <a:t>不平衡的问题。所以他先会用标记平衡的数据预训练</a:t>
            </a:r>
            <a:r>
              <a:rPr lang="en-US" altLang="zh-CN" dirty="0" smtClean="0"/>
              <a:t>CNN</a:t>
            </a:r>
            <a:r>
              <a:rPr lang="zh-CN" altLang="en-US" dirty="0" smtClean="0"/>
              <a:t>。再用实际数据集</a:t>
            </a:r>
            <a:r>
              <a:rPr lang="en-US" altLang="zh-CN" dirty="0" smtClean="0"/>
              <a:t>fine tune</a:t>
            </a:r>
            <a:r>
              <a:rPr lang="zh-CN" altLang="en-US" dirty="0" smtClean="0"/>
              <a:t>整个网络。</a:t>
            </a:r>
            <a:endParaRPr lang="en-US" altLang="zh-CN" dirty="0" smtClean="0"/>
          </a:p>
          <a:p>
            <a:r>
              <a:rPr lang="zh-CN" altLang="en-US" dirty="0" smtClean="0"/>
              <a:t>预训练</a:t>
            </a:r>
            <a:r>
              <a:rPr lang="en-US" altLang="zh-CN" dirty="0" smtClean="0"/>
              <a:t>CNN</a:t>
            </a:r>
            <a:r>
              <a:rPr lang="zh-CN" altLang="en-US" dirty="0" smtClean="0"/>
              <a:t>时直接在</a:t>
            </a:r>
            <a:r>
              <a:rPr lang="en-US" altLang="zh-CN" dirty="0" smtClean="0"/>
              <a:t>CNN</a:t>
            </a:r>
            <a:r>
              <a:rPr lang="zh-CN" altLang="en-US" dirty="0" smtClean="0"/>
              <a:t>后面接个</a:t>
            </a:r>
            <a:r>
              <a:rPr lang="en-US" altLang="zh-CN" dirty="0" err="1" smtClean="0"/>
              <a:t>softmax</a:t>
            </a:r>
            <a:r>
              <a:rPr lang="zh-CN" altLang="en-US" dirty="0" smtClean="0"/>
              <a:t>作为输出做睡眠分类，而之后</a:t>
            </a:r>
            <a:r>
              <a:rPr lang="en-US" altLang="zh-CN" dirty="0" smtClean="0"/>
              <a:t>fine tune</a:t>
            </a:r>
            <a:r>
              <a:rPr lang="zh-CN" altLang="en-US" dirty="0" smtClean="0"/>
              <a:t>时再把这个</a:t>
            </a:r>
            <a:r>
              <a:rPr lang="en-US" altLang="zh-CN" dirty="0" err="1" smtClean="0"/>
              <a:t>softmax</a:t>
            </a:r>
            <a:r>
              <a:rPr lang="zh-CN" altLang="en-US" dirty="0" smtClean="0"/>
              <a:t>层扔掉。</a:t>
            </a:r>
            <a:endParaRPr lang="en-US" altLang="zh-CN" dirty="0" smtClean="0"/>
          </a:p>
          <a:p>
            <a:endParaRPr lang="en-US" altLang="zh-CN" dirty="0" smtClean="0"/>
          </a:p>
          <a:p>
            <a:r>
              <a:rPr lang="zh-CN" altLang="en-US" dirty="0" smtClean="0"/>
              <a:t>左边这个是在各种训练集上与其他算法的比较结果。可以看到这个网络还是有比较明显的优势。</a:t>
            </a:r>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87</a:t>
            </a:fld>
            <a:endParaRPr lang="zh-CN" altLang="en-US"/>
          </a:p>
        </p:txBody>
      </p:sp>
    </p:spTree>
    <p:extLst>
      <p:ext uri="{BB962C8B-B14F-4D97-AF65-F5344CB8AC3E}">
        <p14:creationId xmlns:p14="http://schemas.microsoft.com/office/powerpoint/2010/main" val="63732174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接下来我们简单介绍一下人工智能的硬件实现。我们先从设计准则的角度给出芯片的功耗和运算量的公式，看看他们和什么有关，我们又能从什么角度上做优化。然后我们会以</a:t>
            </a:r>
            <a:r>
              <a:rPr lang="en-US" altLang="zh-CN" dirty="0" smtClean="0"/>
              <a:t>CNN</a:t>
            </a:r>
            <a:r>
              <a:rPr lang="zh-CN" altLang="en-US" dirty="0" smtClean="0"/>
              <a:t>为例，简单介绍一下计算模式的优化。最后我会介绍一下模型压缩，也就是如何从架构或者算法的层面就减少模型的参数量，降低模型的运算量。</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88</a:t>
            </a:fld>
            <a:endParaRPr lang="zh-CN" altLang="en-US"/>
          </a:p>
        </p:txBody>
      </p:sp>
    </p:spTree>
    <p:extLst>
      <p:ext uri="{BB962C8B-B14F-4D97-AF65-F5344CB8AC3E}">
        <p14:creationId xmlns:p14="http://schemas.microsoft.com/office/powerpoint/2010/main" val="120871627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我们先看一下这张图，这是</a:t>
            </a:r>
            <a:r>
              <a:rPr lang="en-US" altLang="zh-CN" dirty="0" err="1" smtClean="0"/>
              <a:t>AlexNet</a:t>
            </a:r>
            <a:r>
              <a:rPr lang="zh-CN" altLang="en-US" dirty="0" smtClean="0"/>
              <a:t>的参数和计算量的情况。我们发现就神经网络而言，其中最大的特点和问题就是，</a:t>
            </a:r>
            <a:endParaRPr lang="en-US" altLang="zh-CN" dirty="0" smtClean="0"/>
          </a:p>
          <a:p>
            <a:r>
              <a:rPr lang="zh-CN" altLang="en-US" b="1" dirty="0" smtClean="0"/>
              <a:t>不同网络的层数不同</a:t>
            </a:r>
            <a:r>
              <a:rPr lang="zh-CN" altLang="en-US" dirty="0" smtClean="0"/>
              <a:t> 比如我们有从</a:t>
            </a:r>
            <a:r>
              <a:rPr lang="en-US" altLang="zh-CN" dirty="0" smtClean="0"/>
              <a:t>11</a:t>
            </a:r>
            <a:r>
              <a:rPr lang="zh-CN" altLang="en-US" dirty="0" smtClean="0"/>
              <a:t>层的</a:t>
            </a:r>
            <a:r>
              <a:rPr lang="en-US" altLang="zh-CN" dirty="0" err="1" smtClean="0"/>
              <a:t>AlexNet</a:t>
            </a:r>
            <a:r>
              <a:rPr lang="zh-CN" altLang="en-US" dirty="0" smtClean="0"/>
              <a:t>到</a:t>
            </a:r>
            <a:r>
              <a:rPr lang="en-US" altLang="zh-CN" dirty="0" smtClean="0"/>
              <a:t>152</a:t>
            </a:r>
            <a:r>
              <a:rPr lang="zh-CN" altLang="en-US" dirty="0" smtClean="0"/>
              <a:t>层的</a:t>
            </a:r>
            <a:r>
              <a:rPr lang="en-US" altLang="zh-CN" dirty="0" err="1" smtClean="0"/>
              <a:t>ResNet</a:t>
            </a:r>
            <a:endParaRPr lang="en-US" altLang="zh-CN" dirty="0" smtClean="0"/>
          </a:p>
          <a:p>
            <a:r>
              <a:rPr lang="zh-CN" altLang="en-US" b="1" dirty="0" smtClean="0"/>
              <a:t>不同层的计算类型不同</a:t>
            </a:r>
            <a:r>
              <a:rPr lang="zh-CN" altLang="en-US" dirty="0" smtClean="0"/>
              <a:t> 我们有卷积层、池化层、全连接层、</a:t>
            </a:r>
            <a:r>
              <a:rPr lang="en-US" altLang="zh-CN" dirty="0" smtClean="0"/>
              <a:t>BN</a:t>
            </a:r>
            <a:r>
              <a:rPr lang="zh-CN" altLang="en-US" dirty="0" smtClean="0"/>
              <a:t>层等等。计算方式各不相同。</a:t>
            </a:r>
          </a:p>
          <a:p>
            <a:r>
              <a:rPr lang="zh-CN" altLang="en-US" b="0" dirty="0" smtClean="0"/>
              <a:t>数据量大、参数量大、计算量大</a:t>
            </a:r>
            <a:endParaRPr lang="en-US" altLang="zh-CN" b="0" dirty="0" smtClean="0"/>
          </a:p>
          <a:p>
            <a:r>
              <a:rPr lang="zh-CN" altLang="en-US" b="0" dirty="0" smtClean="0"/>
              <a:t>我们看到网络的权重就有</a:t>
            </a:r>
            <a:r>
              <a:rPr lang="en-US" altLang="zh-CN" b="0" dirty="0" smtClean="0"/>
              <a:t>121.9MB</a:t>
            </a:r>
            <a:r>
              <a:rPr lang="zh-CN" altLang="en-US" b="0" dirty="0" smtClean="0"/>
              <a:t>，这么多的参数放到</a:t>
            </a:r>
            <a:r>
              <a:rPr lang="en-US" altLang="zh-CN" b="0" dirty="0" smtClean="0"/>
              <a:t>SRAM</a:t>
            </a:r>
            <a:r>
              <a:rPr lang="zh-CN" altLang="en-US" b="0" dirty="0" smtClean="0"/>
              <a:t>肯定是不可想象的，肯定要有</a:t>
            </a:r>
            <a:r>
              <a:rPr lang="en-US" altLang="zh-CN" b="0" dirty="0" smtClean="0"/>
              <a:t>Flash</a:t>
            </a:r>
            <a:r>
              <a:rPr lang="zh-CN" altLang="en-US" b="0" dirty="0" smtClean="0"/>
              <a:t>。</a:t>
            </a:r>
            <a:endParaRPr lang="en-US" altLang="zh-CN" b="0" dirty="0" smtClean="0"/>
          </a:p>
          <a:p>
            <a:r>
              <a:rPr lang="zh-CN" altLang="en-US" b="0" dirty="0" smtClean="0"/>
              <a:t>而计算量也非常大，有</a:t>
            </a:r>
            <a:r>
              <a:rPr lang="en-US" altLang="zh-CN" b="0" dirty="0" smtClean="0"/>
              <a:t>724</a:t>
            </a:r>
            <a:r>
              <a:rPr lang="zh-CN" altLang="en-US" b="0" dirty="0" smtClean="0"/>
              <a:t>兆操作数每秒。</a:t>
            </a:r>
            <a:endParaRPr lang="en-US" altLang="zh-CN" b="0" dirty="0" smtClean="0"/>
          </a:p>
          <a:p>
            <a:r>
              <a:rPr lang="zh-CN" altLang="en-US" dirty="0" smtClean="0"/>
              <a:t>同时我们还注意到计算量大多在卷积层，而参数大多在全连接层。</a:t>
            </a:r>
          </a:p>
          <a:p>
            <a:r>
              <a:rPr lang="zh-CN" altLang="en-US" dirty="0" smtClean="0"/>
              <a:t>所以卷积层是我们的主要研究对象，它的计算模式是优化的重点目标。</a:t>
            </a:r>
            <a:endParaRPr lang="en-US" altLang="zh-CN" dirty="0" smtClean="0"/>
          </a:p>
          <a:p>
            <a:r>
              <a:rPr lang="zh-CN" altLang="en-US" dirty="0" smtClean="0"/>
              <a:t>而全连接层我们更多的考虑怎么通过模型压缩等方法降低他的参数数量，减少存储器的访问次数。</a:t>
            </a:r>
            <a:endParaRPr lang="en-US" altLang="zh-CN" dirty="0" smtClean="0"/>
          </a:p>
          <a:p>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89</a:t>
            </a:fld>
            <a:endParaRPr lang="zh-CN" altLang="en-US"/>
          </a:p>
        </p:txBody>
      </p:sp>
    </p:spTree>
    <p:extLst>
      <p:ext uri="{BB962C8B-B14F-4D97-AF65-F5344CB8AC3E}">
        <p14:creationId xmlns:p14="http://schemas.microsoft.com/office/powerpoint/2010/main" val="269757862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当然对于芯片来说，最重要的也就是两点，一个是功耗，另一个则是性能，即每秒中能计算多少次。最终两者相除，得到能效，也就是能量效率，以</a:t>
            </a:r>
            <a:r>
              <a:rPr lang="en-US" altLang="zh-CN" dirty="0" smtClean="0"/>
              <a:t>GOPS/W</a:t>
            </a:r>
            <a:r>
              <a:rPr lang="zh-CN" altLang="en-US" dirty="0" smtClean="0"/>
              <a:t>千兆操作数每秒每瓦的单位描述，综合描述了这两个参数。</a:t>
            </a:r>
            <a:endParaRPr lang="en-US" altLang="zh-CN" dirty="0" smtClean="0"/>
          </a:p>
          <a:p>
            <a:r>
              <a:rPr lang="zh-CN" altLang="en-US" dirty="0" smtClean="0"/>
              <a:t>那么我们首先看功耗和什么有关。</a:t>
            </a:r>
            <a:endParaRPr lang="en-US" altLang="zh-CN" dirty="0" smtClean="0"/>
          </a:p>
          <a:p>
            <a:r>
              <a:rPr lang="zh-CN" altLang="en-US" dirty="0" smtClean="0"/>
              <a:t>我们认为功耗主要分为两部分</a:t>
            </a:r>
            <a:endParaRPr lang="en-US" altLang="zh-CN" dirty="0" smtClean="0"/>
          </a:p>
          <a:p>
            <a:r>
              <a:rPr lang="zh-CN" altLang="en-US" dirty="0" smtClean="0"/>
              <a:t>第一部分是仿存功耗，而第二部分则是计算能耗。</a:t>
            </a:r>
            <a:endParaRPr lang="en-US" altLang="zh-CN" dirty="0" smtClean="0"/>
          </a:p>
          <a:p>
            <a:r>
              <a:rPr lang="zh-CN" altLang="en-US" b="0" dirty="0" smtClean="0"/>
              <a:t>访存功耗等于</a:t>
            </a:r>
            <a:r>
              <a:rPr lang="en-US" altLang="zh-CN" b="0" dirty="0" smtClean="0"/>
              <a:t>DRAM</a:t>
            </a:r>
            <a:r>
              <a:rPr lang="zh-CN" altLang="en-US" b="0" dirty="0" smtClean="0"/>
              <a:t>和</a:t>
            </a:r>
            <a:r>
              <a:rPr lang="en-US" altLang="zh-CN" b="0" dirty="0" smtClean="0"/>
              <a:t>SRAM</a:t>
            </a:r>
            <a:r>
              <a:rPr lang="zh-CN" altLang="en-US" b="0" dirty="0" smtClean="0"/>
              <a:t>的访存功耗之和，和</a:t>
            </a:r>
            <a:r>
              <a:rPr lang="en-US" altLang="zh-CN" b="0" dirty="0" smtClean="0"/>
              <a:t>DRAM</a:t>
            </a:r>
            <a:r>
              <a:rPr lang="zh-CN" altLang="en-US" b="0" dirty="0" smtClean="0"/>
              <a:t>访问次数，</a:t>
            </a:r>
            <a:r>
              <a:rPr lang="en-US" altLang="zh-CN" b="0" dirty="0" smtClean="0"/>
              <a:t>SRAM</a:t>
            </a:r>
            <a:r>
              <a:rPr lang="zh-CN" altLang="en-US" b="0" dirty="0" smtClean="0"/>
              <a:t>访问次数，以及单位访问能耗都有关。</a:t>
            </a:r>
            <a:endParaRPr lang="en-US" altLang="zh-CN" b="0" dirty="0" smtClean="0"/>
          </a:p>
          <a:p>
            <a:r>
              <a:rPr lang="zh-CN" altLang="en-US" dirty="0" smtClean="0"/>
              <a:t>显然</a:t>
            </a:r>
            <a:r>
              <a:rPr lang="en-US" altLang="zh-CN" dirty="0" smtClean="0"/>
              <a:t>DRAM</a:t>
            </a:r>
            <a:r>
              <a:rPr lang="zh-CN" altLang="en-US" dirty="0" smtClean="0"/>
              <a:t>的单位功耗比</a:t>
            </a:r>
            <a:r>
              <a:rPr lang="en-US" altLang="zh-CN" dirty="0" smtClean="0"/>
              <a:t>SRAM</a:t>
            </a:r>
            <a:r>
              <a:rPr lang="zh-CN" altLang="en-US" dirty="0" smtClean="0"/>
              <a:t>要大得多。</a:t>
            </a:r>
            <a:endParaRPr lang="en-US" altLang="zh-CN" dirty="0" smtClean="0"/>
          </a:p>
          <a:p>
            <a:r>
              <a:rPr lang="zh-CN" altLang="en-US" dirty="0" smtClean="0"/>
              <a:t>而计算功耗则等于计算操作数乘以单位操作的能耗。</a:t>
            </a:r>
            <a:endParaRPr lang="en-US" altLang="zh-CN" dirty="0" smtClean="0"/>
          </a:p>
          <a:p>
            <a:r>
              <a:rPr lang="zh-CN" altLang="en-US" dirty="0" smtClean="0"/>
              <a:t>那么怎么降低功耗呢？首先对特定任务，我们先要进行软件层面的算法和架构设计，降低计算操作的次数来降低计算能耗，降低参数的数量来降低访问次数。然后，从硬件架构的角度，我们要优化计算模式来缩小</a:t>
            </a:r>
            <a:r>
              <a:rPr lang="en-US" altLang="zh-CN" dirty="0" smtClean="0"/>
              <a:t>DRAM</a:t>
            </a:r>
            <a:r>
              <a:rPr lang="zh-CN" altLang="en-US" dirty="0" smtClean="0"/>
              <a:t>的访存次数降低访存功耗。最后，从具体电路实现的角度，我们还要优化具体的计算单元来降低单位计算能耗，优化存储器来降低单位访问能耗。</a:t>
            </a:r>
            <a:endParaRPr lang="en-US" altLang="zh-CN" dirty="0" smtClean="0"/>
          </a:p>
          <a:p>
            <a:r>
              <a:rPr lang="zh-CN" altLang="en-US" dirty="0" smtClean="0"/>
              <a:t>所以针对特定应用来说，我们需要进行软硬件协同设计才能达到最优解，所以软件和硬件我们都得懂，只去优化软件或者优化硬件都是不行的。有时在硬件上做很多的工作，还不如软件层面简单的改一下架构，比如去掉几个全连接层，比如进行网络压缩和稀疏化效果来得快。</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接下来我们看看性能和什么有关。</a:t>
            </a:r>
            <a:endParaRPr lang="en-US" altLang="zh-CN" dirty="0" smtClean="0"/>
          </a:p>
          <a:p>
            <a:r>
              <a:rPr lang="zh-CN" altLang="en-US" dirty="0" smtClean="0"/>
              <a:t>性能，即每秒的计算次数等于硬件乘加单元个数，计算单元利用率以及计算核心频率三者相乘。</a:t>
            </a:r>
            <a:endParaRPr lang="en-US" altLang="zh-CN" dirty="0" smtClean="0"/>
          </a:p>
          <a:p>
            <a:r>
              <a:rPr lang="zh-CN" altLang="en-US" dirty="0" smtClean="0"/>
              <a:t>对固定的硬件架构，乘加单元个数都是确定的了，时钟频率也很难往上调了，比如会直接影响功耗，那么关键就是计算单元的利用率。</a:t>
            </a:r>
            <a:endParaRPr lang="en-US" altLang="zh-CN" dirty="0" smtClean="0"/>
          </a:p>
          <a:p>
            <a:r>
              <a:rPr lang="zh-CN" altLang="en-US" dirty="0" smtClean="0"/>
              <a:t>有的同学可能会疑惑，计算单元还没都利用上么？实际上由于问题本身的并行度的限制，计算单元的利用率长期在</a:t>
            </a:r>
            <a:r>
              <a:rPr lang="en-US" altLang="zh-CN" dirty="0" smtClean="0"/>
              <a:t>40%</a:t>
            </a:r>
            <a:r>
              <a:rPr lang="en-US" altLang="zh-CN" baseline="0" dirty="0" smtClean="0"/>
              <a:t> 50%</a:t>
            </a:r>
            <a:r>
              <a:rPr lang="zh-CN" altLang="en-US" baseline="0" dirty="0" smtClean="0"/>
              <a:t>的范围内波动。在一定时刻确实有一些乘加单元是空闲的。</a:t>
            </a:r>
            <a:r>
              <a:rPr lang="zh-CN" altLang="en-US" dirty="0" smtClean="0"/>
              <a:t>就像咱们服务器上跑</a:t>
            </a:r>
            <a:r>
              <a:rPr lang="en-US" altLang="zh-CN" dirty="0" smtClean="0"/>
              <a:t>APS</a:t>
            </a:r>
            <a:r>
              <a:rPr lang="zh-CN" altLang="en-US" dirty="0" smtClean="0"/>
              <a:t>仿真一样，也不是说一下二十线程全占，</a:t>
            </a:r>
            <a:r>
              <a:rPr lang="en-US" altLang="zh-CN" dirty="0" smtClean="0"/>
              <a:t>CPU</a:t>
            </a:r>
            <a:r>
              <a:rPr lang="zh-CN" altLang="en-US" dirty="0" smtClean="0"/>
              <a:t>占用就到</a:t>
            </a:r>
            <a:r>
              <a:rPr lang="en-US" altLang="zh-CN" dirty="0" smtClean="0"/>
              <a:t>2000%</a:t>
            </a:r>
            <a:r>
              <a:rPr lang="zh-CN" altLang="en-US" dirty="0" smtClean="0"/>
              <a:t>的，一般也就只能跑到</a:t>
            </a:r>
            <a:r>
              <a:rPr lang="en-US" altLang="zh-CN" dirty="0" smtClean="0"/>
              <a:t>400%</a:t>
            </a:r>
            <a:r>
              <a:rPr lang="zh-CN" altLang="en-US" dirty="0" smtClean="0"/>
              <a:t>到</a:t>
            </a:r>
            <a:r>
              <a:rPr lang="en-US" altLang="zh-CN" dirty="0" smtClean="0"/>
              <a:t>500%</a:t>
            </a:r>
            <a:r>
              <a:rPr lang="zh-CN" altLang="en-US" dirty="0" smtClean="0"/>
              <a:t>就相当于只利用了四到五个线程。</a:t>
            </a:r>
            <a:endParaRPr lang="en-US" altLang="zh-CN" dirty="0" smtClean="0"/>
          </a:p>
          <a:p>
            <a:r>
              <a:rPr lang="zh-CN" altLang="en-US" dirty="0" smtClean="0"/>
              <a:t>所以怎么从软件和硬件的角度同时优化计算模式，提高计算单元的利用率也很重要。</a:t>
            </a:r>
            <a:endParaRPr lang="en-US" altLang="zh-CN" dirty="0" smtClean="0"/>
          </a:p>
          <a:p>
            <a:endParaRPr lang="en-US" altLang="zh-CN" dirty="0" smtClean="0"/>
          </a:p>
          <a:p>
            <a:r>
              <a:rPr lang="zh-CN" altLang="en-US" dirty="0" smtClean="0"/>
              <a:t>总结下，现在学术界大概有右边这些方法来降低功耗，提升性能。</a:t>
            </a:r>
            <a:endParaRPr lang="en-US" altLang="zh-CN" dirty="0" smtClean="0"/>
          </a:p>
          <a:p>
            <a:r>
              <a:rPr lang="zh-CN" altLang="en-US" b="1" dirty="0" smtClean="0"/>
              <a:t>计算模式优化</a:t>
            </a:r>
            <a:r>
              <a:rPr lang="zh-CN" altLang="en-US" dirty="0" smtClean="0"/>
              <a:t>  降低</a:t>
            </a:r>
            <a:r>
              <a:rPr lang="en-US" altLang="zh-CN" dirty="0" smtClean="0"/>
              <a:t>DRAM</a:t>
            </a:r>
            <a:r>
              <a:rPr lang="zh-CN" altLang="en-US" dirty="0" smtClean="0"/>
              <a:t>和</a:t>
            </a:r>
            <a:r>
              <a:rPr lang="en-US" altLang="zh-CN" dirty="0" smtClean="0"/>
              <a:t>SRAM</a:t>
            </a:r>
            <a:r>
              <a:rPr lang="zh-CN" altLang="en-US" dirty="0" smtClean="0"/>
              <a:t>的读取次数，提高计算单元利用率</a:t>
            </a:r>
          </a:p>
          <a:p>
            <a:r>
              <a:rPr lang="zh-CN" altLang="en-US" b="1" dirty="0" smtClean="0"/>
              <a:t>模型压缩，降低数据精度，二值化</a:t>
            </a:r>
            <a:r>
              <a:rPr lang="zh-CN" altLang="en-US" dirty="0" smtClean="0"/>
              <a:t> 降低</a:t>
            </a:r>
            <a:r>
              <a:rPr lang="en-US" altLang="zh-CN" dirty="0" smtClean="0"/>
              <a:t>DRMA</a:t>
            </a:r>
            <a:r>
              <a:rPr lang="zh-CN" altLang="en-US" dirty="0" smtClean="0"/>
              <a:t>和</a:t>
            </a:r>
            <a:r>
              <a:rPr lang="en-US" altLang="zh-CN" dirty="0" smtClean="0"/>
              <a:t>SRAM</a:t>
            </a:r>
            <a:r>
              <a:rPr lang="zh-CN" altLang="en-US" dirty="0" smtClean="0"/>
              <a:t>单次读取的能耗，降低一次运算的能耗</a:t>
            </a:r>
          </a:p>
          <a:p>
            <a:r>
              <a:rPr lang="zh-CN" altLang="en-US" b="1" dirty="0" smtClean="0"/>
              <a:t>非易失性存储</a:t>
            </a:r>
            <a:r>
              <a:rPr lang="zh-CN" altLang="en-US" dirty="0" smtClean="0"/>
              <a:t> 降低</a:t>
            </a:r>
            <a:r>
              <a:rPr lang="en-US" altLang="zh-CN" dirty="0" smtClean="0"/>
              <a:t>DRMA</a:t>
            </a:r>
            <a:r>
              <a:rPr lang="zh-CN" altLang="en-US" dirty="0" smtClean="0"/>
              <a:t>和</a:t>
            </a:r>
            <a:r>
              <a:rPr lang="en-US" altLang="zh-CN" dirty="0" smtClean="0"/>
              <a:t>buffer</a:t>
            </a:r>
            <a:r>
              <a:rPr lang="zh-CN" altLang="en-US" dirty="0" smtClean="0"/>
              <a:t>单次读取的能耗，降低一次运算的能耗</a:t>
            </a:r>
          </a:p>
          <a:p>
            <a:r>
              <a:rPr lang="zh-CN" altLang="en-US" b="1" dirty="0" smtClean="0"/>
              <a:t>稀疏化</a:t>
            </a:r>
            <a:r>
              <a:rPr lang="zh-CN" altLang="en-US" dirty="0" smtClean="0"/>
              <a:t> 降低</a:t>
            </a:r>
            <a:r>
              <a:rPr lang="en-US" altLang="zh-CN" dirty="0" smtClean="0"/>
              <a:t>DRAM</a:t>
            </a:r>
            <a:r>
              <a:rPr lang="zh-CN" altLang="en-US" dirty="0" smtClean="0"/>
              <a:t>和</a:t>
            </a:r>
            <a:r>
              <a:rPr lang="en-US" altLang="zh-CN" dirty="0" smtClean="0"/>
              <a:t>buffer</a:t>
            </a:r>
            <a:r>
              <a:rPr lang="zh-CN" altLang="en-US" dirty="0" smtClean="0"/>
              <a:t>的读取次数，运算次数。因为零就不用读取和计算。</a:t>
            </a:r>
          </a:p>
          <a:p>
            <a:r>
              <a:rPr lang="zh-CN" altLang="en-US" b="1" dirty="0" smtClean="0"/>
              <a:t>动态电压频率调节</a:t>
            </a:r>
            <a:r>
              <a:rPr lang="zh-CN" altLang="en-US" dirty="0" smtClean="0"/>
              <a:t> 降低</a:t>
            </a:r>
            <a:r>
              <a:rPr lang="en-US" altLang="zh-CN" dirty="0" smtClean="0"/>
              <a:t>DRMA</a:t>
            </a:r>
            <a:r>
              <a:rPr lang="zh-CN" altLang="en-US" dirty="0" smtClean="0"/>
              <a:t>和</a:t>
            </a:r>
            <a:r>
              <a:rPr lang="en-US" altLang="zh-CN" dirty="0" smtClean="0"/>
              <a:t>buffer</a:t>
            </a:r>
            <a:r>
              <a:rPr lang="zh-CN" altLang="en-US" dirty="0" smtClean="0"/>
              <a:t>单次读取的能耗，降低一次运算的能耗  提升频率（提升性能）</a:t>
            </a:r>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90</a:t>
            </a:fld>
            <a:endParaRPr lang="zh-CN" altLang="en-US"/>
          </a:p>
        </p:txBody>
      </p:sp>
    </p:spTree>
    <p:extLst>
      <p:ext uri="{BB962C8B-B14F-4D97-AF65-F5344CB8AC3E}">
        <p14:creationId xmlns:p14="http://schemas.microsoft.com/office/powerpoint/2010/main" val="8290971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什么是树的划分？即选择最优划分的属性，比如选择西瓜的纹理如何，使得每个子节点的样本尽量属于一种类别，就是希望节点的纯度尽可能高。</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那怎么样才是最优的划分呢？怎么衡量它？</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首先怎么衡量节点的纯度呢？</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我们提出了信息熵就是信息量的期望，</a:t>
            </a:r>
            <a:r>
              <a:rPr lang="zh-CN" altLang="en-US" sz="1200" kern="1200" dirty="0" smtClean="0">
                <a:solidFill>
                  <a:schemeClr val="tx1"/>
                </a:solidFill>
                <a:latin typeface="+mn-lt"/>
                <a:ea typeface="+mn-ea"/>
                <a:cs typeface="+mn-cs"/>
              </a:rPr>
              <a:t>显然熵越小，越简单，信息量越少，纯度越高。越小越好。</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衡量划分的好坏就有三种方式</a:t>
            </a:r>
            <a:endParaRPr lang="en-US" altLang="zh-CN" sz="1200" kern="1200" dirty="0" smtClean="0">
              <a:solidFill>
                <a:schemeClr val="tx1"/>
              </a:solidFill>
              <a:latin typeface="+mn-lt"/>
              <a:ea typeface="+mn-ea"/>
              <a:cs typeface="+mn-cs"/>
            </a:endParaRPr>
          </a:p>
          <a:p>
            <a:r>
              <a:rPr lang="zh-CN" altLang="en-US" dirty="0" smtClean="0"/>
              <a:t>信息增益</a:t>
            </a:r>
            <a:endParaRPr lang="en-US" altLang="zh-CN" dirty="0" smtClean="0"/>
          </a:p>
          <a:p>
            <a:r>
              <a:rPr lang="zh-CN" altLang="en-US" dirty="0" smtClean="0"/>
              <a:t>增益率</a:t>
            </a:r>
            <a:endParaRPr lang="en-US" altLang="zh-CN" dirty="0" smtClean="0"/>
          </a:p>
          <a:p>
            <a:r>
              <a:rPr lang="zh-CN" altLang="en-US" dirty="0" smtClean="0"/>
              <a:t>基尼指数</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信息增益就是使用某属性进行划分后信息熵下降的值，越大越好。</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增益率是信息增益</a:t>
            </a:r>
            <a:r>
              <a:rPr lang="en-US" altLang="zh-CN" sz="1200" kern="1200" dirty="0" smtClean="0">
                <a:solidFill>
                  <a:schemeClr val="tx1"/>
                </a:solidFill>
                <a:latin typeface="+mn-lt"/>
                <a:ea typeface="+mn-ea"/>
                <a:cs typeface="+mn-cs"/>
              </a:rPr>
              <a:t>/</a:t>
            </a:r>
            <a:r>
              <a:rPr lang="zh-CN" altLang="en-US" sz="1200" kern="1200" dirty="0" smtClean="0">
                <a:solidFill>
                  <a:schemeClr val="tx1"/>
                </a:solidFill>
                <a:latin typeface="+mn-lt"/>
                <a:ea typeface="+mn-ea"/>
                <a:cs typeface="+mn-cs"/>
              </a:rPr>
              <a:t>属性</a:t>
            </a:r>
            <a:r>
              <a:rPr lang="en-US" altLang="zh-CN" sz="1200" kern="1200" dirty="0" smtClean="0">
                <a:solidFill>
                  <a:schemeClr val="tx1"/>
                </a:solidFill>
                <a:latin typeface="+mn-lt"/>
                <a:ea typeface="+mn-ea"/>
                <a:cs typeface="+mn-cs"/>
              </a:rPr>
              <a:t>a</a:t>
            </a:r>
            <a:r>
              <a:rPr lang="zh-CN" altLang="en-US" sz="1200" kern="1200" dirty="0" smtClean="0">
                <a:solidFill>
                  <a:schemeClr val="tx1"/>
                </a:solidFill>
                <a:latin typeface="+mn-lt"/>
                <a:ea typeface="+mn-ea"/>
                <a:cs typeface="+mn-cs"/>
              </a:rPr>
              <a:t>的固有值</a:t>
            </a:r>
            <a:r>
              <a:rPr lang="en-US" altLang="zh-CN" sz="1200" kern="1200" dirty="0" smtClean="0">
                <a:solidFill>
                  <a:schemeClr val="tx1"/>
                </a:solidFill>
                <a:latin typeface="+mn-lt"/>
                <a:ea typeface="+mn-ea"/>
                <a:cs typeface="+mn-cs"/>
              </a:rPr>
              <a:t>intrinsic value</a:t>
            </a:r>
            <a:r>
              <a:rPr lang="zh-CN" altLang="en-US" sz="1200" kern="1200" dirty="0" smtClean="0">
                <a:solidFill>
                  <a:schemeClr val="tx1"/>
                </a:solidFill>
                <a:latin typeface="+mn-lt"/>
                <a:ea typeface="+mn-ea"/>
                <a:cs typeface="+mn-cs"/>
              </a:rPr>
              <a:t>，相当于增益的比例，也是越大越好。</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基尼指数则是从数据集</a:t>
            </a:r>
            <a:r>
              <a:rPr lang="en-US" altLang="zh-CN" sz="1200" kern="1200" dirty="0" smtClean="0">
                <a:solidFill>
                  <a:schemeClr val="tx1"/>
                </a:solidFill>
                <a:latin typeface="+mn-lt"/>
                <a:ea typeface="+mn-ea"/>
                <a:cs typeface="+mn-cs"/>
              </a:rPr>
              <a:t>D</a:t>
            </a:r>
            <a:r>
              <a:rPr lang="zh-CN" altLang="en-US" sz="1200" kern="1200" dirty="0" smtClean="0">
                <a:solidFill>
                  <a:schemeClr val="tx1"/>
                </a:solidFill>
                <a:latin typeface="+mn-lt"/>
                <a:ea typeface="+mn-ea"/>
                <a:cs typeface="+mn-cs"/>
              </a:rPr>
              <a:t>总随便取两个样本，他们类别不同的概率。越小越好。</a:t>
            </a: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latin typeface="+mn-lt"/>
                <a:ea typeface="+mn-ea"/>
                <a:cs typeface="+mn-cs"/>
              </a:rPr>
              <a:t>这三种衡量方式各有优劣，不同情况可能适合不同的衡量方式。这里不细说了。</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10</a:t>
            </a:fld>
            <a:endParaRPr lang="zh-CN" altLang="en-US"/>
          </a:p>
        </p:txBody>
      </p:sp>
    </p:spTree>
    <p:extLst>
      <p:ext uri="{BB962C8B-B14F-4D97-AF65-F5344CB8AC3E}">
        <p14:creationId xmlns:p14="http://schemas.microsoft.com/office/powerpoint/2010/main" val="36727594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我们来看下这张图，这是</a:t>
            </a:r>
            <a:r>
              <a:rPr lang="en-US" altLang="zh-CN" dirty="0" smtClean="0"/>
              <a:t>45nmCMOS</a:t>
            </a:r>
            <a:r>
              <a:rPr lang="zh-CN" altLang="en-US" dirty="0" smtClean="0"/>
              <a:t>工艺下，不同操作的功耗。我们发现整数加法是最低的，只需要</a:t>
            </a:r>
            <a:r>
              <a:rPr lang="en-US" altLang="zh-CN" dirty="0" smtClean="0"/>
              <a:t>0.1pJ</a:t>
            </a:r>
            <a:r>
              <a:rPr lang="zh-CN" altLang="en-US" dirty="0" smtClean="0"/>
              <a:t>。浮点数加法就是整数加法的</a:t>
            </a:r>
            <a:r>
              <a:rPr lang="en-US" altLang="zh-CN" dirty="0" smtClean="0"/>
              <a:t>9</a:t>
            </a:r>
            <a:r>
              <a:rPr lang="zh-CN" altLang="en-US" dirty="0" smtClean="0"/>
              <a:t>倍功耗了。</a:t>
            </a:r>
            <a:endParaRPr lang="en-US" altLang="zh-CN" dirty="0" smtClean="0"/>
          </a:p>
          <a:p>
            <a:r>
              <a:rPr lang="zh-CN" altLang="en-US" dirty="0" smtClean="0"/>
              <a:t>从寄存器中读数和浮点数加法功耗差不多。等到乘法功耗就高了，一下变成了整数加法的三四十倍。但我们发现计算功耗其实还不算高。</a:t>
            </a:r>
            <a:endParaRPr lang="en-US" altLang="zh-CN" dirty="0" smtClean="0"/>
          </a:p>
          <a:p>
            <a:r>
              <a:rPr lang="zh-CN" altLang="en-US" dirty="0" smtClean="0"/>
              <a:t>功耗最高的是</a:t>
            </a:r>
            <a:r>
              <a:rPr lang="en-US" altLang="zh-CN" dirty="0" smtClean="0"/>
              <a:t>SRAM</a:t>
            </a:r>
            <a:r>
              <a:rPr lang="zh-CN" altLang="en-US" dirty="0" smtClean="0"/>
              <a:t>和</a:t>
            </a:r>
            <a:r>
              <a:rPr lang="en-US" altLang="zh-CN" dirty="0" smtClean="0"/>
              <a:t>DRAM</a:t>
            </a:r>
            <a:r>
              <a:rPr lang="zh-CN" altLang="en-US" dirty="0" smtClean="0"/>
              <a:t>的访存，</a:t>
            </a:r>
            <a:r>
              <a:rPr lang="en-US" altLang="zh-CN" dirty="0" smtClean="0"/>
              <a:t>SRAM</a:t>
            </a:r>
            <a:r>
              <a:rPr lang="zh-CN" altLang="en-US" dirty="0" smtClean="0"/>
              <a:t>访存功耗为整数加法的</a:t>
            </a:r>
            <a:r>
              <a:rPr lang="en-US" altLang="zh-CN" dirty="0" smtClean="0"/>
              <a:t>50</a:t>
            </a:r>
            <a:r>
              <a:rPr lang="zh-CN" altLang="en-US" dirty="0" smtClean="0"/>
              <a:t>倍，而</a:t>
            </a:r>
            <a:r>
              <a:rPr lang="en-US" altLang="zh-CN" dirty="0" smtClean="0"/>
              <a:t>DRAM</a:t>
            </a:r>
            <a:r>
              <a:rPr lang="zh-CN" altLang="en-US" dirty="0" smtClean="0"/>
              <a:t>访存为整数加法的</a:t>
            </a:r>
            <a:r>
              <a:rPr lang="en-US" altLang="zh-CN" dirty="0" smtClean="0"/>
              <a:t>6400</a:t>
            </a:r>
            <a:r>
              <a:rPr lang="zh-CN" altLang="en-US" dirty="0" smtClean="0"/>
              <a:t>倍，这就太恐怖了，一下高了三个数量级。</a:t>
            </a:r>
            <a:endParaRPr lang="en-US" altLang="zh-CN" dirty="0" smtClean="0"/>
          </a:p>
          <a:p>
            <a:r>
              <a:rPr lang="zh-CN" altLang="en-US" dirty="0" smtClean="0"/>
              <a:t>所以</a:t>
            </a:r>
            <a:r>
              <a:rPr lang="zh-CN" altLang="en-US" dirty="0" smtClean="0"/>
              <a:t>对降低功耗最重要的其实是先模型压缩并更改结构来降低参数数量，然后从硬件的角度，优化计算模式，一方面降低访问存储器的次数，另一方面让原本需要读</a:t>
            </a:r>
            <a:r>
              <a:rPr lang="en-US" altLang="zh-CN" dirty="0" smtClean="0"/>
              <a:t>DRAM</a:t>
            </a:r>
            <a:r>
              <a:rPr lang="zh-CN" altLang="en-US" dirty="0" smtClean="0"/>
              <a:t>的，尽量从</a:t>
            </a:r>
            <a:r>
              <a:rPr lang="en-US" altLang="zh-CN" dirty="0" smtClean="0"/>
              <a:t>SRAM</a:t>
            </a:r>
            <a:r>
              <a:rPr lang="zh-CN" altLang="en-US" dirty="0" smtClean="0"/>
              <a:t>就能读到，让原本读</a:t>
            </a:r>
            <a:r>
              <a:rPr lang="en-US" altLang="zh-CN" dirty="0" smtClean="0"/>
              <a:t>SRAM</a:t>
            </a:r>
            <a:r>
              <a:rPr lang="zh-CN" altLang="en-US" dirty="0" smtClean="0"/>
              <a:t>的，尽量从寄存器就能读到。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91</a:t>
            </a:fld>
            <a:endParaRPr lang="zh-CN" altLang="en-US"/>
          </a:p>
        </p:txBody>
      </p:sp>
    </p:spTree>
    <p:extLst>
      <p:ext uri="{BB962C8B-B14F-4D97-AF65-F5344CB8AC3E}">
        <p14:creationId xmlns:p14="http://schemas.microsoft.com/office/powerpoint/2010/main" val="343181075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经过我们刚才的分析，我们可以把将能效优化转换为访存次数</a:t>
            </a:r>
            <a:r>
              <a:rPr lang="en-US" altLang="zh-CN" dirty="0" smtClean="0"/>
              <a:t>MA</a:t>
            </a:r>
            <a:r>
              <a:rPr lang="zh-CN" altLang="en-US" dirty="0" smtClean="0"/>
              <a:t>优化 ，将性能优化转换为计算单位利用率的优化 。而这两者都和计算模式紧密相关。</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什么是计算模式呢？</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计算模式</a:t>
            </a:r>
            <a:r>
              <a:rPr lang="en-US" altLang="zh-CN" dirty="0" smtClean="0"/>
              <a:t>=</a:t>
            </a:r>
            <a:r>
              <a:rPr lang="zh-CN" altLang="en-US" dirty="0" smtClean="0"/>
              <a:t>数据复用模式</a:t>
            </a:r>
            <a:r>
              <a:rPr lang="en-US" altLang="zh-CN" dirty="0" smtClean="0"/>
              <a:t>+</a:t>
            </a:r>
            <a:r>
              <a:rPr lang="zh-CN" altLang="en-US" dirty="0" smtClean="0"/>
              <a:t>卷积映射方法</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数据复用模式就是指存储在存储器中的数据和权重如何交互、传输、复用。描述传输方式。</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而卷积映射方法就是指数据传到了计算核，如何进行计算？</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首先我们来看数据复用模式，我们知道卷积其实就是对图像中一块数据读进来进行乘加运算，所以他涉及了四个循环，就是右边的这张图。</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其中循环</a:t>
            </a:r>
            <a:r>
              <a:rPr lang="en-US" altLang="zh-CN" dirty="0" smtClean="0"/>
              <a:t>M</a:t>
            </a:r>
            <a:r>
              <a:rPr lang="zh-CN" altLang="en-US" dirty="0" smtClean="0"/>
              <a:t>是指我们有</a:t>
            </a:r>
            <a:r>
              <a:rPr lang="en-US" altLang="zh-CN" dirty="0" smtClean="0"/>
              <a:t>M</a:t>
            </a:r>
            <a:r>
              <a:rPr lang="zh-CN" altLang="en-US" dirty="0" smtClean="0"/>
              <a:t>个</a:t>
            </a:r>
            <a:r>
              <a:rPr lang="en-US" altLang="zh-CN" dirty="0" smtClean="0"/>
              <a:t>feature map</a:t>
            </a:r>
            <a:r>
              <a:rPr lang="zh-CN" altLang="en-US" dirty="0" smtClean="0"/>
              <a:t>，或者说</a:t>
            </a:r>
            <a:r>
              <a:rPr lang="en-US" altLang="zh-CN" dirty="0" smtClean="0"/>
              <a:t>M</a:t>
            </a:r>
            <a:r>
              <a:rPr lang="zh-CN" altLang="en-US" dirty="0" smtClean="0"/>
              <a:t>个卷积核。</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循环</a:t>
            </a:r>
            <a:r>
              <a:rPr lang="en-US" altLang="zh-CN" dirty="0" smtClean="0"/>
              <a:t>B</a:t>
            </a:r>
            <a:r>
              <a:rPr lang="zh-CN" altLang="en-US" dirty="0" smtClean="0"/>
              <a:t>则是我们的输入有</a:t>
            </a:r>
            <a:r>
              <a:rPr lang="en-US" altLang="zh-CN" dirty="0" smtClean="0"/>
              <a:t>N</a:t>
            </a:r>
            <a:r>
              <a:rPr lang="zh-CN" altLang="en-US" dirty="0" smtClean="0"/>
              <a:t>个</a:t>
            </a:r>
            <a:r>
              <a:rPr lang="en-US" altLang="zh-CN" dirty="0" smtClean="0"/>
              <a:t>channel</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而</a:t>
            </a:r>
            <a:r>
              <a:rPr lang="zh-CN" altLang="en-US" dirty="0" smtClean="0"/>
              <a:t>循环</a:t>
            </a:r>
            <a:r>
              <a:rPr lang="en-US" altLang="zh-CN" dirty="0" smtClean="0"/>
              <a:t>R</a:t>
            </a:r>
            <a:r>
              <a:rPr lang="zh-CN" altLang="en-US" dirty="0" smtClean="0"/>
              <a:t>和</a:t>
            </a:r>
            <a:r>
              <a:rPr lang="en-US" altLang="zh-CN" dirty="0" smtClean="0"/>
              <a:t>C</a:t>
            </a:r>
            <a:r>
              <a:rPr lang="zh-CN" altLang="en-US" dirty="0" smtClean="0"/>
              <a:t>则是我们</a:t>
            </a:r>
            <a:r>
              <a:rPr lang="en-US" altLang="zh-CN" dirty="0" smtClean="0"/>
              <a:t>kernel</a:t>
            </a:r>
            <a:r>
              <a:rPr lang="zh-CN" altLang="en-US" dirty="0" smtClean="0"/>
              <a:t>的尺寸，比如</a:t>
            </a:r>
            <a:r>
              <a:rPr lang="en-US" altLang="zh-CN" dirty="0" smtClean="0"/>
              <a:t>5</a:t>
            </a:r>
            <a:r>
              <a:rPr lang="zh-CN" altLang="en-US" dirty="0" smtClean="0"/>
              <a:t>*</a:t>
            </a:r>
            <a:r>
              <a:rPr lang="en-US" altLang="zh-CN" dirty="0" smtClean="0"/>
              <a:t>5</a:t>
            </a:r>
            <a:r>
              <a:rPr lang="zh-CN" altLang="en-US" dirty="0" smtClean="0"/>
              <a:t>。</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我们知道有循环就能并行，所以一个方法就是使用循环交换来更改循环的顺序来优化数据复用模式，减少访存次数。</a:t>
            </a:r>
          </a:p>
          <a:p>
            <a:r>
              <a:rPr lang="zh-CN" altLang="en-US" dirty="0" smtClean="0"/>
              <a:t>还有将循环分块来优化卷积映射方法，提高计算资源利用率。</a:t>
            </a:r>
          </a:p>
          <a:p>
            <a:r>
              <a:rPr lang="zh-CN" altLang="en-US" dirty="0" smtClean="0"/>
              <a:t>对数据复用方法来说主要有输入复用、输出复用、权重复用。</a:t>
            </a:r>
            <a:endParaRPr lang="en-US" altLang="zh-CN" dirty="0" smtClean="0"/>
          </a:p>
          <a:p>
            <a:r>
              <a:rPr lang="zh-CN" altLang="en-US" dirty="0" smtClean="0"/>
              <a:t>比如说输入复用吧，其实就是通过调整</a:t>
            </a:r>
            <a:r>
              <a:rPr lang="en-US" altLang="zh-CN" dirty="0" smtClean="0"/>
              <a:t>for</a:t>
            </a:r>
            <a:r>
              <a:rPr lang="zh-CN" altLang="en-US" dirty="0" smtClean="0"/>
              <a:t>循环顺序的方式，实现分块的读取</a:t>
            </a:r>
            <a:r>
              <a:rPr lang="en-US" altLang="zh-CN" dirty="0" smtClean="0"/>
              <a:t>input buffer</a:t>
            </a:r>
            <a:r>
              <a:rPr lang="zh-CN" altLang="en-US" dirty="0" smtClean="0"/>
              <a:t>中的数据，把能用这些数据算的东西都算出来了。</a:t>
            </a:r>
            <a:endParaRPr lang="en-US" altLang="zh-CN" dirty="0" smtClean="0"/>
          </a:p>
          <a:p>
            <a:r>
              <a:rPr lang="zh-CN" altLang="en-US" dirty="0" smtClean="0"/>
              <a:t>进行分块的读取，分块的计算。</a:t>
            </a:r>
            <a:endParaRPr lang="en-US" altLang="zh-CN" dirty="0" smtClean="0"/>
          </a:p>
          <a:p>
            <a:r>
              <a:rPr lang="zh-CN" altLang="en-US" dirty="0" smtClean="0"/>
              <a:t>最终我们输入数据只遍历了一遍读完了，对应的计算也都完成了。</a:t>
            </a:r>
            <a:endParaRPr lang="en-US" altLang="zh-CN" dirty="0" smtClean="0"/>
          </a:p>
          <a:p>
            <a:r>
              <a:rPr lang="zh-CN" altLang="en-US" dirty="0" smtClean="0"/>
              <a:t>不会造成某些输入数据重复多次读取。相当于根据我计算时需要的数据顺序来读取数据。 </a:t>
            </a:r>
            <a:endParaRPr lang="en-US" altLang="zh-CN" dirty="0" smtClean="0"/>
          </a:p>
          <a:p>
            <a:r>
              <a:rPr lang="zh-CN" altLang="en-US" dirty="0" smtClean="0"/>
              <a:t>右边这个公式是访存次数和复用方法的关系，</a:t>
            </a:r>
            <a:r>
              <a:rPr lang="en-US" altLang="zh-CN" dirty="0" smtClean="0"/>
              <a:t>TI</a:t>
            </a:r>
            <a:r>
              <a:rPr lang="zh-CN" altLang="en-US" dirty="0" smtClean="0"/>
              <a:t>，</a:t>
            </a:r>
            <a:r>
              <a:rPr lang="en-US" altLang="zh-CN" dirty="0" smtClean="0"/>
              <a:t>TO</a:t>
            </a:r>
            <a:r>
              <a:rPr lang="zh-CN" altLang="en-US" dirty="0" smtClean="0"/>
              <a:t>，</a:t>
            </a:r>
            <a:r>
              <a:rPr lang="en-US" altLang="zh-CN" dirty="0" smtClean="0"/>
              <a:t>TW</a:t>
            </a:r>
            <a:r>
              <a:rPr lang="zh-CN" altLang="en-US" dirty="0" smtClean="0"/>
              <a:t>和</a:t>
            </a:r>
            <a:r>
              <a:rPr lang="en-US" altLang="zh-CN" dirty="0" smtClean="0"/>
              <a:t>TPO</a:t>
            </a:r>
            <a:r>
              <a:rPr lang="zh-CN" altLang="en-US" dirty="0" smtClean="0"/>
              <a:t>分别是输入输出，权重的总量，而</a:t>
            </a:r>
            <a:r>
              <a:rPr lang="en-US" altLang="zh-CN" dirty="0" smtClean="0"/>
              <a:t>TPO</a:t>
            </a:r>
            <a:r>
              <a:rPr lang="zh-CN" altLang="en-US" dirty="0" smtClean="0"/>
              <a:t>则为最终输出数据量。</a:t>
            </a:r>
            <a:endParaRPr lang="en-US" altLang="zh-CN" dirty="0" smtClean="0"/>
          </a:p>
          <a:p>
            <a:r>
              <a:rPr lang="zh-CN" altLang="en-US" dirty="0" smtClean="0"/>
              <a:t>前</a:t>
            </a:r>
            <a:r>
              <a:rPr lang="zh-CN" altLang="en-US" dirty="0" smtClean="0"/>
              <a:t>三者都有一个系数，也就是复用因子。我们可以调整复用方法来优化复用因子。</a:t>
            </a:r>
            <a:endParaRPr lang="en-US" altLang="zh-CN" dirty="0" smtClean="0"/>
          </a:p>
          <a:p>
            <a:r>
              <a:rPr lang="zh-CN" altLang="en-US" dirty="0" smtClean="0"/>
              <a:t>比如对输入复用来说，输入数据的复用因子就是</a:t>
            </a:r>
            <a:r>
              <a:rPr lang="en-US" altLang="zh-CN" dirty="0" smtClean="0"/>
              <a:t>1</a:t>
            </a:r>
            <a:r>
              <a:rPr lang="zh-CN" altLang="en-US" dirty="0" smtClean="0"/>
              <a:t>。而对其他数据要大于</a:t>
            </a:r>
            <a:r>
              <a:rPr lang="en-US" altLang="zh-CN" dirty="0" smtClean="0"/>
              <a:t>1</a:t>
            </a:r>
            <a:r>
              <a:rPr lang="zh-CN" altLang="en-US" dirty="0" smtClean="0"/>
              <a:t>，要读取不止一次。 </a:t>
            </a:r>
            <a:endParaRPr lang="en-US" altLang="zh-CN" dirty="0" smtClean="0"/>
          </a:p>
          <a:p>
            <a:r>
              <a:rPr lang="zh-CN" altLang="en-US" dirty="0" smtClean="0"/>
              <a:t>对于不同的情况可能也需要不同的复用方法。</a:t>
            </a:r>
            <a:endParaRPr lang="en-US" altLang="zh-CN" dirty="0" smtClean="0"/>
          </a:p>
          <a:p>
            <a:endParaRPr lang="en-US" altLang="zh-CN" dirty="0" smtClean="0"/>
          </a:p>
          <a:p>
            <a:r>
              <a:rPr lang="zh-CN" altLang="en-US" dirty="0" smtClean="0"/>
              <a:t>卷积映射方法这里就不具体说了。总之思想还是调整输入数据的节拍，提高卷积计算单元的利用率。这和具体的单元的个数等等都有关。</a:t>
            </a:r>
            <a:endParaRPr lang="en-US" altLang="zh-CN" dirty="0" smtClean="0"/>
          </a:p>
        </p:txBody>
      </p:sp>
      <p:sp>
        <p:nvSpPr>
          <p:cNvPr id="4" name="灯片编号占位符 3"/>
          <p:cNvSpPr>
            <a:spLocks noGrp="1"/>
          </p:cNvSpPr>
          <p:nvPr>
            <p:ph type="sldNum" sz="quarter" idx="10"/>
          </p:nvPr>
        </p:nvSpPr>
        <p:spPr/>
        <p:txBody>
          <a:bodyPr/>
          <a:lstStyle/>
          <a:p>
            <a:fld id="{CD6168D1-8D70-4D61-ADBD-D9287682F3CF}" type="slidenum">
              <a:rPr lang="zh-CN" altLang="en-US" smtClean="0"/>
              <a:t>92</a:t>
            </a:fld>
            <a:endParaRPr lang="zh-CN" altLang="en-US"/>
          </a:p>
        </p:txBody>
      </p:sp>
    </p:spTree>
    <p:extLst>
      <p:ext uri="{BB962C8B-B14F-4D97-AF65-F5344CB8AC3E}">
        <p14:creationId xmlns:p14="http://schemas.microsoft.com/office/powerpoint/2010/main" val="37833221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模型压缩其实本质是软硬件协同设计中软件部分的工作，但却对硬件的实现至关重要。像深鉴科技就是提出了一整套模型压缩方法大大的降低了硬件实现的代价。一般来说模型压缩的方法主要有剪枝，量化，</a:t>
            </a:r>
            <a:r>
              <a:rPr lang="en-US" altLang="zh-CN" dirty="0" smtClean="0"/>
              <a:t>Huffman</a:t>
            </a:r>
            <a:r>
              <a:rPr lang="zh-CN" altLang="en-US" dirty="0" smtClean="0"/>
              <a:t>编码，</a:t>
            </a:r>
            <a:r>
              <a:rPr lang="en-US" altLang="zh-CN" dirty="0" smtClean="0"/>
              <a:t>Mimic</a:t>
            </a:r>
            <a:r>
              <a:rPr lang="zh-CN" altLang="en-US" dirty="0" smtClean="0"/>
              <a:t>等等。还有就是从网络结构本身来优化改进。下面我们一个个介绍。</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93</a:t>
            </a:fld>
            <a:endParaRPr lang="zh-CN" altLang="en-US"/>
          </a:p>
        </p:txBody>
      </p:sp>
    </p:spTree>
    <p:extLst>
      <p:ext uri="{BB962C8B-B14F-4D97-AF65-F5344CB8AC3E}">
        <p14:creationId xmlns:p14="http://schemas.microsoft.com/office/powerpoint/2010/main" val="158299319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在决策树算法中就了解过剪枝的概念。当时指的是为了防止过拟合，在树的生成前或者生成后根据这个节点能否带来泛化能力的提升决定是否把这个节点去除。树的剪枝更多的是为了提升泛化能力，所以更关注精度。而这里说的剪枝目的则是为了减少权重的数量。而且方法很简单粗暴。</a:t>
            </a:r>
            <a:endParaRPr lang="en-US" altLang="zh-CN" dirty="0" smtClean="0"/>
          </a:p>
          <a:p>
            <a:r>
              <a:rPr lang="zh-CN" altLang="en-US" dirty="0" smtClean="0"/>
              <a:t>我们知道网络中有很多权重，有的权值很小在</a:t>
            </a:r>
            <a:r>
              <a:rPr lang="en-US" altLang="zh-CN" dirty="0" smtClean="0"/>
              <a:t>0</a:t>
            </a:r>
            <a:r>
              <a:rPr lang="zh-CN" altLang="en-US" dirty="0" smtClean="0"/>
              <a:t>附近，那么我们设置一个值，比如</a:t>
            </a:r>
            <a:r>
              <a:rPr lang="en-US" altLang="zh-CN" dirty="0" smtClean="0"/>
              <a:t>10^4</a:t>
            </a:r>
            <a:r>
              <a:rPr lang="zh-CN" altLang="en-US" dirty="0" smtClean="0"/>
              <a:t>，把绝对值小于</a:t>
            </a:r>
            <a:r>
              <a:rPr lang="en-US" altLang="zh-CN" dirty="0" smtClean="0"/>
              <a:t>10^4</a:t>
            </a:r>
            <a:r>
              <a:rPr lang="zh-CN" altLang="en-US" dirty="0" smtClean="0"/>
              <a:t>的所有权重都设为</a:t>
            </a:r>
            <a:r>
              <a:rPr lang="en-US" altLang="zh-CN" dirty="0" smtClean="0"/>
              <a:t>0</a:t>
            </a:r>
            <a:r>
              <a:rPr lang="zh-CN" altLang="en-US" dirty="0" smtClean="0"/>
              <a:t>。结果发现我们的权重数量一下少了接近一半。当然权重值都变了，模型精度肯定会有影响。所以我们在剪枝之后还是会进行</a:t>
            </a:r>
            <a:r>
              <a:rPr lang="en-US" altLang="zh-CN" dirty="0" smtClean="0"/>
              <a:t>fine tune</a:t>
            </a:r>
            <a:r>
              <a:rPr lang="zh-CN" altLang="en-US" dirty="0" smtClean="0"/>
              <a:t>，有一些参数可能会从</a:t>
            </a:r>
            <a:r>
              <a:rPr lang="en-US" altLang="zh-CN" dirty="0" smtClean="0"/>
              <a:t>0</a:t>
            </a:r>
            <a:r>
              <a:rPr lang="zh-CN" altLang="en-US" dirty="0" smtClean="0"/>
              <a:t>变成其他的值，但是参数数量还是会少不少。</a:t>
            </a:r>
            <a:endParaRPr lang="en-US" altLang="zh-CN" dirty="0" smtClean="0"/>
          </a:p>
          <a:p>
            <a:r>
              <a:rPr lang="zh-CN" altLang="en-US" dirty="0" smtClean="0"/>
              <a:t>这张图是我从韩松的</a:t>
            </a:r>
            <a:r>
              <a:rPr lang="en-US" altLang="zh-CN" dirty="0" smtClean="0"/>
              <a:t>PPT</a:t>
            </a:r>
            <a:r>
              <a:rPr lang="zh-CN" altLang="en-US" dirty="0" smtClean="0"/>
              <a:t>里截出来的，发现对</a:t>
            </a:r>
            <a:r>
              <a:rPr lang="en-US" altLang="zh-CN" dirty="0" smtClean="0"/>
              <a:t>Alex Net</a:t>
            </a:r>
            <a:r>
              <a:rPr lang="zh-CN" altLang="en-US" dirty="0" smtClean="0"/>
              <a:t>和</a:t>
            </a:r>
            <a:r>
              <a:rPr lang="en-US" altLang="zh-CN" dirty="0" smtClean="0"/>
              <a:t>VGG</a:t>
            </a:r>
            <a:r>
              <a:rPr lang="zh-CN" altLang="en-US" dirty="0" smtClean="0"/>
              <a:t>来说，卷积层能降低三倍的参数，而全连接层能降低</a:t>
            </a:r>
            <a:r>
              <a:rPr lang="en-US" altLang="zh-CN" dirty="0" smtClean="0"/>
              <a:t>10</a:t>
            </a:r>
            <a:r>
              <a:rPr lang="zh-CN" altLang="en-US" dirty="0" smtClean="0"/>
              <a:t>倍的参数。</a:t>
            </a:r>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94</a:t>
            </a:fld>
            <a:endParaRPr lang="zh-CN" altLang="en-US"/>
          </a:p>
        </p:txBody>
      </p:sp>
    </p:spTree>
    <p:extLst>
      <p:ext uri="{BB962C8B-B14F-4D97-AF65-F5344CB8AC3E}">
        <p14:creationId xmlns:p14="http://schemas.microsoft.com/office/powerpoint/2010/main" val="183721688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第二个方法是量化。我们知道其实神经网络对参数的精度不是特别敏感，我们完全可以使用更少的位数表示浮点数。</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最简单的例子就是直接把所有的</a:t>
            </a:r>
            <a:r>
              <a:rPr lang="en-US" altLang="zh-CN" dirty="0" smtClean="0"/>
              <a:t>32</a:t>
            </a:r>
            <a:r>
              <a:rPr lang="zh-CN" altLang="en-US" dirty="0" smtClean="0"/>
              <a:t>位浮点数换成</a:t>
            </a:r>
            <a:r>
              <a:rPr lang="en-US" altLang="zh-CN" dirty="0" smtClean="0"/>
              <a:t>16</a:t>
            </a:r>
            <a:r>
              <a:rPr lang="zh-CN" altLang="en-US" dirty="0" smtClean="0"/>
              <a:t>位的，基本上能得到几乎相同的精度，但是现在只需要一半的存储空间了。</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更有甚者直接用一位的二进制的权重实现</a:t>
            </a:r>
            <a:r>
              <a:rPr lang="en-US" altLang="zh-CN" dirty="0" smtClean="0"/>
              <a:t>BNN</a:t>
            </a:r>
            <a:r>
              <a:rPr lang="zh-CN" altLang="en-US" dirty="0" smtClean="0"/>
              <a:t>。使用</a:t>
            </a:r>
            <a:r>
              <a:rPr lang="en-US" altLang="zh-CN" dirty="0" smtClean="0"/>
              <a:t>32</a:t>
            </a:r>
            <a:r>
              <a:rPr lang="zh-CN" altLang="en-US" dirty="0" smtClean="0"/>
              <a:t>位浮点数求梯度进行训练。发现网络也能工作而且性能不错，但是参数量小了很多很多。</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这张图是全连接层和卷积层分别用不同位表示权重时精度的变化。结果发现全连接层用</a:t>
            </a:r>
            <a:r>
              <a:rPr lang="en-US" altLang="zh-CN" dirty="0" smtClean="0"/>
              <a:t>2</a:t>
            </a:r>
            <a:r>
              <a:rPr lang="zh-CN" altLang="en-US" dirty="0" smtClean="0"/>
              <a:t>位权重，卷积层用</a:t>
            </a:r>
            <a:r>
              <a:rPr lang="en-US" altLang="zh-CN" dirty="0" smtClean="0"/>
              <a:t>4</a:t>
            </a:r>
            <a:r>
              <a:rPr lang="zh-CN" altLang="en-US" dirty="0" smtClean="0"/>
              <a:t>位权重其实甚至都是可接受的。</a:t>
            </a:r>
            <a:endParaRPr lang="en-US" altLang="zh-CN" dirty="0" smtClean="0"/>
          </a:p>
        </p:txBody>
      </p:sp>
      <p:sp>
        <p:nvSpPr>
          <p:cNvPr id="4" name="灯片编号占位符 3"/>
          <p:cNvSpPr>
            <a:spLocks noGrp="1"/>
          </p:cNvSpPr>
          <p:nvPr>
            <p:ph type="sldNum" sz="quarter" idx="10"/>
          </p:nvPr>
        </p:nvSpPr>
        <p:spPr/>
        <p:txBody>
          <a:bodyPr/>
          <a:lstStyle/>
          <a:p>
            <a:fld id="{CD6168D1-8D70-4D61-ADBD-D9287682F3CF}" type="slidenum">
              <a:rPr lang="zh-CN" altLang="en-US" smtClean="0"/>
              <a:t>95</a:t>
            </a:fld>
            <a:endParaRPr lang="zh-CN" altLang="en-US"/>
          </a:p>
        </p:txBody>
      </p:sp>
    </p:spTree>
    <p:extLst>
      <p:ext uri="{BB962C8B-B14F-4D97-AF65-F5344CB8AC3E}">
        <p14:creationId xmlns:p14="http://schemas.microsoft.com/office/powerpoint/2010/main" val="326081999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知道霍夫曼编码是一种经典的数据压缩方式，他是一种不定长的编码方法，先把数据整体扫描一遍，统计各个值出现的概率，再按概率的大小指定不同长度的唯一码子，于是根据数据出现的概率排列，出现越多的数据的码长也就越短。可以证明霍夫曼编码能让平均码长最短。</a:t>
            </a:r>
            <a:endParaRPr lang="en-US" altLang="zh-CN" dirty="0" smtClean="0"/>
          </a:p>
          <a:p>
            <a:r>
              <a:rPr lang="zh-CN" altLang="en-US" dirty="0" smtClean="0"/>
              <a:t>经过霍夫曼编码我们能对之前剪枝和量化后的参数进一步压缩。</a:t>
            </a:r>
            <a:endParaRPr lang="en-US" altLang="zh-CN" dirty="0" smtClean="0"/>
          </a:p>
          <a:p>
            <a:r>
              <a:rPr lang="zh-CN" altLang="en-US" dirty="0" smtClean="0"/>
              <a:t>总之综合上面的剪枝，量化和</a:t>
            </a:r>
            <a:r>
              <a:rPr lang="en-US" altLang="zh-CN" dirty="0" smtClean="0"/>
              <a:t>Huffman</a:t>
            </a:r>
            <a:r>
              <a:rPr lang="zh-CN" altLang="en-US" dirty="0" smtClean="0"/>
              <a:t>编码。我们能把原本</a:t>
            </a:r>
            <a:r>
              <a:rPr lang="en-US" altLang="zh-CN" dirty="0" smtClean="0"/>
              <a:t>500MB</a:t>
            </a:r>
            <a:r>
              <a:rPr lang="zh-CN" altLang="en-US" dirty="0" smtClean="0"/>
              <a:t>大的带全连接层的网络压缩成</a:t>
            </a:r>
            <a:r>
              <a:rPr lang="en-US" altLang="zh-CN" dirty="0" smtClean="0"/>
              <a:t>10MB</a:t>
            </a:r>
            <a:r>
              <a:rPr lang="zh-CN" altLang="en-US" dirty="0" smtClean="0"/>
              <a:t>大。</a:t>
            </a:r>
            <a:endParaRPr lang="en-US" altLang="zh-CN" dirty="0" smtClean="0"/>
          </a:p>
          <a:p>
            <a:r>
              <a:rPr lang="zh-CN" altLang="en-US" dirty="0" smtClean="0"/>
              <a:t>能把原本</a:t>
            </a:r>
            <a:r>
              <a:rPr lang="en-US" altLang="zh-CN" dirty="0" smtClean="0"/>
              <a:t>10MB</a:t>
            </a:r>
            <a:r>
              <a:rPr lang="zh-CN" altLang="en-US" dirty="0" smtClean="0"/>
              <a:t>的全卷积的网络压缩成</a:t>
            </a:r>
            <a:r>
              <a:rPr lang="en-US" altLang="zh-CN" dirty="0" smtClean="0"/>
              <a:t>1MB</a:t>
            </a:r>
            <a:r>
              <a:rPr lang="zh-CN" altLang="en-US" dirty="0" smtClean="0"/>
              <a:t>大。这使得原本很复杂的网络也能够在移动平台上实现。</a:t>
            </a:r>
            <a:endParaRPr lang="en-US" altLang="zh-CN" dirty="0" smtClean="0"/>
          </a:p>
          <a:p>
            <a:r>
              <a:rPr lang="zh-CN" altLang="en-US" dirty="0" smtClean="0"/>
              <a:t>甚至参数都能存到</a:t>
            </a:r>
            <a:r>
              <a:rPr lang="en-US" altLang="zh-CN" dirty="0" smtClean="0"/>
              <a:t>SRAM</a:t>
            </a:r>
            <a:r>
              <a:rPr lang="zh-CN" altLang="en-US" dirty="0" smtClean="0"/>
              <a:t>中，于是不仅访存次数少了，单元访存功耗也大大降低。</a:t>
            </a:r>
            <a:endParaRPr lang="en-US" altLang="zh-CN" dirty="0" smtClean="0"/>
          </a:p>
          <a:p>
            <a:r>
              <a:rPr lang="zh-CN" altLang="en-US" dirty="0" smtClean="0"/>
              <a:t>最后我们看这张图，这就是韩松提出的模型压缩算法的框架，剪枝，量化和霍夫曼编码</a:t>
            </a:r>
            <a:r>
              <a:rPr lang="zh-CN" altLang="en-US" dirty="0" smtClean="0"/>
              <a:t>。</a:t>
            </a:r>
            <a:endParaRPr lang="en-US" altLang="zh-CN" dirty="0" smtClean="0"/>
          </a:p>
          <a:p>
            <a:r>
              <a:rPr lang="zh-CN" altLang="en-US" dirty="0" smtClean="0"/>
              <a:t>如果使用有损压缩方法？</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96</a:t>
            </a:fld>
            <a:endParaRPr lang="zh-CN" altLang="en-US"/>
          </a:p>
        </p:txBody>
      </p:sp>
    </p:spTree>
    <p:extLst>
      <p:ext uri="{BB962C8B-B14F-4D97-AF65-F5344CB8AC3E}">
        <p14:creationId xmlns:p14="http://schemas.microsoft.com/office/powerpoint/2010/main" val="233859084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还有一种压缩的方法被称为</a:t>
            </a:r>
            <a:r>
              <a:rPr lang="en-US" altLang="zh-CN" dirty="0" smtClean="0"/>
              <a:t>Mimic</a:t>
            </a:r>
            <a:r>
              <a:rPr lang="zh-CN" altLang="en-US" dirty="0" smtClean="0"/>
              <a:t>，也就是模仿，可以认为就是老师教学生。</a:t>
            </a:r>
            <a:endParaRPr lang="en-US" altLang="zh-CN" dirty="0" smtClean="0"/>
          </a:p>
          <a:p>
            <a:r>
              <a:rPr lang="zh-CN" altLang="en-US" dirty="0" smtClean="0"/>
              <a:t>他的基本思想，网络的结构我们一定下来就无法改变了，但有时我们真的需要那么深的网络吗？会不会有时网络复杂度太高了，已经超出了我们应用的需求？是不是我们杀鸡用了牛刀？</a:t>
            </a:r>
            <a:endParaRPr lang="en-US" altLang="zh-CN" dirty="0" smtClean="0"/>
          </a:p>
          <a:p>
            <a:r>
              <a:rPr lang="zh-CN" altLang="en-US" dirty="0" smtClean="0"/>
              <a:t>所以我们有可能用低复杂度的网络来代替高复杂度的网络。</a:t>
            </a:r>
            <a:endParaRPr lang="en-US" altLang="zh-CN" dirty="0" smtClean="0"/>
          </a:p>
          <a:p>
            <a:r>
              <a:rPr lang="zh-CN" altLang="en-US" dirty="0" smtClean="0"/>
              <a:t>怎么代替呢？</a:t>
            </a:r>
            <a:endParaRPr lang="en-US" altLang="zh-CN" dirty="0" smtClean="0"/>
          </a:p>
          <a:p>
            <a:r>
              <a:rPr lang="zh-CN" altLang="en-US" dirty="0" smtClean="0"/>
              <a:t>我们可以让低复杂度的网络去模仿学习高复杂度的网络。</a:t>
            </a:r>
            <a:endParaRPr lang="en-US" altLang="zh-CN" dirty="0" smtClean="0"/>
          </a:p>
          <a:p>
            <a:r>
              <a:rPr lang="zh-CN" altLang="en-US" dirty="0" smtClean="0"/>
              <a:t>当然它不是那么简单的学习，如果单纯用原数据集训练的话低复杂度的网络肯定差得远。</a:t>
            </a:r>
            <a:endParaRPr lang="en-US" altLang="zh-CN" dirty="0" smtClean="0"/>
          </a:p>
          <a:p>
            <a:r>
              <a:rPr lang="zh-CN" altLang="en-US" dirty="0" smtClean="0"/>
              <a:t>他是把无标记数据输入复杂的网络，让简单的网络来学习复杂网络学习到的函数。</a:t>
            </a:r>
            <a:endParaRPr lang="en-US" altLang="zh-CN" dirty="0" smtClean="0"/>
          </a:p>
          <a:p>
            <a:r>
              <a:rPr lang="zh-CN" altLang="en-US" dirty="0" smtClean="0"/>
              <a:t>注意这里无标记数据不应该是简单把训练复杂网络的数据集的标记去掉，那会有严重的过拟合。而应该是比复杂网络训练集的样本多得多的无标记数据。</a:t>
            </a:r>
            <a:endParaRPr lang="en-US" altLang="zh-CN" dirty="0" smtClean="0"/>
          </a:p>
          <a:p>
            <a:r>
              <a:rPr lang="zh-CN" altLang="en-US" dirty="0" smtClean="0"/>
              <a:t>这样才能尽可能的近似复杂网络。</a:t>
            </a:r>
            <a:endParaRPr lang="en-US" altLang="zh-CN" dirty="0" smtClean="0"/>
          </a:p>
          <a:p>
            <a:r>
              <a:rPr lang="zh-CN" altLang="en-US" dirty="0" smtClean="0"/>
              <a:t>这里我们发现相当于利用复杂网络造出了很多的有标记样本，这个训练集比原本训练复杂网络的训练集还大很多倍，所以才能让简单网络也取得接近复杂网络的精度。</a:t>
            </a:r>
            <a:endParaRPr lang="en-US" altLang="zh-CN" dirty="0" smtClean="0"/>
          </a:p>
          <a:p>
            <a:endParaRPr lang="en-US" altLang="zh-CN" dirty="0" smtClean="0"/>
          </a:p>
          <a:p>
            <a:r>
              <a:rPr lang="zh-CN" altLang="en-US" dirty="0" smtClean="0"/>
              <a:t>还有一种</a:t>
            </a:r>
            <a:r>
              <a:rPr lang="en-US" altLang="zh-CN" dirty="0" smtClean="0"/>
              <a:t>Mimic</a:t>
            </a:r>
            <a:r>
              <a:rPr lang="zh-CN" altLang="en-US" dirty="0" smtClean="0"/>
              <a:t>的方法被称为蒸馏模型，他也是用复杂模型来训练简单模型。和上面的区别第一在于他的复杂模型可能有好几个。每个复杂模型最终通过</a:t>
            </a:r>
            <a:r>
              <a:rPr lang="en-US" altLang="zh-CN" dirty="0" err="1" smtClean="0"/>
              <a:t>softmax</a:t>
            </a:r>
            <a:r>
              <a:rPr lang="zh-CN" altLang="en-US" dirty="0" smtClean="0"/>
              <a:t>层都可以得到一个分类概率向量。</a:t>
            </a:r>
            <a:r>
              <a:rPr lang="en-US" altLang="zh-CN" dirty="0" err="1" smtClean="0"/>
              <a:t>Softmax</a:t>
            </a:r>
            <a:r>
              <a:rPr lang="zh-CN" altLang="en-US" dirty="0" smtClean="0"/>
              <a:t>的公式我们看上面这个式子，这里多个一个参数</a:t>
            </a:r>
            <a:r>
              <a:rPr lang="en-US" altLang="zh-CN" dirty="0" smtClean="0"/>
              <a:t>T</a:t>
            </a:r>
            <a:r>
              <a:rPr lang="zh-CN" altLang="en-US" dirty="0" smtClean="0"/>
              <a:t>，在之前</a:t>
            </a:r>
            <a:r>
              <a:rPr lang="en-US" altLang="zh-CN" dirty="0" smtClean="0"/>
              <a:t>T=1</a:t>
            </a:r>
            <a:r>
              <a:rPr lang="zh-CN" altLang="en-US" dirty="0" smtClean="0"/>
              <a:t>，我们称</a:t>
            </a:r>
            <a:r>
              <a:rPr lang="en-US" altLang="zh-CN" dirty="0" smtClean="0"/>
              <a:t>T</a:t>
            </a:r>
            <a:r>
              <a:rPr lang="zh-CN" altLang="en-US" dirty="0" smtClean="0"/>
              <a:t>为温度参数。这里我们把他设到</a:t>
            </a:r>
            <a:r>
              <a:rPr lang="en-US" altLang="zh-CN" dirty="0" smtClean="0"/>
              <a:t>20</a:t>
            </a:r>
            <a:r>
              <a:rPr lang="zh-CN" altLang="en-US" dirty="0" smtClean="0"/>
              <a:t>左右。温度升高了能让</a:t>
            </a:r>
            <a:r>
              <a:rPr lang="en-US" altLang="zh-CN" dirty="0" err="1" smtClean="0"/>
              <a:t>softmax</a:t>
            </a:r>
            <a:r>
              <a:rPr lang="zh-CN" altLang="en-US" dirty="0" smtClean="0"/>
              <a:t>层的曲线更加平缓，于是使得结果更</a:t>
            </a:r>
            <a:r>
              <a:rPr lang="en-US" altLang="zh-CN" dirty="0" smtClean="0"/>
              <a:t>soft</a:t>
            </a:r>
            <a:r>
              <a:rPr lang="zh-CN" altLang="en-US" dirty="0" smtClean="0"/>
              <a:t>，也就是分布更加均匀。于是我们对着多个模型的分类概率向量求均值得到这一组复杂模型的最终输出向量，他称为</a:t>
            </a:r>
            <a:r>
              <a:rPr lang="en-US" altLang="zh-CN" dirty="0" smtClean="0"/>
              <a:t>soft-target</a:t>
            </a:r>
            <a:r>
              <a:rPr lang="zh-CN" altLang="en-US" dirty="0" smtClean="0"/>
              <a:t>，注意他是一个概率分布，哪个概率高就是哪一类。</a:t>
            </a:r>
            <a:endParaRPr lang="en-US" altLang="zh-CN" dirty="0" smtClean="0"/>
          </a:p>
          <a:p>
            <a:r>
              <a:rPr lang="zh-CN" altLang="en-US" dirty="0" smtClean="0"/>
              <a:t>同时我们还有</a:t>
            </a:r>
            <a:r>
              <a:rPr lang="en-US" altLang="zh-CN" dirty="0" err="1" smtClean="0"/>
              <a:t>hard_target</a:t>
            </a:r>
            <a:r>
              <a:rPr lang="zh-CN" altLang="en-US" dirty="0" smtClean="0"/>
              <a:t>，就是哪一类是对的就为</a:t>
            </a:r>
            <a:r>
              <a:rPr lang="en-US" altLang="zh-CN" dirty="0" smtClean="0"/>
              <a:t>1</a:t>
            </a:r>
            <a:r>
              <a:rPr lang="zh-CN" altLang="en-US" dirty="0" smtClean="0"/>
              <a:t>，其他为</a:t>
            </a:r>
            <a:r>
              <a:rPr lang="en-US" altLang="zh-CN" dirty="0" smtClean="0"/>
              <a:t>0.</a:t>
            </a:r>
          </a:p>
          <a:p>
            <a:r>
              <a:rPr lang="zh-CN" altLang="en-US" dirty="0" smtClean="0"/>
              <a:t>我们把这两种</a:t>
            </a:r>
            <a:r>
              <a:rPr lang="en-US" altLang="zh-CN" dirty="0" smtClean="0"/>
              <a:t>target</a:t>
            </a:r>
            <a:r>
              <a:rPr lang="zh-CN" altLang="en-US" dirty="0" smtClean="0"/>
              <a:t>按比例求和得到最终的</a:t>
            </a:r>
            <a:r>
              <a:rPr lang="en-US" altLang="zh-CN" dirty="0" smtClean="0"/>
              <a:t>target</a:t>
            </a:r>
            <a:r>
              <a:rPr lang="zh-CN" altLang="en-US" dirty="0" smtClean="0"/>
              <a:t>来训练精简的模型。于是最终就好像一堆复杂模型里的精华都被蒸馏到简单模型里去了。</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97</a:t>
            </a:fld>
            <a:endParaRPr lang="zh-CN" altLang="en-US"/>
          </a:p>
        </p:txBody>
      </p:sp>
    </p:spTree>
    <p:extLst>
      <p:ext uri="{BB962C8B-B14F-4D97-AF65-F5344CB8AC3E}">
        <p14:creationId xmlns:p14="http://schemas.microsoft.com/office/powerpoint/2010/main" val="20554360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当然除了模型本身的压缩，更重要的其实的网络架构上的创新。要知道只要把全连接层去掉，网络参数数量就能变成之前的十分之一。</a:t>
            </a:r>
            <a:endParaRPr lang="en-US" altLang="zh-CN" dirty="0" smtClean="0"/>
          </a:p>
          <a:p>
            <a:r>
              <a:rPr lang="zh-CN" altLang="en-US" dirty="0" smtClean="0"/>
              <a:t>所以我们来说说自己几篇论文在架构上的一些优化。</a:t>
            </a:r>
            <a:endParaRPr lang="en-US" altLang="zh-CN" dirty="0" smtClean="0"/>
          </a:p>
          <a:p>
            <a:r>
              <a:rPr lang="zh-CN" altLang="en-US" dirty="0" smtClean="0"/>
              <a:t>首先是</a:t>
            </a:r>
            <a:r>
              <a:rPr lang="en-US" altLang="zh-CN" dirty="0" err="1" smtClean="0"/>
              <a:t>ResNet</a:t>
            </a:r>
            <a:r>
              <a:rPr lang="zh-CN" altLang="en-US" dirty="0" smtClean="0"/>
              <a:t>的升级版。</a:t>
            </a:r>
            <a:r>
              <a:rPr lang="en-US" altLang="zh-CN" dirty="0" err="1" smtClean="0"/>
              <a:t>ResNext</a:t>
            </a:r>
            <a:r>
              <a:rPr lang="zh-CN" altLang="en-US" dirty="0" smtClean="0"/>
              <a:t>使用的分组卷积思想。</a:t>
            </a:r>
            <a:endParaRPr lang="en-US" altLang="zh-CN" dirty="0" smtClean="0"/>
          </a:p>
          <a:p>
            <a:r>
              <a:rPr lang="zh-CN" altLang="en-US" dirty="0" smtClean="0"/>
              <a:t>分组卷积其实不是什么新鲜事，最早在</a:t>
            </a:r>
            <a:r>
              <a:rPr lang="en-US" altLang="zh-CN" dirty="0" err="1" smtClean="0"/>
              <a:t>AlexNet</a:t>
            </a:r>
            <a:r>
              <a:rPr lang="zh-CN" altLang="en-US" dirty="0" smtClean="0"/>
              <a:t>中就出现了。</a:t>
            </a:r>
            <a:endParaRPr lang="en-US" altLang="zh-CN" dirty="0" smtClean="0"/>
          </a:p>
          <a:p>
            <a:r>
              <a:rPr lang="zh-CN" altLang="en-US" dirty="0" smtClean="0"/>
              <a:t>为什么呢？</a:t>
            </a:r>
            <a:endParaRPr lang="en-US" altLang="zh-CN" dirty="0" smtClean="0"/>
          </a:p>
          <a:p>
            <a:r>
              <a:rPr lang="zh-CN" altLang="en-US" dirty="0" smtClean="0"/>
              <a:t>最早硬件资源有限，卷积不能全在一个</a:t>
            </a:r>
            <a:r>
              <a:rPr lang="en-US" altLang="zh-CN" dirty="0" smtClean="0"/>
              <a:t>GPU</a:t>
            </a:r>
            <a:r>
              <a:rPr lang="zh-CN" altLang="en-US" dirty="0" smtClean="0"/>
              <a:t>中进行</a:t>
            </a:r>
            <a:endParaRPr lang="en-US" altLang="zh-CN" dirty="0" smtClean="0"/>
          </a:p>
          <a:p>
            <a:r>
              <a:rPr lang="zh-CN" altLang="en-US" dirty="0" smtClean="0"/>
              <a:t>所以就将</a:t>
            </a:r>
            <a:r>
              <a:rPr lang="en-US" altLang="zh-CN" dirty="0" smtClean="0"/>
              <a:t>feature map</a:t>
            </a:r>
            <a:r>
              <a:rPr lang="zh-CN" altLang="en-US" dirty="0" smtClean="0"/>
              <a:t>分成多个组，每个组在不同</a:t>
            </a:r>
            <a:r>
              <a:rPr lang="en-US" altLang="zh-CN" dirty="0" smtClean="0"/>
              <a:t>GPU</a:t>
            </a:r>
            <a:r>
              <a:rPr lang="zh-CN" altLang="en-US" dirty="0" smtClean="0"/>
              <a:t>处理。</a:t>
            </a:r>
            <a:endParaRPr lang="en-US" altLang="zh-CN" dirty="0" smtClean="0"/>
          </a:p>
          <a:p>
            <a:r>
              <a:rPr lang="zh-CN" altLang="en-US" dirty="0" smtClean="0"/>
              <a:t>而</a:t>
            </a:r>
            <a:r>
              <a:rPr lang="en-US" altLang="zh-CN" dirty="0" smtClean="0"/>
              <a:t>Group</a:t>
            </a:r>
            <a:r>
              <a:rPr lang="zh-CN" altLang="en-US" dirty="0" smtClean="0"/>
              <a:t>分组本身就能大大的减少参数，降低运算量。</a:t>
            </a:r>
            <a:endParaRPr lang="en-US" altLang="zh-CN" dirty="0" smtClean="0"/>
          </a:p>
          <a:p>
            <a:r>
              <a:rPr lang="zh-CN" altLang="en-US" dirty="0" smtClean="0"/>
              <a:t>比如一个例子啊。我们看右上的式子。一个</a:t>
            </a:r>
            <a:r>
              <a:rPr lang="en-US" altLang="zh-CN" dirty="0" smtClean="0"/>
              <a:t>256,3,3,256</a:t>
            </a:r>
            <a:r>
              <a:rPr lang="zh-CN" altLang="en-US" dirty="0" smtClean="0"/>
              <a:t>的</a:t>
            </a:r>
            <a:r>
              <a:rPr lang="en-US" altLang="zh-CN" dirty="0" smtClean="0"/>
              <a:t>kernel</a:t>
            </a:r>
            <a:r>
              <a:rPr lang="zh-CN" altLang="en-US" dirty="0" smtClean="0"/>
              <a:t>。参数有</a:t>
            </a:r>
            <a:r>
              <a:rPr lang="en-US" altLang="zh-CN" dirty="0" smtClean="0"/>
              <a:t>256*3*3*256</a:t>
            </a:r>
            <a:r>
              <a:rPr lang="zh-CN" altLang="en-US" dirty="0" smtClean="0"/>
              <a:t>个。</a:t>
            </a:r>
            <a:endParaRPr lang="en-US" altLang="zh-CN" dirty="0" smtClean="0"/>
          </a:p>
          <a:p>
            <a:r>
              <a:rPr lang="zh-CN" altLang="en-US" dirty="0" smtClean="0"/>
              <a:t>如果我们分成单独的八组作为输入呢？每组就有</a:t>
            </a:r>
            <a:r>
              <a:rPr lang="en-US" altLang="zh-CN" dirty="0" smtClean="0"/>
              <a:t>32</a:t>
            </a:r>
            <a:r>
              <a:rPr lang="zh-CN" altLang="en-US" dirty="0" smtClean="0"/>
              <a:t>个</a:t>
            </a:r>
            <a:r>
              <a:rPr lang="en-US" altLang="zh-CN" dirty="0" smtClean="0"/>
              <a:t>feature map</a:t>
            </a:r>
            <a:r>
              <a:rPr lang="zh-CN" altLang="en-US" dirty="0" smtClean="0"/>
              <a:t>。</a:t>
            </a:r>
            <a:endParaRPr lang="en-US" altLang="zh-CN" dirty="0" smtClean="0"/>
          </a:p>
          <a:p>
            <a:r>
              <a:rPr lang="zh-CN" altLang="en-US" dirty="0" smtClean="0"/>
              <a:t>输入是</a:t>
            </a:r>
            <a:r>
              <a:rPr lang="en-US" altLang="zh-CN" dirty="0" smtClean="0"/>
              <a:t>32</a:t>
            </a:r>
            <a:r>
              <a:rPr lang="zh-CN" altLang="en-US" dirty="0" smtClean="0"/>
              <a:t>个通道，输出当然也是</a:t>
            </a:r>
            <a:r>
              <a:rPr lang="en-US" altLang="zh-CN" dirty="0" smtClean="0"/>
              <a:t>32</a:t>
            </a:r>
            <a:r>
              <a:rPr lang="zh-CN" altLang="en-US" dirty="0" smtClean="0"/>
              <a:t>个通道啊。</a:t>
            </a:r>
            <a:endParaRPr lang="en-US" altLang="zh-CN" dirty="0" smtClean="0"/>
          </a:p>
          <a:p>
            <a:r>
              <a:rPr lang="zh-CN" altLang="en-US" dirty="0" smtClean="0"/>
              <a:t>于是我们分成了八个卷积，每个卷积的参数是</a:t>
            </a:r>
            <a:r>
              <a:rPr lang="en-US" altLang="zh-CN" dirty="0" smtClean="0"/>
              <a:t>[32,3,3,32]</a:t>
            </a:r>
          </a:p>
          <a:p>
            <a:r>
              <a:rPr lang="zh-CN" altLang="en-US" dirty="0" smtClean="0"/>
              <a:t>结果参数只有之前的八分之一。原因就在于不同组的卷积是独立的，不用扫过整个</a:t>
            </a:r>
            <a:r>
              <a:rPr lang="en-US" altLang="zh-CN" dirty="0" smtClean="0"/>
              <a:t>256</a:t>
            </a:r>
            <a:r>
              <a:rPr lang="zh-CN" altLang="en-US" dirty="0" smtClean="0"/>
              <a:t>的图像。</a:t>
            </a:r>
            <a:endParaRPr lang="en-US" altLang="zh-CN" dirty="0" smtClean="0"/>
          </a:p>
          <a:p>
            <a:r>
              <a:rPr lang="zh-CN" altLang="en-US" dirty="0" smtClean="0"/>
              <a:t>下面这张图也是这个意思啊，他参考了</a:t>
            </a:r>
            <a:r>
              <a:rPr lang="en-US" altLang="zh-CN" dirty="0" err="1" smtClean="0"/>
              <a:t>GoogleNet</a:t>
            </a:r>
            <a:r>
              <a:rPr lang="zh-CN" altLang="en-US" dirty="0" smtClean="0"/>
              <a:t>中</a:t>
            </a:r>
            <a:r>
              <a:rPr lang="en-US" altLang="zh-CN" dirty="0" smtClean="0"/>
              <a:t>Inception</a:t>
            </a:r>
            <a:r>
              <a:rPr lang="zh-CN" altLang="en-US" dirty="0" smtClean="0"/>
              <a:t>模块的思想，把卷积先拆成多个分支再</a:t>
            </a:r>
            <a:r>
              <a:rPr lang="en-US" altLang="zh-CN" dirty="0" smtClean="0"/>
              <a:t>merge</a:t>
            </a:r>
            <a:r>
              <a:rPr lang="zh-CN" altLang="en-US" dirty="0" smtClean="0"/>
              <a:t>汇合到一起。</a:t>
            </a:r>
            <a:endParaRPr lang="en-US" altLang="zh-CN" dirty="0" smtClean="0"/>
          </a:p>
          <a:p>
            <a:r>
              <a:rPr lang="en-US" altLang="zh-CN" dirty="0" smtClean="0"/>
              <a:t>A</a:t>
            </a:r>
            <a:r>
              <a:rPr lang="zh-CN" altLang="en-US" dirty="0" smtClean="0"/>
              <a:t>是同构的</a:t>
            </a:r>
            <a:r>
              <a:rPr lang="en-US" altLang="zh-CN" dirty="0" smtClean="0"/>
              <a:t>32</a:t>
            </a:r>
            <a:r>
              <a:rPr lang="zh-CN" altLang="en-US" dirty="0" smtClean="0"/>
              <a:t>分支的结构，先进行</a:t>
            </a:r>
            <a:r>
              <a:rPr lang="en-US" altLang="zh-CN" dirty="0" smtClean="0"/>
              <a:t>1x1</a:t>
            </a:r>
            <a:r>
              <a:rPr lang="zh-CN" altLang="en-US" dirty="0" smtClean="0"/>
              <a:t>的卷积进行降维，接着进行</a:t>
            </a:r>
            <a:r>
              <a:rPr lang="en-US" altLang="zh-CN" dirty="0" smtClean="0"/>
              <a:t>3x3</a:t>
            </a:r>
            <a:r>
              <a:rPr lang="zh-CN" altLang="en-US" dirty="0" smtClean="0"/>
              <a:t>的卷积，最后通过</a:t>
            </a:r>
            <a:r>
              <a:rPr lang="en-US" altLang="zh-CN" dirty="0" smtClean="0"/>
              <a:t>1x1</a:t>
            </a:r>
            <a:r>
              <a:rPr lang="zh-CN" altLang="en-US" dirty="0" smtClean="0"/>
              <a:t>的卷积还原回</a:t>
            </a:r>
            <a:r>
              <a:rPr lang="en-US" altLang="zh-CN" dirty="0" smtClean="0"/>
              <a:t>256</a:t>
            </a:r>
            <a:r>
              <a:rPr lang="zh-CN" altLang="en-US" dirty="0" smtClean="0"/>
              <a:t>。这里将将</a:t>
            </a:r>
            <a:r>
              <a:rPr lang="en-US" altLang="zh-CN" dirty="0" smtClean="0"/>
              <a:t>32</a:t>
            </a:r>
            <a:r>
              <a:rPr lang="zh-CN" altLang="en-US" dirty="0" smtClean="0"/>
              <a:t>路独立的</a:t>
            </a:r>
            <a:r>
              <a:rPr lang="en-US" altLang="zh-CN" dirty="0" smtClean="0"/>
              <a:t>256</a:t>
            </a:r>
            <a:r>
              <a:rPr lang="zh-CN" altLang="en-US" dirty="0" smtClean="0"/>
              <a:t>维特征求和得到输出。</a:t>
            </a:r>
            <a:endParaRPr lang="en-US" altLang="zh-CN" dirty="0" smtClean="0"/>
          </a:p>
          <a:p>
            <a:r>
              <a:rPr lang="zh-CN" altLang="en-US" dirty="0" smtClean="0"/>
              <a:t>而</a:t>
            </a:r>
            <a:r>
              <a:rPr lang="en-US" altLang="zh-CN" dirty="0" smtClean="0"/>
              <a:t>B</a:t>
            </a:r>
            <a:r>
              <a:rPr lang="zh-CN" altLang="en-US" dirty="0" smtClean="0"/>
              <a:t>和</a:t>
            </a:r>
            <a:r>
              <a:rPr lang="en-US" altLang="zh-CN" dirty="0" smtClean="0"/>
              <a:t>A</a:t>
            </a:r>
            <a:r>
              <a:rPr lang="zh-CN" altLang="en-US" dirty="0" smtClean="0"/>
              <a:t>是等价的啊。他做了什么事呢？他提前做了加法，把</a:t>
            </a:r>
            <a:r>
              <a:rPr lang="en-US" altLang="zh-CN" dirty="0" smtClean="0"/>
              <a:t>32</a:t>
            </a:r>
            <a:r>
              <a:rPr lang="zh-CN" altLang="en-US" dirty="0" smtClean="0"/>
              <a:t>路</a:t>
            </a:r>
            <a:r>
              <a:rPr lang="en-US" altLang="zh-CN" dirty="0" smtClean="0"/>
              <a:t>4</a:t>
            </a:r>
            <a:r>
              <a:rPr lang="zh-CN" altLang="en-US" dirty="0" smtClean="0"/>
              <a:t>维特征堆叠成</a:t>
            </a:r>
            <a:r>
              <a:rPr lang="en-US" altLang="zh-CN" dirty="0" smtClean="0"/>
              <a:t>128</a:t>
            </a:r>
            <a:r>
              <a:rPr lang="zh-CN" altLang="en-US" dirty="0" smtClean="0"/>
              <a:t>维特征。</a:t>
            </a:r>
            <a:r>
              <a:rPr lang="en-US" altLang="zh-CN" dirty="0" smtClean="0"/>
              <a:t>128</a:t>
            </a:r>
            <a:r>
              <a:rPr lang="zh-CN" altLang="en-US" dirty="0" smtClean="0"/>
              <a:t>维特征通过</a:t>
            </a:r>
            <a:r>
              <a:rPr lang="en-US" altLang="zh-CN" dirty="0" smtClean="0"/>
              <a:t>1X1</a:t>
            </a:r>
            <a:r>
              <a:rPr lang="zh-CN" altLang="en-US" dirty="0" smtClean="0"/>
              <a:t>卷积变成</a:t>
            </a:r>
            <a:r>
              <a:rPr lang="en-US" altLang="zh-CN" dirty="0" smtClean="0"/>
              <a:t>256</a:t>
            </a:r>
            <a:r>
              <a:rPr lang="zh-CN" altLang="en-US" dirty="0" smtClean="0"/>
              <a:t>维。</a:t>
            </a:r>
            <a:endParaRPr lang="en-US" altLang="zh-CN" dirty="0" smtClean="0"/>
          </a:p>
          <a:p>
            <a:r>
              <a:rPr lang="zh-CN" altLang="en-US" dirty="0" smtClean="0"/>
              <a:t>而</a:t>
            </a:r>
            <a:r>
              <a:rPr lang="en-US" altLang="zh-CN" dirty="0" smtClean="0"/>
              <a:t>C</a:t>
            </a:r>
            <a:r>
              <a:rPr lang="zh-CN" altLang="en-US" dirty="0" smtClean="0"/>
              <a:t>又和</a:t>
            </a:r>
            <a:r>
              <a:rPr lang="en-US" altLang="zh-CN" dirty="0" smtClean="0"/>
              <a:t>AB</a:t>
            </a:r>
            <a:r>
              <a:rPr lang="zh-CN" altLang="en-US" dirty="0" smtClean="0"/>
              <a:t>都是等价的。</a:t>
            </a:r>
            <a:endParaRPr lang="en-US" altLang="zh-CN" dirty="0" smtClean="0"/>
          </a:p>
          <a:p>
            <a:r>
              <a:rPr lang="zh-CN" altLang="en-US" dirty="0" smtClean="0"/>
              <a:t>他看到这么多分支都是独立的啊，干脆就做了分组卷积。</a:t>
            </a:r>
            <a:endParaRPr lang="en-US" altLang="zh-CN" dirty="0" smtClean="0"/>
          </a:p>
          <a:p>
            <a:r>
              <a:rPr lang="zh-CN" altLang="en-US" dirty="0" smtClean="0"/>
              <a:t>先进行</a:t>
            </a:r>
            <a:r>
              <a:rPr lang="en-US" altLang="zh-CN" dirty="0" smtClean="0"/>
              <a:t>1X1</a:t>
            </a:r>
            <a:r>
              <a:rPr lang="zh-CN" altLang="en-US" dirty="0" smtClean="0"/>
              <a:t>的卷积将</a:t>
            </a:r>
            <a:r>
              <a:rPr lang="en-US" altLang="zh-CN" dirty="0" smtClean="0"/>
              <a:t>256</a:t>
            </a:r>
            <a:r>
              <a:rPr lang="zh-CN" altLang="en-US" dirty="0" smtClean="0"/>
              <a:t>维变成</a:t>
            </a:r>
            <a:r>
              <a:rPr lang="en-US" altLang="zh-CN" dirty="0" smtClean="0"/>
              <a:t>128</a:t>
            </a:r>
            <a:r>
              <a:rPr lang="zh-CN" altLang="en-US" dirty="0" smtClean="0"/>
              <a:t>维。再通过</a:t>
            </a:r>
            <a:r>
              <a:rPr lang="en-US" altLang="zh-CN" dirty="0" smtClean="0"/>
              <a:t>Group=32</a:t>
            </a:r>
            <a:r>
              <a:rPr lang="zh-CN" altLang="en-US" dirty="0" smtClean="0"/>
              <a:t>的</a:t>
            </a:r>
            <a:r>
              <a:rPr lang="en-US" altLang="zh-CN" dirty="0" smtClean="0"/>
              <a:t>32</a:t>
            </a:r>
            <a:r>
              <a:rPr lang="zh-CN" altLang="en-US" dirty="0" smtClean="0"/>
              <a:t>路独立相同的</a:t>
            </a:r>
            <a:r>
              <a:rPr lang="en-US" altLang="zh-CN" dirty="0" smtClean="0"/>
              <a:t>3X3</a:t>
            </a:r>
            <a:r>
              <a:rPr lang="zh-CN" altLang="en-US" dirty="0" smtClean="0"/>
              <a:t>卷积。最终通过</a:t>
            </a:r>
            <a:r>
              <a:rPr lang="en-US" altLang="zh-CN" dirty="0" smtClean="0"/>
              <a:t>1X1</a:t>
            </a:r>
            <a:r>
              <a:rPr lang="zh-CN" altLang="en-US" dirty="0" smtClean="0"/>
              <a:t>卷积回到</a:t>
            </a:r>
            <a:r>
              <a:rPr lang="en-US" altLang="zh-CN" dirty="0" smtClean="0"/>
              <a:t>256</a:t>
            </a:r>
            <a:r>
              <a:rPr lang="zh-CN" altLang="en-US" dirty="0" smtClean="0"/>
              <a:t>。</a:t>
            </a:r>
            <a:endParaRPr lang="en-US" altLang="zh-CN" dirty="0" smtClean="0"/>
          </a:p>
          <a:p>
            <a:r>
              <a:rPr lang="zh-CN" altLang="en-US" dirty="0" smtClean="0"/>
              <a:t>最后就在论文里使用了</a:t>
            </a:r>
            <a:r>
              <a:rPr lang="en-US" altLang="zh-CN" dirty="0" smtClean="0"/>
              <a:t>C</a:t>
            </a:r>
            <a:r>
              <a:rPr lang="zh-CN" altLang="en-US" dirty="0" smtClean="0"/>
              <a:t>的结构。相对比不分组卷积大大减少了参数。</a:t>
            </a:r>
            <a:endParaRPr lang="en-US" altLang="zh-CN" dirty="0" smtClean="0"/>
          </a:p>
          <a:p>
            <a:r>
              <a:rPr lang="zh-CN" altLang="en-US" dirty="0" smtClean="0"/>
              <a:t>注意这里有两个超参数，一个是同构分支数，这里是</a:t>
            </a:r>
            <a:r>
              <a:rPr lang="en-US" altLang="zh-CN" dirty="0" smtClean="0"/>
              <a:t>32.</a:t>
            </a:r>
            <a:r>
              <a:rPr lang="zh-CN" altLang="en-US" dirty="0" smtClean="0"/>
              <a:t>另一个是</a:t>
            </a:r>
            <a:r>
              <a:rPr lang="en-US" altLang="zh-CN" dirty="0" smtClean="0"/>
              <a:t>group</a:t>
            </a:r>
            <a:r>
              <a:rPr lang="zh-CN" altLang="en-US" dirty="0" smtClean="0"/>
              <a:t>卷积嗦粉的组数，他和分支数不一定相等。只要他们能整除就行。</a:t>
            </a:r>
            <a:endParaRPr lang="en-US" altLang="zh-CN" dirty="0" smtClean="0"/>
          </a:p>
          <a:p>
            <a:r>
              <a:rPr lang="zh-CN" altLang="en-US" dirty="0" smtClean="0"/>
              <a:t>最终使得</a:t>
            </a:r>
            <a:r>
              <a:rPr lang="en-US" altLang="zh-CN" dirty="0" smtClean="0"/>
              <a:t>101</a:t>
            </a:r>
            <a:r>
              <a:rPr lang="zh-CN" altLang="en-US" dirty="0" smtClean="0"/>
              <a:t>层的</a:t>
            </a:r>
            <a:r>
              <a:rPr lang="en-US" altLang="zh-CN" dirty="0" err="1" smtClean="0"/>
              <a:t>ResNext</a:t>
            </a:r>
            <a:r>
              <a:rPr lang="zh-CN" altLang="en-US" dirty="0" smtClean="0"/>
              <a:t>精度和</a:t>
            </a:r>
            <a:r>
              <a:rPr lang="en-US" altLang="zh-CN" dirty="0" smtClean="0"/>
              <a:t>200</a:t>
            </a:r>
            <a:r>
              <a:rPr lang="zh-CN" altLang="en-US" dirty="0" smtClean="0"/>
              <a:t>层的</a:t>
            </a:r>
            <a:r>
              <a:rPr lang="en-US" altLang="zh-CN" dirty="0" err="1" smtClean="0"/>
              <a:t>ResNet</a:t>
            </a:r>
            <a:r>
              <a:rPr lang="zh-CN" altLang="en-US" dirty="0" smtClean="0"/>
              <a:t>差不多，计算量只有一半，参数更少。</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98</a:t>
            </a:fld>
            <a:endParaRPr lang="zh-CN" altLang="en-US"/>
          </a:p>
        </p:txBody>
      </p:sp>
    </p:spTree>
    <p:extLst>
      <p:ext uri="{BB962C8B-B14F-4D97-AF65-F5344CB8AC3E}">
        <p14:creationId xmlns:p14="http://schemas.microsoft.com/office/powerpoint/2010/main" val="4164080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err="1" smtClean="0"/>
              <a:t>ShuffleNet</a:t>
            </a:r>
            <a:r>
              <a:rPr lang="zh-CN" altLang="en-US" b="0" dirty="0" smtClean="0"/>
              <a:t>是今年</a:t>
            </a:r>
            <a:r>
              <a:rPr lang="en-US" altLang="zh-CN" b="0" dirty="0" smtClean="0"/>
              <a:t>6</a:t>
            </a:r>
            <a:r>
              <a:rPr lang="zh-CN" altLang="en-US" b="0" dirty="0" smtClean="0"/>
              <a:t>月</a:t>
            </a:r>
            <a:r>
              <a:rPr lang="en-US" altLang="zh-CN" b="0" dirty="0" smtClean="0"/>
              <a:t>face++</a:t>
            </a:r>
            <a:r>
              <a:rPr lang="zh-CN" altLang="en-US" b="0" dirty="0" smtClean="0"/>
              <a:t>提出的一个号称可以在移动设备上跑的小型网络。他关注的重点是降低网络计算量。降到了什么程度呢？我引用知乎上一个人的回答，在</a:t>
            </a:r>
            <a:r>
              <a:rPr lang="en-US" altLang="zh-CN" b="0" dirty="0" smtClean="0"/>
              <a:t>224*224*3</a:t>
            </a:r>
            <a:r>
              <a:rPr lang="zh-CN" altLang="en-US" b="0" dirty="0" smtClean="0"/>
              <a:t>的图片上，</a:t>
            </a:r>
            <a:r>
              <a:rPr lang="en-US" altLang="zh-CN" b="0" dirty="0" err="1" smtClean="0"/>
              <a:t>shuffleNet</a:t>
            </a:r>
            <a:r>
              <a:rPr lang="zh-CN" altLang="en-US" b="0" dirty="0" smtClean="0"/>
              <a:t>进行</a:t>
            </a:r>
            <a:r>
              <a:rPr lang="en-US" altLang="zh-CN" b="0" dirty="0" smtClean="0"/>
              <a:t>1000</a:t>
            </a:r>
            <a:r>
              <a:rPr lang="zh-CN" altLang="en-US" b="0" dirty="0" smtClean="0"/>
              <a:t>类分类的运算量只有</a:t>
            </a:r>
            <a:r>
              <a:rPr lang="en-US" altLang="zh-CN" b="0" dirty="0" smtClean="0"/>
              <a:t>13M</a:t>
            </a:r>
            <a:r>
              <a:rPr lang="zh-CN" altLang="en-US" b="0" dirty="0" smtClean="0"/>
              <a:t>。与之相比整张图片算下梯度都要</a:t>
            </a:r>
            <a:r>
              <a:rPr lang="en-US" altLang="zh-CN" b="0" dirty="0" smtClean="0"/>
              <a:t>0.6M</a:t>
            </a:r>
            <a:r>
              <a:rPr lang="zh-CN" altLang="en-US" b="0" dirty="0" smtClean="0"/>
              <a:t>运算量，高斯模型都要</a:t>
            </a:r>
            <a:r>
              <a:rPr lang="en-US" altLang="zh-CN" b="0" dirty="0" smtClean="0"/>
              <a:t>0.9M</a:t>
            </a:r>
            <a:r>
              <a:rPr lang="zh-CN" altLang="en-US" b="0" dirty="0" smtClean="0"/>
              <a:t>，做个卷积要好几</a:t>
            </a:r>
            <a:r>
              <a:rPr lang="en-US" altLang="zh-CN" b="0" dirty="0" smtClean="0"/>
              <a:t>M</a:t>
            </a:r>
            <a:r>
              <a:rPr lang="zh-CN" altLang="en-US" b="0" dirty="0" smtClean="0"/>
              <a:t>，而</a:t>
            </a:r>
            <a:r>
              <a:rPr lang="en-US" altLang="zh-CN" b="0" dirty="0" smtClean="0"/>
              <a:t>1000</a:t>
            </a:r>
            <a:r>
              <a:rPr lang="zh-CN" altLang="en-US" b="0" dirty="0" smtClean="0"/>
              <a:t>类的线性</a:t>
            </a:r>
            <a:r>
              <a:rPr lang="en-US" altLang="zh-CN" b="0" dirty="0" smtClean="0"/>
              <a:t>SVM</a:t>
            </a:r>
            <a:r>
              <a:rPr lang="zh-CN" altLang="en-US" b="0" dirty="0" smtClean="0"/>
              <a:t>分类甚至需要</a:t>
            </a:r>
            <a:r>
              <a:rPr lang="en-US" altLang="zh-CN" b="0" dirty="0" smtClean="0"/>
              <a:t>150M</a:t>
            </a:r>
            <a:r>
              <a:rPr lang="zh-CN" altLang="en-US" b="0" dirty="0" smtClean="0"/>
              <a:t>的运算量。</a:t>
            </a:r>
            <a:endParaRPr lang="en-US" altLang="zh-CN" b="0" dirty="0" smtClean="0"/>
          </a:p>
          <a:p>
            <a:r>
              <a:rPr lang="zh-CN" altLang="en-US" b="0" dirty="0" smtClean="0"/>
              <a:t>那么他是怎么做到的呢？主要有三点，</a:t>
            </a:r>
            <a:r>
              <a:rPr lang="en-US" altLang="zh-CN" b="0" dirty="0" smtClean="0"/>
              <a:t>channel shuffle</a:t>
            </a:r>
            <a:r>
              <a:rPr lang="zh-CN" altLang="en-US" b="0" dirty="0" smtClean="0"/>
              <a:t>，分组卷积以及</a:t>
            </a:r>
            <a:r>
              <a:rPr lang="en-US" altLang="zh-CN" sz="1200" b="1" i="0" kern="1200" dirty="0" err="1" smtClean="0">
                <a:solidFill>
                  <a:schemeClr val="tx1"/>
                </a:solidFill>
                <a:effectLst/>
                <a:latin typeface="+mn-lt"/>
                <a:ea typeface="+mn-ea"/>
                <a:cs typeface="+mn-cs"/>
              </a:rPr>
              <a:t>depthwise</a:t>
            </a:r>
            <a:r>
              <a:rPr lang="en-US" altLang="zh-CN" sz="1200" b="1" i="0" kern="1200" dirty="0" smtClean="0">
                <a:solidFill>
                  <a:schemeClr val="tx1"/>
                </a:solidFill>
                <a:effectLst/>
                <a:latin typeface="+mn-lt"/>
                <a:ea typeface="+mn-ea"/>
                <a:cs typeface="+mn-cs"/>
              </a:rPr>
              <a:t> separable convolution</a:t>
            </a:r>
            <a:r>
              <a:rPr lang="zh-CN" altLang="en-US" sz="1200" b="1" i="0" kern="1200" dirty="0" smtClean="0">
                <a:solidFill>
                  <a:schemeClr val="tx1"/>
                </a:solidFill>
                <a:effectLst/>
                <a:latin typeface="+mn-lt"/>
                <a:ea typeface="+mn-ea"/>
                <a:cs typeface="+mn-cs"/>
              </a:rPr>
              <a:t>。</a:t>
            </a:r>
            <a:endParaRPr lang="en-US" altLang="zh-CN" sz="1200" b="1" i="0" kern="1200" dirty="0" smtClean="0">
              <a:solidFill>
                <a:schemeClr val="tx1"/>
              </a:solidFill>
              <a:effectLst/>
              <a:latin typeface="+mn-lt"/>
              <a:ea typeface="+mn-ea"/>
              <a:cs typeface="+mn-cs"/>
            </a:endParaRPr>
          </a:p>
          <a:p>
            <a:r>
              <a:rPr lang="en-US" altLang="zh-CN" b="0" dirty="0" smtClean="0"/>
              <a:t>channel shuffle</a:t>
            </a:r>
            <a:r>
              <a:rPr lang="zh-CN" altLang="en-US" b="0" dirty="0" smtClean="0"/>
              <a:t>是什么呢？我们看这张图。</a:t>
            </a:r>
            <a:endParaRPr lang="en-US" altLang="zh-CN" b="0" dirty="0" smtClean="0"/>
          </a:p>
          <a:p>
            <a:r>
              <a:rPr lang="zh-CN" altLang="en-US" b="0" dirty="0" smtClean="0"/>
              <a:t>首先我们要使用刚才提过的</a:t>
            </a:r>
            <a:r>
              <a:rPr lang="en-US" altLang="zh-CN" b="0" dirty="0" smtClean="0"/>
              <a:t>group</a:t>
            </a:r>
            <a:r>
              <a:rPr lang="zh-CN" altLang="en-US" b="0" dirty="0" smtClean="0"/>
              <a:t>卷积，这能大大的降低运算量。</a:t>
            </a:r>
            <a:endParaRPr lang="en-US" altLang="zh-CN" b="0" dirty="0" smtClean="0"/>
          </a:p>
          <a:p>
            <a:r>
              <a:rPr lang="zh-CN" altLang="en-US" b="0" dirty="0" smtClean="0"/>
              <a:t>我们先看最左边，不同通道之间分成了</a:t>
            </a:r>
            <a:r>
              <a:rPr lang="en-US" altLang="zh-CN" b="0" dirty="0" smtClean="0"/>
              <a:t>group</a:t>
            </a:r>
            <a:r>
              <a:rPr lang="zh-CN" altLang="en-US" b="0" dirty="0" smtClean="0"/>
              <a:t>，界限分明。但是这样某个输出的</a:t>
            </a:r>
            <a:r>
              <a:rPr lang="en-US" altLang="zh-CN" b="0" dirty="0" smtClean="0"/>
              <a:t>channel</a:t>
            </a:r>
            <a:r>
              <a:rPr lang="zh-CN" altLang="en-US" b="0" dirty="0" smtClean="0"/>
              <a:t>只来自于输入</a:t>
            </a:r>
            <a:r>
              <a:rPr lang="en-US" altLang="zh-CN" b="0" dirty="0" smtClean="0"/>
              <a:t>channel</a:t>
            </a:r>
            <a:r>
              <a:rPr lang="zh-CN" altLang="en-US" b="0" dirty="0" smtClean="0"/>
              <a:t>的一小部分，那么学习到的特征就特别局限。</a:t>
            </a:r>
            <a:endParaRPr lang="en-US" altLang="zh-CN" b="0" dirty="0" smtClean="0"/>
          </a:p>
          <a:p>
            <a:r>
              <a:rPr lang="zh-CN" altLang="en-US" b="0" dirty="0" smtClean="0"/>
              <a:t>那怎么办呢？我们虽然想降低运算量，但不希望性能太受影响啊。</a:t>
            </a:r>
            <a:endParaRPr lang="en-US" altLang="zh-CN" b="0" dirty="0" smtClean="0"/>
          </a:p>
          <a:p>
            <a:r>
              <a:rPr lang="zh-CN" altLang="en-US" b="0" dirty="0" smtClean="0"/>
              <a:t>图</a:t>
            </a:r>
            <a:r>
              <a:rPr lang="en-US" altLang="zh-CN" b="0" dirty="0" smtClean="0"/>
              <a:t>b</a:t>
            </a:r>
            <a:r>
              <a:rPr lang="zh-CN" altLang="en-US" b="0" dirty="0" smtClean="0"/>
              <a:t>里就是在进行卷积</a:t>
            </a:r>
            <a:r>
              <a:rPr lang="en-US" altLang="zh-CN" b="0" dirty="0" smtClean="0"/>
              <a:t>2</a:t>
            </a:r>
            <a:r>
              <a:rPr lang="zh-CN" altLang="en-US" b="0" dirty="0" smtClean="0"/>
              <a:t>之前把</a:t>
            </a:r>
            <a:r>
              <a:rPr lang="en-US" altLang="zh-CN" b="0" dirty="0" smtClean="0"/>
              <a:t>feature map</a:t>
            </a:r>
            <a:r>
              <a:rPr lang="zh-CN" altLang="en-US" b="0" dirty="0" smtClean="0"/>
              <a:t>做了一个分配，在分大</a:t>
            </a:r>
            <a:r>
              <a:rPr lang="en-US" altLang="zh-CN" b="0" dirty="0" smtClean="0"/>
              <a:t>group</a:t>
            </a:r>
            <a:r>
              <a:rPr lang="zh-CN" altLang="en-US" b="0" dirty="0" smtClean="0"/>
              <a:t>的基础上，再分成几个小的</a:t>
            </a:r>
            <a:r>
              <a:rPr lang="en-US" altLang="zh-CN" b="0" dirty="0" smtClean="0"/>
              <a:t>group</a:t>
            </a:r>
            <a:r>
              <a:rPr lang="zh-CN" altLang="en-US" b="0" dirty="0" smtClean="0"/>
              <a:t>。然后不同</a:t>
            </a:r>
            <a:r>
              <a:rPr lang="en-US" altLang="zh-CN" b="0" dirty="0" smtClean="0"/>
              <a:t>group</a:t>
            </a:r>
            <a:r>
              <a:rPr lang="zh-CN" altLang="en-US" b="0" dirty="0" smtClean="0"/>
              <a:t>中的小</a:t>
            </a:r>
            <a:r>
              <a:rPr lang="en-US" altLang="zh-CN" b="0" dirty="0" smtClean="0"/>
              <a:t>group</a:t>
            </a:r>
            <a:r>
              <a:rPr lang="zh-CN" altLang="en-US" b="0" dirty="0" smtClean="0"/>
              <a:t>作为下一层卷积的输入。</a:t>
            </a:r>
            <a:endParaRPr lang="en-US" altLang="zh-CN" b="0" dirty="0" smtClean="0"/>
          </a:p>
          <a:p>
            <a:r>
              <a:rPr lang="zh-CN" altLang="en-US" b="0" dirty="0" smtClean="0"/>
              <a:t>于是卷积层的每个</a:t>
            </a:r>
            <a:r>
              <a:rPr lang="en-US" altLang="zh-CN" b="0" dirty="0" smtClean="0"/>
              <a:t>group</a:t>
            </a:r>
            <a:r>
              <a:rPr lang="zh-CN" altLang="en-US" b="0" dirty="0" smtClean="0"/>
              <a:t>都能卷积到输入的所有</a:t>
            </a:r>
            <a:r>
              <a:rPr lang="en-US" altLang="zh-CN" b="0" dirty="0" smtClean="0"/>
              <a:t>group</a:t>
            </a:r>
            <a:r>
              <a:rPr lang="zh-CN" altLang="en-US" b="0" dirty="0" smtClean="0"/>
              <a:t>的</a:t>
            </a:r>
            <a:r>
              <a:rPr lang="en-US" altLang="zh-CN" b="0" dirty="0" smtClean="0"/>
              <a:t>feature map</a:t>
            </a:r>
            <a:r>
              <a:rPr lang="zh-CN" altLang="en-US" b="0" dirty="0" smtClean="0"/>
              <a:t>了。这样性能的问题就解决了。</a:t>
            </a:r>
            <a:endParaRPr lang="en-US" altLang="zh-CN" b="0" dirty="0" smtClean="0"/>
          </a:p>
          <a:p>
            <a:r>
              <a:rPr lang="zh-CN" altLang="en-US" b="0" dirty="0" smtClean="0"/>
              <a:t>而图</a:t>
            </a:r>
            <a:r>
              <a:rPr lang="en-US" altLang="zh-CN" b="0" dirty="0" smtClean="0"/>
              <a:t>c</a:t>
            </a:r>
            <a:r>
              <a:rPr lang="zh-CN" altLang="en-US" b="0" dirty="0" smtClean="0"/>
              <a:t>就干脆把特征按</a:t>
            </a:r>
            <a:r>
              <a:rPr lang="en-US" altLang="zh-CN" b="0" dirty="0" smtClean="0"/>
              <a:t>feature</a:t>
            </a:r>
            <a:r>
              <a:rPr lang="zh-CN" altLang="en-US" b="0" baseline="0" dirty="0" smtClean="0"/>
              <a:t> </a:t>
            </a:r>
            <a:r>
              <a:rPr lang="en-US" altLang="zh-CN" b="0" baseline="0" dirty="0" smtClean="0"/>
              <a:t>map</a:t>
            </a:r>
            <a:r>
              <a:rPr lang="zh-CN" altLang="en-US" b="0" baseline="0" dirty="0" smtClean="0"/>
              <a:t>分组得到小</a:t>
            </a:r>
            <a:r>
              <a:rPr lang="en-US" altLang="zh-CN" b="0" baseline="0" dirty="0" smtClean="0"/>
              <a:t>group</a:t>
            </a:r>
            <a:r>
              <a:rPr lang="zh-CN" altLang="en-US" b="0" baseline="0" dirty="0" smtClean="0"/>
              <a:t>后来个</a:t>
            </a:r>
            <a:r>
              <a:rPr lang="en-US" altLang="zh-CN" b="0" baseline="0" dirty="0" smtClean="0"/>
              <a:t>shuffle</a:t>
            </a:r>
            <a:r>
              <a:rPr lang="zh-CN" altLang="en-US" b="0" baseline="0" dirty="0" smtClean="0"/>
              <a:t>，也就是洗牌一样，再给下一级进行卷积。其实和</a:t>
            </a:r>
            <a:r>
              <a:rPr lang="en-US" altLang="zh-CN" b="0" baseline="0" dirty="0" smtClean="0"/>
              <a:t>b</a:t>
            </a:r>
            <a:r>
              <a:rPr lang="zh-CN" altLang="en-US" b="0" baseline="0" dirty="0" smtClean="0"/>
              <a:t>中一样。</a:t>
            </a:r>
            <a:endParaRPr lang="zh-CN" altLang="en-US" b="0" dirty="0"/>
          </a:p>
        </p:txBody>
      </p:sp>
      <p:sp>
        <p:nvSpPr>
          <p:cNvPr id="4" name="灯片编号占位符 3"/>
          <p:cNvSpPr>
            <a:spLocks noGrp="1"/>
          </p:cNvSpPr>
          <p:nvPr>
            <p:ph type="sldNum" sz="quarter" idx="10"/>
          </p:nvPr>
        </p:nvSpPr>
        <p:spPr/>
        <p:txBody>
          <a:bodyPr/>
          <a:lstStyle/>
          <a:p>
            <a:fld id="{CD6168D1-8D70-4D61-ADBD-D9287682F3CF}" type="slidenum">
              <a:rPr lang="zh-CN" altLang="en-US" smtClean="0"/>
              <a:t>99</a:t>
            </a:fld>
            <a:endParaRPr lang="zh-CN" altLang="en-US"/>
          </a:p>
        </p:txBody>
      </p:sp>
    </p:spTree>
    <p:extLst>
      <p:ext uri="{BB962C8B-B14F-4D97-AF65-F5344CB8AC3E}">
        <p14:creationId xmlns:p14="http://schemas.microsoft.com/office/powerpoint/2010/main" val="7177450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第二个改进则是</a:t>
            </a:r>
            <a:r>
              <a:rPr lang="en-US" altLang="zh-CN" dirty="0" smtClean="0"/>
              <a:t>1X1</a:t>
            </a:r>
            <a:r>
              <a:rPr lang="zh-CN" altLang="en-US" dirty="0" smtClean="0"/>
              <a:t>的分组卷积。之前</a:t>
            </a:r>
            <a:r>
              <a:rPr lang="en-US" altLang="zh-CN" dirty="0" err="1" smtClean="0"/>
              <a:t>ResNext</a:t>
            </a:r>
            <a:r>
              <a:rPr lang="zh-CN" altLang="en-US" dirty="0" smtClean="0"/>
              <a:t>里</a:t>
            </a:r>
            <a:r>
              <a:rPr lang="zh-CN" altLang="en-US" sz="1200" b="0" i="0" kern="1200" dirty="0" smtClean="0">
                <a:solidFill>
                  <a:schemeClr val="tx1"/>
                </a:solidFill>
                <a:effectLst/>
                <a:latin typeface="+mn-lt"/>
                <a:ea typeface="+mn-ea"/>
                <a:cs typeface="+mn-cs"/>
              </a:rPr>
              <a:t>主要是对</a:t>
            </a:r>
            <a:r>
              <a:rPr lang="en-US" altLang="zh-CN" sz="1200" b="0" i="0" kern="1200" dirty="0" smtClean="0">
                <a:solidFill>
                  <a:schemeClr val="tx1"/>
                </a:solidFill>
                <a:effectLst/>
                <a:latin typeface="+mn-lt"/>
                <a:ea typeface="+mn-ea"/>
                <a:cs typeface="+mn-cs"/>
              </a:rPr>
              <a:t>3*3</a:t>
            </a:r>
            <a:r>
              <a:rPr lang="zh-CN" altLang="en-US" sz="1200" b="0" i="0" kern="1200" dirty="0" smtClean="0">
                <a:solidFill>
                  <a:schemeClr val="tx1"/>
                </a:solidFill>
                <a:effectLst/>
                <a:latin typeface="+mn-lt"/>
                <a:ea typeface="+mn-ea"/>
                <a:cs typeface="+mn-cs"/>
              </a:rPr>
              <a:t>的卷积做</a:t>
            </a:r>
            <a:r>
              <a:rPr lang="en-US" altLang="zh-CN" sz="1200" b="0" i="0" kern="1200" dirty="0" smtClean="0">
                <a:solidFill>
                  <a:schemeClr val="tx1"/>
                </a:solidFill>
                <a:effectLst/>
                <a:latin typeface="+mn-lt"/>
                <a:ea typeface="+mn-ea"/>
                <a:cs typeface="+mn-cs"/>
              </a:rPr>
              <a:t>group</a:t>
            </a:r>
            <a:r>
              <a:rPr lang="zh-CN" altLang="en-US" sz="1200" b="0" i="0" kern="1200" dirty="0" smtClean="0">
                <a:solidFill>
                  <a:schemeClr val="tx1"/>
                </a:solidFill>
                <a:effectLst/>
                <a:latin typeface="+mn-lt"/>
                <a:ea typeface="+mn-ea"/>
                <a:cs typeface="+mn-cs"/>
              </a:rPr>
              <a:t>操作，但是在</a:t>
            </a:r>
            <a:r>
              <a:rPr lang="en-US" altLang="zh-CN" sz="1200" b="0" i="0" kern="1200" dirty="0" err="1" smtClean="0">
                <a:solidFill>
                  <a:schemeClr val="tx1"/>
                </a:solidFill>
                <a:effectLst/>
                <a:latin typeface="+mn-lt"/>
                <a:ea typeface="+mn-ea"/>
                <a:cs typeface="+mn-cs"/>
              </a:rPr>
              <a:t>ShuffleNet</a:t>
            </a:r>
            <a:r>
              <a:rPr lang="zh-CN" altLang="en-US" sz="1200" b="0" i="0" kern="1200" dirty="0" smtClean="0">
                <a:solidFill>
                  <a:schemeClr val="tx1"/>
                </a:solidFill>
                <a:effectLst/>
                <a:latin typeface="+mn-lt"/>
                <a:ea typeface="+mn-ea"/>
                <a:cs typeface="+mn-cs"/>
              </a:rPr>
              <a:t>中，他是对</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的卷积做</a:t>
            </a:r>
            <a:r>
              <a:rPr lang="en-US" altLang="zh-CN" sz="1200" b="0" i="0" kern="1200" dirty="0" smtClean="0">
                <a:solidFill>
                  <a:schemeClr val="tx1"/>
                </a:solidFill>
                <a:effectLst/>
                <a:latin typeface="+mn-lt"/>
                <a:ea typeface="+mn-ea"/>
                <a:cs typeface="+mn-cs"/>
              </a:rPr>
              <a:t>group</a:t>
            </a:r>
            <a:r>
              <a:rPr lang="zh-CN" altLang="en-US" sz="1200" b="0" i="0" kern="1200" dirty="0" smtClean="0">
                <a:solidFill>
                  <a:schemeClr val="tx1"/>
                </a:solidFill>
                <a:effectLst/>
                <a:latin typeface="+mn-lt"/>
                <a:ea typeface="+mn-ea"/>
                <a:cs typeface="+mn-cs"/>
              </a:rPr>
              <a:t>的操作，因为他认为</a:t>
            </a:r>
            <a:r>
              <a:rPr lang="en-US" altLang="zh-CN" sz="1200" b="0" i="0" kern="1200" dirty="0" smtClean="0">
                <a:solidFill>
                  <a:schemeClr val="tx1"/>
                </a:solidFill>
                <a:effectLst/>
                <a:latin typeface="+mn-lt"/>
                <a:ea typeface="+mn-ea"/>
                <a:cs typeface="+mn-cs"/>
              </a:rPr>
              <a:t>1*1</a:t>
            </a:r>
            <a:r>
              <a:rPr lang="zh-CN" altLang="en-US" sz="1200" b="0" i="0" kern="1200" dirty="0" smtClean="0">
                <a:solidFill>
                  <a:schemeClr val="tx1"/>
                </a:solidFill>
                <a:effectLst/>
                <a:latin typeface="+mn-lt"/>
                <a:ea typeface="+mn-ea"/>
                <a:cs typeface="+mn-cs"/>
              </a:rPr>
              <a:t>的卷积操作的计算量不可忽视。</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所以怎么办呢，图</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是原始的模块，图</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中就把</a:t>
            </a:r>
            <a:r>
              <a:rPr lang="en-US" altLang="zh-CN" sz="1200" b="0" i="0" kern="1200" dirty="0" smtClean="0">
                <a:solidFill>
                  <a:schemeClr val="tx1"/>
                </a:solidFill>
                <a:effectLst/>
                <a:latin typeface="+mn-lt"/>
                <a:ea typeface="+mn-ea"/>
                <a:cs typeface="+mn-cs"/>
              </a:rPr>
              <a:t>1X1</a:t>
            </a:r>
            <a:r>
              <a:rPr lang="zh-CN" altLang="en-US" sz="1200" b="0" i="0" kern="1200" dirty="0" smtClean="0">
                <a:solidFill>
                  <a:schemeClr val="tx1"/>
                </a:solidFill>
                <a:effectLst/>
                <a:latin typeface="+mn-lt"/>
                <a:ea typeface="+mn-ea"/>
                <a:cs typeface="+mn-cs"/>
              </a:rPr>
              <a:t>卷积分组了然后再加一个刚才讲的</a:t>
            </a:r>
            <a:r>
              <a:rPr lang="en-US" altLang="zh-CN" sz="1200" b="0" i="0" kern="1200" dirty="0" smtClean="0">
                <a:solidFill>
                  <a:schemeClr val="tx1"/>
                </a:solidFill>
                <a:effectLst/>
                <a:latin typeface="+mn-lt"/>
                <a:ea typeface="+mn-ea"/>
                <a:cs typeface="+mn-cs"/>
              </a:rPr>
              <a:t>channel shuffle</a:t>
            </a:r>
            <a:r>
              <a:rPr lang="zh-CN" altLang="en-US" sz="1200" b="0" i="0" kern="1200" dirty="0" smtClean="0">
                <a:solidFill>
                  <a:schemeClr val="tx1"/>
                </a:solidFill>
                <a:effectLst/>
                <a:latin typeface="+mn-lt"/>
                <a:ea typeface="+mn-ea"/>
                <a:cs typeface="+mn-cs"/>
              </a:rPr>
              <a:t>。</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图</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里进一步增加了降采样，两个分支就进行了步长为</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的降采样，进一步减少参数。</a:t>
            </a:r>
            <a:endParaRPr lang="en-US" altLang="zh-CN" sz="1200" b="0" i="0" kern="1200" dirty="0" smtClean="0">
              <a:solidFill>
                <a:schemeClr val="tx1"/>
              </a:solidFill>
              <a:effectLst/>
              <a:latin typeface="+mn-lt"/>
              <a:ea typeface="+mn-ea"/>
              <a:cs typeface="+mn-cs"/>
            </a:endParaRPr>
          </a:p>
          <a:p>
            <a:r>
              <a:rPr lang="zh-CN" altLang="en-US" b="0" dirty="0" smtClean="0"/>
              <a:t>我们看到这里的</a:t>
            </a:r>
            <a:r>
              <a:rPr lang="en-US" altLang="zh-CN" b="0" dirty="0" smtClean="0"/>
              <a:t>3X3</a:t>
            </a:r>
            <a:r>
              <a:rPr lang="zh-CN" altLang="en-US" b="0" dirty="0" smtClean="0"/>
              <a:t>卷积不是普通的卷积，他是</a:t>
            </a:r>
            <a:r>
              <a:rPr lang="en-US" altLang="zh-CN" b="0" dirty="0" err="1" smtClean="0"/>
              <a:t>Dwconv</a:t>
            </a:r>
            <a:r>
              <a:rPr lang="zh-CN" altLang="en-US" b="0" dirty="0" smtClean="0"/>
              <a:t>。这就是他的第三个改进，使用</a:t>
            </a:r>
            <a:r>
              <a:rPr lang="en-US" altLang="zh-CN" sz="1200" b="1" i="0" kern="1200" dirty="0" err="1" smtClean="0">
                <a:solidFill>
                  <a:schemeClr val="tx1"/>
                </a:solidFill>
                <a:effectLst/>
                <a:latin typeface="+mn-lt"/>
                <a:ea typeface="+mn-ea"/>
                <a:cs typeface="+mn-cs"/>
              </a:rPr>
              <a:t>depthwise</a:t>
            </a:r>
            <a:r>
              <a:rPr lang="en-US" altLang="zh-CN" sz="1200" b="1" i="0" kern="1200" dirty="0" smtClean="0">
                <a:solidFill>
                  <a:schemeClr val="tx1"/>
                </a:solidFill>
                <a:effectLst/>
                <a:latin typeface="+mn-lt"/>
                <a:ea typeface="+mn-ea"/>
                <a:cs typeface="+mn-cs"/>
              </a:rPr>
              <a:t> separable convolution</a:t>
            </a:r>
            <a:r>
              <a:rPr lang="zh-CN" altLang="en-US" sz="1200" b="1" i="0" kern="1200" dirty="0" smtClean="0">
                <a:solidFill>
                  <a:schemeClr val="tx1"/>
                </a:solidFill>
                <a:effectLst/>
                <a:latin typeface="+mn-lt"/>
                <a:ea typeface="+mn-ea"/>
                <a:cs typeface="+mn-cs"/>
              </a:rPr>
              <a:t>深度可分离卷积。这其实最开始是</a:t>
            </a:r>
            <a:r>
              <a:rPr lang="en-US" altLang="zh-CN" sz="1200" b="1" i="0" kern="1200" dirty="0" smtClean="0">
                <a:solidFill>
                  <a:schemeClr val="tx1"/>
                </a:solidFill>
                <a:effectLst/>
                <a:latin typeface="+mn-lt"/>
                <a:ea typeface="+mn-ea"/>
                <a:cs typeface="+mn-cs"/>
              </a:rPr>
              <a:t>google</a:t>
            </a:r>
            <a:r>
              <a:rPr lang="zh-CN" altLang="en-US" sz="1200" b="1" i="0" kern="1200" dirty="0" smtClean="0">
                <a:solidFill>
                  <a:schemeClr val="tx1"/>
                </a:solidFill>
                <a:effectLst/>
                <a:latin typeface="+mn-lt"/>
                <a:ea typeface="+mn-ea"/>
                <a:cs typeface="+mn-cs"/>
              </a:rPr>
              <a:t>的</a:t>
            </a:r>
            <a:r>
              <a:rPr lang="en-US" altLang="zh-CN" sz="1200" b="1" i="0" kern="1200" dirty="0" err="1" smtClean="0">
                <a:solidFill>
                  <a:schemeClr val="tx1"/>
                </a:solidFill>
                <a:effectLst/>
                <a:latin typeface="+mn-lt"/>
                <a:ea typeface="+mn-ea"/>
                <a:cs typeface="+mn-cs"/>
              </a:rPr>
              <a:t>mobileNet</a:t>
            </a:r>
            <a:r>
              <a:rPr lang="zh-CN" altLang="en-US" sz="1200" b="1" i="0" kern="1200" dirty="0" smtClean="0">
                <a:solidFill>
                  <a:schemeClr val="tx1"/>
                </a:solidFill>
                <a:effectLst/>
                <a:latin typeface="+mn-lt"/>
                <a:ea typeface="+mn-ea"/>
                <a:cs typeface="+mn-cs"/>
              </a:rPr>
              <a:t>里来的。</a:t>
            </a:r>
            <a:endParaRPr lang="en-US" altLang="zh-CN" sz="1200" b="1"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他其实就是</a:t>
            </a:r>
            <a:r>
              <a:rPr lang="zh-CN" altLang="en-US" sz="1200" b="0" i="0" kern="1200" dirty="0" smtClean="0">
                <a:solidFill>
                  <a:schemeClr val="tx1"/>
                </a:solidFill>
                <a:effectLst/>
                <a:latin typeface="+mn-lt"/>
                <a:ea typeface="+mn-ea"/>
                <a:cs typeface="+mn-cs"/>
              </a:rPr>
              <a:t>对每一个通道进行各自的卷积操作，把图像区域和通道分开考虑。假如我们输入有</a:t>
            </a:r>
            <a:r>
              <a:rPr lang="en-US" altLang="zh-CN" sz="1200" b="0" i="0" kern="1200" dirty="0" smtClean="0">
                <a:solidFill>
                  <a:schemeClr val="tx1"/>
                </a:solidFill>
                <a:effectLst/>
                <a:latin typeface="+mn-lt"/>
                <a:ea typeface="+mn-ea"/>
                <a:cs typeface="+mn-cs"/>
              </a:rPr>
              <a:t>M</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啊，希望输出有</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feature map.</a:t>
            </a:r>
          </a:p>
          <a:p>
            <a:r>
              <a:rPr lang="zh-CN" altLang="en-US" sz="1200" b="0" i="0" kern="1200" dirty="0" smtClean="0">
                <a:solidFill>
                  <a:schemeClr val="tx1"/>
                </a:solidFill>
                <a:effectLst/>
                <a:latin typeface="+mn-lt"/>
                <a:ea typeface="+mn-ea"/>
                <a:cs typeface="+mn-cs"/>
              </a:rPr>
              <a:t>我们看右上的图啊。</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比如输入</a:t>
            </a:r>
            <a:r>
              <a:rPr lang="en-US" altLang="zh-CN" sz="1200" b="0" i="0" kern="1200" dirty="0" smtClean="0">
                <a:solidFill>
                  <a:schemeClr val="tx1"/>
                </a:solidFill>
                <a:effectLst/>
                <a:latin typeface="+mn-lt"/>
                <a:ea typeface="+mn-ea"/>
                <a:cs typeface="+mn-cs"/>
              </a:rPr>
              <a:t>64</a:t>
            </a:r>
            <a:r>
              <a:rPr lang="zh-CN" altLang="en-US" sz="1200" b="0" i="0" kern="1200" dirty="0" smtClean="0">
                <a:solidFill>
                  <a:schemeClr val="tx1"/>
                </a:solidFill>
                <a:effectLst/>
                <a:latin typeface="+mn-lt"/>
                <a:ea typeface="+mn-ea"/>
                <a:cs typeface="+mn-cs"/>
              </a:rPr>
              <a:t>通道，输出</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通道。</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我就用右边的</a:t>
            </a:r>
            <a:r>
              <a:rPr lang="en-US" altLang="zh-CN" sz="1200" b="0" i="0" kern="1200" dirty="0" smtClean="0">
                <a:solidFill>
                  <a:schemeClr val="tx1"/>
                </a:solidFill>
                <a:effectLst/>
                <a:latin typeface="+mn-lt"/>
                <a:ea typeface="+mn-ea"/>
                <a:cs typeface="+mn-cs"/>
              </a:rPr>
              <a:t>64</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卷积一对一和这些</a:t>
            </a:r>
            <a:r>
              <a:rPr lang="en-US" altLang="zh-CN" sz="1200" b="0" i="0" kern="1200" dirty="0" smtClean="0">
                <a:solidFill>
                  <a:schemeClr val="tx1"/>
                </a:solidFill>
                <a:effectLst/>
                <a:latin typeface="+mn-lt"/>
                <a:ea typeface="+mn-ea"/>
                <a:cs typeface="+mn-cs"/>
              </a:rPr>
              <a:t>feature map</a:t>
            </a:r>
            <a:r>
              <a:rPr lang="zh-CN" altLang="en-US" sz="1200" b="0" i="0" kern="1200" dirty="0" smtClean="0">
                <a:solidFill>
                  <a:schemeClr val="tx1"/>
                </a:solidFill>
                <a:effectLst/>
                <a:latin typeface="+mn-lt"/>
                <a:ea typeface="+mn-ea"/>
                <a:cs typeface="+mn-cs"/>
              </a:rPr>
              <a:t>做卷积，于是就得到了</a:t>
            </a:r>
            <a:r>
              <a:rPr lang="en-US" altLang="zh-CN" sz="1200" b="0" i="0" kern="1200" dirty="0" smtClean="0">
                <a:solidFill>
                  <a:schemeClr val="tx1"/>
                </a:solidFill>
                <a:effectLst/>
                <a:latin typeface="+mn-lt"/>
                <a:ea typeface="+mn-ea"/>
                <a:cs typeface="+mn-cs"/>
              </a:rPr>
              <a:t>64</a:t>
            </a:r>
            <a:r>
              <a:rPr lang="zh-CN" altLang="en-US" sz="1200" b="0" i="0" kern="1200" dirty="0" smtClean="0">
                <a:solidFill>
                  <a:schemeClr val="tx1"/>
                </a:solidFill>
                <a:effectLst/>
                <a:latin typeface="+mn-lt"/>
                <a:ea typeface="+mn-ea"/>
                <a:cs typeface="+mn-cs"/>
              </a:rPr>
              <a:t>个结果啊，那我要</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个输出怎么办呢？我再用</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卷积来卷积之前的</a:t>
            </a:r>
            <a:r>
              <a:rPr lang="en-US" altLang="zh-CN" sz="1200" b="0" i="0" kern="1200" dirty="0" smtClean="0">
                <a:solidFill>
                  <a:schemeClr val="tx1"/>
                </a:solidFill>
                <a:effectLst/>
                <a:latin typeface="+mn-lt"/>
                <a:ea typeface="+mn-ea"/>
                <a:cs typeface="+mn-cs"/>
              </a:rPr>
              <a:t>64</a:t>
            </a:r>
            <a:r>
              <a:rPr lang="zh-CN" altLang="en-US" sz="1200" b="0" i="0" kern="1200" dirty="0" smtClean="0">
                <a:solidFill>
                  <a:schemeClr val="tx1"/>
                </a:solidFill>
                <a:effectLst/>
                <a:latin typeface="+mn-lt"/>
                <a:ea typeface="+mn-ea"/>
                <a:cs typeface="+mn-cs"/>
              </a:rPr>
              <a:t>个卷积结果。</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这一下我只用了</a:t>
            </a:r>
            <a:r>
              <a:rPr lang="en-US" altLang="zh-CN" sz="1200" b="0" i="0" kern="1200" dirty="0" smtClean="0">
                <a:solidFill>
                  <a:schemeClr val="tx1"/>
                </a:solidFill>
                <a:effectLst/>
                <a:latin typeface="+mn-lt"/>
                <a:ea typeface="+mn-ea"/>
                <a:cs typeface="+mn-cs"/>
              </a:rPr>
              <a:t>64</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卷积和</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1X1</a:t>
            </a:r>
            <a:r>
              <a:rPr lang="zh-CN" altLang="en-US" sz="1200" b="0" i="0" kern="1200" dirty="0" smtClean="0">
                <a:solidFill>
                  <a:schemeClr val="tx1"/>
                </a:solidFill>
                <a:effectLst/>
                <a:latin typeface="+mn-lt"/>
                <a:ea typeface="+mn-ea"/>
                <a:cs typeface="+mn-cs"/>
              </a:rPr>
              <a:t>卷积。</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如果不用深度可分离卷积呢？我就得用</a:t>
            </a:r>
            <a:r>
              <a:rPr lang="en-US" altLang="zh-CN" sz="1200" b="0" i="0" kern="1200" dirty="0" smtClean="0">
                <a:solidFill>
                  <a:schemeClr val="tx1"/>
                </a:solidFill>
                <a:effectLst/>
                <a:latin typeface="+mn-lt"/>
                <a:ea typeface="+mn-ea"/>
                <a:cs typeface="+mn-cs"/>
              </a:rPr>
              <a:t>256</a:t>
            </a:r>
            <a:r>
              <a:rPr lang="zh-CN" altLang="en-US" sz="1200" b="0" i="0" kern="1200" dirty="0" smtClean="0">
                <a:solidFill>
                  <a:schemeClr val="tx1"/>
                </a:solidFill>
                <a:effectLst/>
                <a:latin typeface="+mn-lt"/>
                <a:ea typeface="+mn-ea"/>
                <a:cs typeface="+mn-cs"/>
              </a:rPr>
              <a:t>个</a:t>
            </a:r>
            <a:r>
              <a:rPr lang="en-US" altLang="zh-CN" sz="1200" b="0" i="0" kern="1200" dirty="0" smtClean="0">
                <a:solidFill>
                  <a:schemeClr val="tx1"/>
                </a:solidFill>
                <a:effectLst/>
                <a:latin typeface="+mn-lt"/>
                <a:ea typeface="+mn-ea"/>
                <a:cs typeface="+mn-cs"/>
              </a:rPr>
              <a:t>3X3</a:t>
            </a:r>
            <a:r>
              <a:rPr lang="zh-CN" altLang="en-US" sz="1200" b="0" i="0" kern="1200" dirty="0" smtClean="0">
                <a:solidFill>
                  <a:schemeClr val="tx1"/>
                </a:solidFill>
                <a:effectLst/>
                <a:latin typeface="+mn-lt"/>
                <a:ea typeface="+mn-ea"/>
                <a:cs typeface="+mn-cs"/>
              </a:rPr>
              <a:t>卷积。</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于是就能大量减少参数。</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D6168D1-8D70-4D61-ADBD-D9287682F3CF}" type="slidenum">
              <a:rPr lang="zh-CN" altLang="en-US" smtClean="0"/>
              <a:t>100</a:t>
            </a:fld>
            <a:endParaRPr lang="zh-CN" altLang="en-US"/>
          </a:p>
        </p:txBody>
      </p:sp>
    </p:spTree>
    <p:extLst>
      <p:ext uri="{BB962C8B-B14F-4D97-AF65-F5344CB8AC3E}">
        <p14:creationId xmlns:p14="http://schemas.microsoft.com/office/powerpoint/2010/main" val="3409490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975BF255-7A9A-4A84-9B20-F656D44391D7}" type="datetimeFigureOut">
              <a:rPr lang="zh-CN" altLang="en-US" smtClean="0"/>
              <a:t>2018/3/20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29224574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75BF255-7A9A-4A84-9B20-F656D44391D7}" type="datetimeFigureOut">
              <a:rPr lang="zh-CN" altLang="en-US" smtClean="0"/>
              <a:t>2018/3/20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1355541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75BF255-7A9A-4A84-9B20-F656D44391D7}" type="datetimeFigureOut">
              <a:rPr lang="zh-CN" altLang="en-US" smtClean="0"/>
              <a:t>2018/3/20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20360478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75BF255-7A9A-4A84-9B20-F656D44391D7}" type="datetimeFigureOut">
              <a:rPr lang="zh-CN" altLang="en-US" smtClean="0"/>
              <a:t>2018/3/20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6159030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975BF255-7A9A-4A84-9B20-F656D44391D7}" type="datetimeFigureOut">
              <a:rPr lang="zh-CN" altLang="en-US" smtClean="0"/>
              <a:t>2018/3/20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2392504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75BF255-7A9A-4A84-9B20-F656D44391D7}" type="datetimeFigureOut">
              <a:rPr lang="zh-CN" altLang="en-US" smtClean="0"/>
              <a:t>2018/3/20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2886320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75BF255-7A9A-4A84-9B20-F656D44391D7}" type="datetimeFigureOut">
              <a:rPr lang="zh-CN" altLang="en-US" smtClean="0"/>
              <a:t>2018/3/20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35809989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75BF255-7A9A-4A84-9B20-F656D44391D7}" type="datetimeFigureOut">
              <a:rPr lang="zh-CN" altLang="en-US" smtClean="0"/>
              <a:t>2018/3/20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39699403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5BF255-7A9A-4A84-9B20-F656D44391D7}" type="datetimeFigureOut">
              <a:rPr lang="zh-CN" altLang="en-US" smtClean="0"/>
              <a:t>2018/3/20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658018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75BF255-7A9A-4A84-9B20-F656D44391D7}" type="datetimeFigureOut">
              <a:rPr lang="zh-CN" altLang="en-US" smtClean="0"/>
              <a:t>2018/3/20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2641526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75BF255-7A9A-4A84-9B20-F656D44391D7}" type="datetimeFigureOut">
              <a:rPr lang="zh-CN" altLang="en-US" smtClean="0"/>
              <a:t>2018/3/20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27203153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5BF255-7A9A-4A84-9B20-F656D44391D7}" type="datetimeFigureOut">
              <a:rPr lang="zh-CN" altLang="en-US" smtClean="0"/>
              <a:t>2018/3/20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674B41-01DD-40CF-9342-79A0B75CBF03}" type="slidenum">
              <a:rPr lang="zh-CN" altLang="en-US" smtClean="0"/>
              <a:t>‹#›</a:t>
            </a:fld>
            <a:endParaRPr lang="zh-CN" altLang="en-US"/>
          </a:p>
        </p:txBody>
      </p:sp>
    </p:spTree>
    <p:extLst>
      <p:ext uri="{BB962C8B-B14F-4D97-AF65-F5344CB8AC3E}">
        <p14:creationId xmlns:p14="http://schemas.microsoft.com/office/powerpoint/2010/main" val="4060437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99.xml"/><Relationship Id="rId1" Type="http://schemas.openxmlformats.org/officeDocument/2006/relationships/slideLayout" Target="../slideLayouts/slideLayout2.xml"/><Relationship Id="rId4" Type="http://schemas.openxmlformats.org/officeDocument/2006/relationships/image" Target="../media/image189.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notesSlide" Target="../notesSlides/notesSlide16.xml"/><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2.bin"/><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4.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3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4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4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4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png"/></Relationships>
</file>

<file path=ppt/slides/_rels/slide4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4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8.w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8.jpeg"/><Relationship Id="rId5" Type="http://schemas.openxmlformats.org/officeDocument/2006/relationships/image" Target="../media/image117.jpeg"/><Relationship Id="rId4" Type="http://schemas.openxmlformats.org/officeDocument/2006/relationships/image" Target="../media/image116.png"/></Relationships>
</file>

<file path=ppt/slides/_rels/slide5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1.jpeg"/></Relationships>
</file>

<file path=ppt/slides/_rels/slide5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5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5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7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10" Type="http://schemas.openxmlformats.org/officeDocument/2006/relationships/image" Target="../media/image153.png"/><Relationship Id="rId4" Type="http://schemas.openxmlformats.org/officeDocument/2006/relationships/image" Target="../media/image147.png"/><Relationship Id="rId9" Type="http://schemas.openxmlformats.org/officeDocument/2006/relationships/image" Target="../media/image152.png"/></Relationships>
</file>

<file path=ppt/slides/_rels/slide7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155.jpeg"/><Relationship Id="rId4" Type="http://schemas.openxmlformats.org/officeDocument/2006/relationships/image" Target="../media/image153.png"/></Relationships>
</file>

<file path=ppt/slides/_rels/slide73.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55.jpeg"/><Relationship Id="rId5" Type="http://schemas.openxmlformats.org/officeDocument/2006/relationships/image" Target="../media/image158.png"/><Relationship Id="rId4" Type="http://schemas.openxmlformats.org/officeDocument/2006/relationships/image" Target="../media/image157.png"/></Relationships>
</file>

<file path=ppt/slides/_rels/slide7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85.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65.png"/><Relationship Id="rId7" Type="http://schemas.openxmlformats.org/officeDocument/2006/relationships/image" Target="../media/image169.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86.xml.rels><?xml version="1.0" encoding="UTF-8" standalone="yes"?>
<Relationships xmlns="http://schemas.openxmlformats.org/package/2006/relationships"><Relationship Id="rId3" Type="http://schemas.openxmlformats.org/officeDocument/2006/relationships/image" Target="../media/image170.jpe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71.png"/></Relationships>
</file>

<file path=ppt/slides/_rels/slide8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6.xml"/><Relationship Id="rId1" Type="http://schemas.openxmlformats.org/officeDocument/2006/relationships/slideLayout" Target="../slideLayouts/slideLayout2.xml"/><Relationship Id="rId5" Type="http://schemas.openxmlformats.org/officeDocument/2006/relationships/image" Target="../media/image174.png"/><Relationship Id="rId4" Type="http://schemas.openxmlformats.org/officeDocument/2006/relationships/image" Target="../media/image173.png"/></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78.png"/><Relationship Id="rId4" Type="http://schemas.openxmlformats.org/officeDocument/2006/relationships/image" Target="../media/image177.png"/></Relationships>
</file>

<file path=ppt/slides/_rels/slide9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181.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人工智能算法及硬件实现</a:t>
            </a:r>
            <a:endParaRPr lang="zh-CN" altLang="en-US" dirty="0"/>
          </a:p>
        </p:txBody>
      </p:sp>
      <p:sp>
        <p:nvSpPr>
          <p:cNvPr id="3" name="副标题 2"/>
          <p:cNvSpPr>
            <a:spLocks noGrp="1"/>
          </p:cNvSpPr>
          <p:nvPr>
            <p:ph type="subTitle" idx="1"/>
          </p:nvPr>
        </p:nvSpPr>
        <p:spPr/>
        <p:txBody>
          <a:bodyPr/>
          <a:lstStyle/>
          <a:p>
            <a:r>
              <a:rPr lang="zh-CN" altLang="en-US" dirty="0" smtClean="0"/>
              <a:t>廖一桥 微博</a:t>
            </a:r>
            <a:r>
              <a:rPr lang="en-US" altLang="zh-CN" dirty="0" smtClean="0"/>
              <a:t>14</a:t>
            </a:r>
            <a:endParaRPr lang="zh-CN" altLang="en-US" dirty="0"/>
          </a:p>
        </p:txBody>
      </p:sp>
    </p:spTree>
    <p:extLst>
      <p:ext uri="{BB962C8B-B14F-4D97-AF65-F5344CB8AC3E}">
        <p14:creationId xmlns:p14="http://schemas.microsoft.com/office/powerpoint/2010/main" val="160770085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2.2.2</a:t>
            </a:r>
            <a:r>
              <a:rPr lang="zh-CN" altLang="en-US" dirty="0" smtClean="0"/>
              <a:t>划分选择</a:t>
            </a:r>
            <a:endParaRPr lang="zh-CN" altLang="en-US" dirty="0"/>
          </a:p>
        </p:txBody>
      </p:sp>
      <p:sp>
        <p:nvSpPr>
          <p:cNvPr id="3" name="内容占位符 2"/>
          <p:cNvSpPr>
            <a:spLocks noGrp="1"/>
          </p:cNvSpPr>
          <p:nvPr>
            <p:ph idx="1"/>
          </p:nvPr>
        </p:nvSpPr>
        <p:spPr/>
        <p:txBody>
          <a:bodyPr/>
          <a:lstStyle/>
          <a:p>
            <a:r>
              <a:rPr lang="zh-CN" altLang="en-US" dirty="0" smtClean="0"/>
              <a:t>原则：希望</a:t>
            </a:r>
            <a:r>
              <a:rPr lang="zh-CN" altLang="en-US" dirty="0"/>
              <a:t>随着划分的进行，一个节点的样本尽量属于一种</a:t>
            </a:r>
            <a:r>
              <a:rPr lang="zh-CN" altLang="en-US" dirty="0" smtClean="0"/>
              <a:t>类别。</a:t>
            </a:r>
            <a:endParaRPr lang="en-US" altLang="zh-CN" dirty="0" smtClean="0"/>
          </a:p>
          <a:p>
            <a:r>
              <a:rPr lang="zh-CN" altLang="en-US" dirty="0" smtClean="0"/>
              <a:t>如何衡量这是个好的划分？</a:t>
            </a:r>
            <a:endParaRPr lang="en-US" altLang="zh-CN" dirty="0" smtClean="0"/>
          </a:p>
          <a:p>
            <a:r>
              <a:rPr lang="zh-CN" altLang="en-US" dirty="0" smtClean="0"/>
              <a:t>信息熵</a:t>
            </a:r>
            <a:endParaRPr lang="en-US" altLang="zh-CN" dirty="0" smtClean="0"/>
          </a:p>
          <a:p>
            <a:endParaRPr lang="en-US" altLang="zh-CN" dirty="0" smtClean="0"/>
          </a:p>
          <a:p>
            <a:r>
              <a:rPr lang="zh-CN" altLang="en-US" dirty="0"/>
              <a:t>信息</a:t>
            </a:r>
            <a:r>
              <a:rPr lang="zh-CN" altLang="en-US" dirty="0" smtClean="0"/>
              <a:t>增益</a:t>
            </a:r>
            <a:endParaRPr lang="en-US" altLang="zh-CN" dirty="0" smtClean="0"/>
          </a:p>
          <a:p>
            <a:r>
              <a:rPr lang="zh-CN" altLang="en-US" dirty="0"/>
              <a:t>增益</a:t>
            </a:r>
            <a:r>
              <a:rPr lang="zh-CN" altLang="en-US" dirty="0" smtClean="0"/>
              <a:t>率</a:t>
            </a:r>
            <a:endParaRPr lang="en-US" altLang="zh-CN" dirty="0" smtClean="0"/>
          </a:p>
          <a:p>
            <a:r>
              <a:rPr lang="zh-CN" altLang="en-US" dirty="0"/>
              <a:t>基尼指数</a:t>
            </a:r>
            <a:endParaRPr lang="en-US" altLang="zh-CN" dirty="0" smtClean="0"/>
          </a:p>
          <a:p>
            <a:endParaRPr lang="zh-CN" altLang="en-US" dirty="0"/>
          </a:p>
        </p:txBody>
      </p:sp>
    </p:spTree>
    <p:extLst>
      <p:ext uri="{BB962C8B-B14F-4D97-AF65-F5344CB8AC3E}">
        <p14:creationId xmlns:p14="http://schemas.microsoft.com/office/powerpoint/2010/main" val="20468400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6.3.5</a:t>
            </a:r>
            <a:r>
              <a:rPr lang="zh-CN" altLang="en-US" dirty="0"/>
              <a:t>架构</a:t>
            </a:r>
          </a:p>
        </p:txBody>
      </p:sp>
      <p:pic>
        <p:nvPicPr>
          <p:cNvPr id="6146" name="Picture 2" descr="这里写图片描述"/>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226" y="1883870"/>
            <a:ext cx="8958022" cy="45813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这里写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7597" y="2185227"/>
            <a:ext cx="3790950" cy="247650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920507" y="2240924"/>
            <a:ext cx="631065" cy="369332"/>
          </a:xfrm>
          <a:prstGeom prst="rect">
            <a:avLst/>
          </a:prstGeom>
          <a:noFill/>
        </p:spPr>
        <p:txBody>
          <a:bodyPr wrap="square" rtlCol="0">
            <a:spAutoFit/>
          </a:bodyPr>
          <a:lstStyle/>
          <a:p>
            <a:r>
              <a:rPr lang="en-US" altLang="zh-CN" dirty="0" smtClean="0"/>
              <a:t>256</a:t>
            </a:r>
            <a:endParaRPr lang="zh-CN" altLang="en-US" dirty="0"/>
          </a:p>
        </p:txBody>
      </p:sp>
      <p:sp>
        <p:nvSpPr>
          <p:cNvPr id="7" name="文本框 6"/>
          <p:cNvSpPr txBox="1"/>
          <p:nvPr/>
        </p:nvSpPr>
        <p:spPr>
          <a:xfrm>
            <a:off x="11366679" y="2176710"/>
            <a:ext cx="631065" cy="369332"/>
          </a:xfrm>
          <a:prstGeom prst="rect">
            <a:avLst/>
          </a:prstGeom>
          <a:noFill/>
        </p:spPr>
        <p:txBody>
          <a:bodyPr wrap="square" rtlCol="0">
            <a:spAutoFit/>
          </a:bodyPr>
          <a:lstStyle/>
          <a:p>
            <a:r>
              <a:rPr lang="en-US" altLang="zh-CN" dirty="0" smtClean="0"/>
              <a:t>64</a:t>
            </a:r>
            <a:endParaRPr lang="zh-CN" altLang="en-US" dirty="0"/>
          </a:p>
        </p:txBody>
      </p:sp>
      <p:sp>
        <p:nvSpPr>
          <p:cNvPr id="8" name="文本框 7"/>
          <p:cNvSpPr txBox="1"/>
          <p:nvPr/>
        </p:nvSpPr>
        <p:spPr>
          <a:xfrm>
            <a:off x="11474404" y="3078442"/>
            <a:ext cx="631065" cy="369332"/>
          </a:xfrm>
          <a:prstGeom prst="rect">
            <a:avLst/>
          </a:prstGeom>
          <a:noFill/>
        </p:spPr>
        <p:txBody>
          <a:bodyPr wrap="square" rtlCol="0">
            <a:spAutoFit/>
          </a:bodyPr>
          <a:lstStyle/>
          <a:p>
            <a:r>
              <a:rPr lang="en-US" altLang="zh-CN" dirty="0" smtClean="0"/>
              <a:t>256</a:t>
            </a:r>
            <a:endParaRPr lang="zh-CN" altLang="en-US" dirty="0"/>
          </a:p>
        </p:txBody>
      </p:sp>
      <p:sp>
        <p:nvSpPr>
          <p:cNvPr id="9" name="文本框 8"/>
          <p:cNvSpPr txBox="1"/>
          <p:nvPr/>
        </p:nvSpPr>
        <p:spPr>
          <a:xfrm>
            <a:off x="8378023" y="1798054"/>
            <a:ext cx="3411913" cy="369332"/>
          </a:xfrm>
          <a:prstGeom prst="rect">
            <a:avLst/>
          </a:prstGeom>
          <a:noFill/>
        </p:spPr>
        <p:txBody>
          <a:bodyPr wrap="square" rtlCol="0">
            <a:spAutoFit/>
          </a:bodyPr>
          <a:lstStyle/>
          <a:p>
            <a:r>
              <a:rPr lang="zh-CN" altLang="en-US" dirty="0" smtClean="0"/>
              <a:t>输入</a:t>
            </a:r>
            <a:r>
              <a:rPr lang="en-US" altLang="zh-CN" dirty="0" smtClean="0"/>
              <a:t>64</a:t>
            </a:r>
            <a:r>
              <a:rPr lang="zh-CN" altLang="en-US" dirty="0" smtClean="0"/>
              <a:t>通道，要求输出</a:t>
            </a:r>
            <a:r>
              <a:rPr lang="en-US" altLang="zh-CN" dirty="0" smtClean="0"/>
              <a:t>256</a:t>
            </a:r>
            <a:r>
              <a:rPr lang="zh-CN" altLang="en-US" dirty="0" smtClean="0"/>
              <a:t>通道</a:t>
            </a:r>
            <a:endParaRPr lang="zh-CN" altLang="en-US" dirty="0"/>
          </a:p>
        </p:txBody>
      </p:sp>
    </p:spTree>
    <p:extLst>
      <p:ext uri="{BB962C8B-B14F-4D97-AF65-F5344CB8AC3E}">
        <p14:creationId xmlns:p14="http://schemas.microsoft.com/office/powerpoint/2010/main" val="20339158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2.2.3</a:t>
            </a:r>
            <a:r>
              <a:rPr lang="zh-CN" altLang="en-US" dirty="0" smtClean="0"/>
              <a:t>剪枝处理</a:t>
            </a:r>
            <a:endParaRPr lang="zh-CN" altLang="en-US" dirty="0"/>
          </a:p>
        </p:txBody>
      </p:sp>
      <p:sp>
        <p:nvSpPr>
          <p:cNvPr id="3" name="内容占位符 2"/>
          <p:cNvSpPr>
            <a:spLocks noGrp="1"/>
          </p:cNvSpPr>
          <p:nvPr>
            <p:ph idx="1"/>
          </p:nvPr>
        </p:nvSpPr>
        <p:spPr/>
        <p:txBody>
          <a:bodyPr/>
          <a:lstStyle/>
          <a:p>
            <a:r>
              <a:rPr lang="zh-CN" altLang="en-US" dirty="0"/>
              <a:t>方式：把一些冗余的节点</a:t>
            </a:r>
            <a:r>
              <a:rPr lang="zh-CN" altLang="en-US" dirty="0" smtClean="0"/>
              <a:t>去掉</a:t>
            </a:r>
            <a:endParaRPr lang="en-US" altLang="zh-CN" dirty="0" smtClean="0"/>
          </a:p>
          <a:p>
            <a:r>
              <a:rPr lang="zh-CN" altLang="en-US" dirty="0" smtClean="0"/>
              <a:t>目的：去除过拟合，降低模型复杂度</a:t>
            </a:r>
            <a:endParaRPr lang="en-US" altLang="zh-CN" dirty="0" smtClean="0"/>
          </a:p>
          <a:p>
            <a:r>
              <a:rPr lang="zh-CN" altLang="en-US" dirty="0" smtClean="0"/>
              <a:t>通过某节点的存在能否提高泛化能力判断是否冗余！</a:t>
            </a:r>
            <a:endParaRPr lang="en-US" altLang="zh-CN" dirty="0" smtClean="0"/>
          </a:p>
          <a:p>
            <a:endParaRPr lang="en-US" altLang="zh-CN" dirty="0"/>
          </a:p>
          <a:p>
            <a:r>
              <a:rPr lang="zh-CN" altLang="en-US" dirty="0" smtClean="0"/>
              <a:t>以验证集的精度评估泛化能力</a:t>
            </a:r>
            <a:endParaRPr lang="en-US" altLang="zh-CN" dirty="0" smtClean="0"/>
          </a:p>
          <a:p>
            <a:endParaRPr lang="en-US" altLang="zh-CN" dirty="0"/>
          </a:p>
          <a:p>
            <a:r>
              <a:rPr lang="zh-CN" altLang="en-US" dirty="0" smtClean="0"/>
              <a:t>先剪枝</a:t>
            </a:r>
            <a:endParaRPr lang="en-US" altLang="zh-CN" dirty="0" smtClean="0"/>
          </a:p>
          <a:p>
            <a:r>
              <a:rPr lang="zh-CN" altLang="en-US" dirty="0"/>
              <a:t>后剪枝</a:t>
            </a:r>
            <a:endParaRPr lang="en-US" altLang="zh-CN" dirty="0"/>
          </a:p>
        </p:txBody>
      </p:sp>
    </p:spTree>
    <p:extLst>
      <p:ext uri="{BB962C8B-B14F-4D97-AF65-F5344CB8AC3E}">
        <p14:creationId xmlns:p14="http://schemas.microsoft.com/office/powerpoint/2010/main" val="17621080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2.3.1</a:t>
            </a:r>
            <a:r>
              <a:rPr lang="zh-CN" altLang="en-US" dirty="0"/>
              <a:t>神经元</a:t>
            </a:r>
            <a:r>
              <a:rPr lang="zh-CN" altLang="en-US" dirty="0" smtClean="0"/>
              <a:t>模型</a:t>
            </a:r>
            <a:endParaRPr lang="zh-CN" altLang="en-US" dirty="0"/>
          </a:p>
        </p:txBody>
      </p:sp>
      <p:pic>
        <p:nvPicPr>
          <p:cNvPr id="4" name="内容占位符 3"/>
          <p:cNvPicPr>
            <a:picLocks noGrp="1" noChangeAspect="1"/>
          </p:cNvPicPr>
          <p:nvPr>
            <p:ph idx="1"/>
          </p:nvPr>
        </p:nvPicPr>
        <p:blipFill>
          <a:blip r:embed="rId3"/>
          <a:stretch>
            <a:fillRect/>
          </a:stretch>
        </p:blipFill>
        <p:spPr>
          <a:xfrm>
            <a:off x="591415" y="1939636"/>
            <a:ext cx="7313458" cy="3400353"/>
          </a:xfrm>
          <a:prstGeom prst="rect">
            <a:avLst/>
          </a:prstGeom>
        </p:spPr>
      </p:pic>
      <p:sp>
        <p:nvSpPr>
          <p:cNvPr id="5" name="文本框 4"/>
          <p:cNvSpPr txBox="1"/>
          <p:nvPr/>
        </p:nvSpPr>
        <p:spPr>
          <a:xfrm>
            <a:off x="8506691" y="1815379"/>
            <a:ext cx="4170218" cy="2308324"/>
          </a:xfrm>
          <a:prstGeom prst="rect">
            <a:avLst/>
          </a:prstGeom>
          <a:noFill/>
        </p:spPr>
        <p:txBody>
          <a:bodyPr wrap="square" rtlCol="0">
            <a:spAutoFit/>
          </a:bodyPr>
          <a:lstStyle/>
          <a:p>
            <a:r>
              <a:rPr lang="zh-CN" altLang="en-US" dirty="0" smtClean="0"/>
              <a:t>激活函数：</a:t>
            </a:r>
            <a:endParaRPr lang="en-US" altLang="zh-CN" dirty="0" smtClean="0"/>
          </a:p>
          <a:p>
            <a:r>
              <a:rPr lang="en-US" altLang="zh-CN" dirty="0"/>
              <a:t>Sigmoid</a:t>
            </a:r>
          </a:p>
          <a:p>
            <a:r>
              <a:rPr lang="en-US" altLang="zh-CN" dirty="0" err="1"/>
              <a:t>Softmax</a:t>
            </a:r>
            <a:endParaRPr lang="en-US" altLang="zh-CN" dirty="0"/>
          </a:p>
          <a:p>
            <a:r>
              <a:rPr lang="en-US" altLang="zh-CN" dirty="0" err="1"/>
              <a:t>Tanh</a:t>
            </a:r>
            <a:endParaRPr lang="en-US" altLang="zh-CN" dirty="0"/>
          </a:p>
          <a:p>
            <a:r>
              <a:rPr lang="en-US" altLang="zh-CN" dirty="0" err="1"/>
              <a:t>ReLU</a:t>
            </a:r>
            <a:endParaRPr lang="en-US" altLang="zh-CN" dirty="0"/>
          </a:p>
          <a:p>
            <a:r>
              <a:rPr lang="en-US" altLang="zh-CN" dirty="0"/>
              <a:t>Leaky </a:t>
            </a:r>
            <a:r>
              <a:rPr lang="en-US" altLang="zh-CN" dirty="0" err="1"/>
              <a:t>ReLU</a:t>
            </a:r>
            <a:endParaRPr lang="en-US" altLang="zh-CN" dirty="0"/>
          </a:p>
          <a:p>
            <a:endParaRPr lang="en-US" altLang="zh-CN" dirty="0" smtClean="0"/>
          </a:p>
          <a:p>
            <a:endParaRPr lang="zh-CN" altLang="en-US" dirty="0"/>
          </a:p>
        </p:txBody>
      </p:sp>
      <p:pic>
        <p:nvPicPr>
          <p:cNvPr id="2050" name="Picture 2" descr="http://images.cnitblog.com/blog2015/678029/201504/241221240623467.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6423" y="3968523"/>
            <a:ext cx="3651106" cy="274293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mages.cnitblog.com/blog2015/678029/201504/24190015687985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95855" y="4014709"/>
            <a:ext cx="3667992" cy="28057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8547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2.3.2 </a:t>
            </a:r>
            <a:r>
              <a:rPr lang="zh-CN" altLang="en-US" dirty="0" smtClean="0"/>
              <a:t>前馈网络</a:t>
            </a:r>
            <a:endParaRPr lang="zh-CN" altLang="en-US" dirty="0"/>
          </a:p>
        </p:txBody>
      </p:sp>
      <p:pic>
        <p:nvPicPr>
          <p:cNvPr id="4" name="内容占位符 3"/>
          <p:cNvPicPr>
            <a:picLocks noGrp="1" noChangeAspect="1"/>
          </p:cNvPicPr>
          <p:nvPr>
            <p:ph idx="1"/>
          </p:nvPr>
        </p:nvPicPr>
        <p:blipFill>
          <a:blip r:embed="rId3"/>
          <a:stretch>
            <a:fillRect/>
          </a:stretch>
        </p:blipFill>
        <p:spPr>
          <a:xfrm>
            <a:off x="950767" y="1924409"/>
            <a:ext cx="2859233" cy="3748385"/>
          </a:xfrm>
          <a:prstGeom prst="rect">
            <a:avLst/>
          </a:prstGeom>
        </p:spPr>
      </p:pic>
      <p:sp>
        <p:nvSpPr>
          <p:cNvPr id="5" name="矩形 4"/>
          <p:cNvSpPr/>
          <p:nvPr/>
        </p:nvSpPr>
        <p:spPr>
          <a:xfrm>
            <a:off x="4189224" y="4230462"/>
            <a:ext cx="2339102" cy="646331"/>
          </a:xfrm>
          <a:prstGeom prst="rect">
            <a:avLst/>
          </a:prstGeom>
        </p:spPr>
        <p:txBody>
          <a:bodyPr wrap="none">
            <a:spAutoFit/>
          </a:bodyPr>
          <a:lstStyle/>
          <a:p>
            <a:r>
              <a:rPr lang="en-US" altLang="zh-CN" dirty="0">
                <a:solidFill>
                  <a:srgbClr val="141414"/>
                </a:solidFill>
                <a:latin typeface="Segoe UI" panose="020B0502040204020203" pitchFamily="34" charset="0"/>
              </a:rPr>
              <a:t>10</a:t>
            </a:r>
            <a:r>
              <a:rPr lang="zh-CN" altLang="en-US" dirty="0">
                <a:solidFill>
                  <a:srgbClr val="141414"/>
                </a:solidFill>
                <a:latin typeface="微软雅黑" panose="020B0503020204020204" pitchFamily="34" charset="-122"/>
                <a:ea typeface="微软雅黑" panose="020B0503020204020204" pitchFamily="34" charset="-122"/>
              </a:rPr>
              <a:t>个神经元全</a:t>
            </a:r>
            <a:r>
              <a:rPr lang="zh-CN" altLang="en-US" dirty="0" smtClean="0">
                <a:solidFill>
                  <a:srgbClr val="141414"/>
                </a:solidFill>
                <a:latin typeface="微软雅黑" panose="020B0503020204020204" pitchFamily="34" charset="-122"/>
                <a:ea typeface="微软雅黑" panose="020B0503020204020204" pitchFamily="34" charset="-122"/>
              </a:rPr>
              <a:t>连接</a:t>
            </a:r>
            <a:endParaRPr lang="en-US" altLang="zh-CN" dirty="0" smtClean="0">
              <a:solidFill>
                <a:srgbClr val="141414"/>
              </a:solidFill>
              <a:latin typeface="微软雅黑" panose="020B0503020204020204" pitchFamily="34" charset="-122"/>
              <a:ea typeface="微软雅黑" panose="020B0503020204020204" pitchFamily="34" charset="-122"/>
            </a:endParaRPr>
          </a:p>
          <a:p>
            <a:r>
              <a:rPr lang="en-US" altLang="zh-CN" dirty="0" smtClean="0">
                <a:solidFill>
                  <a:srgbClr val="141414"/>
                </a:solidFill>
                <a:latin typeface="微软雅黑" panose="020B0503020204020204" pitchFamily="34" charset="-122"/>
                <a:ea typeface="微软雅黑" panose="020B0503020204020204" pitchFamily="34" charset="-122"/>
              </a:rPr>
              <a:t>90</a:t>
            </a:r>
            <a:r>
              <a:rPr lang="zh-CN" altLang="en-US" dirty="0" smtClean="0">
                <a:solidFill>
                  <a:srgbClr val="141414"/>
                </a:solidFill>
                <a:latin typeface="微软雅黑" panose="020B0503020204020204" pitchFamily="34" charset="-122"/>
                <a:ea typeface="微软雅黑" panose="020B0503020204020204" pitchFamily="34" charset="-122"/>
              </a:rPr>
              <a:t>个权值，</a:t>
            </a:r>
            <a:r>
              <a:rPr lang="en-US" altLang="zh-CN" dirty="0" smtClean="0">
                <a:solidFill>
                  <a:srgbClr val="141414"/>
                </a:solidFill>
                <a:latin typeface="微软雅黑" panose="020B0503020204020204" pitchFamily="34" charset="-122"/>
                <a:ea typeface="微软雅黑" panose="020B0503020204020204" pitchFamily="34" charset="-122"/>
              </a:rPr>
              <a:t>10</a:t>
            </a:r>
            <a:r>
              <a:rPr lang="zh-CN" altLang="en-US" dirty="0" smtClean="0">
                <a:solidFill>
                  <a:srgbClr val="141414"/>
                </a:solidFill>
                <a:latin typeface="微软雅黑" panose="020B0503020204020204" pitchFamily="34" charset="-122"/>
                <a:ea typeface="微软雅黑" panose="020B0503020204020204" pitchFamily="34" charset="-122"/>
              </a:rPr>
              <a:t>个阈值</a:t>
            </a:r>
            <a:endParaRPr lang="zh-CN" altLang="en-US" dirty="0">
              <a:solidFill>
                <a:srgbClr val="141414"/>
              </a:solidFill>
              <a:latin typeface="Segoe UI" panose="020B0502040204020203" pitchFamily="34" charset="0"/>
              <a:ea typeface="微软雅黑" panose="020B0503020204020204" pitchFamily="34" charset="-122"/>
            </a:endParaRPr>
          </a:p>
        </p:txBody>
      </p:sp>
      <p:sp>
        <p:nvSpPr>
          <p:cNvPr id="6" name="矩形 5"/>
          <p:cNvSpPr/>
          <p:nvPr/>
        </p:nvSpPr>
        <p:spPr>
          <a:xfrm>
            <a:off x="4189224" y="1767006"/>
            <a:ext cx="2932056" cy="1477328"/>
          </a:xfrm>
          <a:prstGeom prst="rect">
            <a:avLst/>
          </a:prstGeom>
        </p:spPr>
        <p:txBody>
          <a:bodyPr wrap="square">
            <a:spAutoFit/>
          </a:bodyPr>
          <a:lstStyle/>
          <a:p>
            <a:r>
              <a:rPr lang="zh-CN" altLang="en-US" dirty="0">
                <a:solidFill>
                  <a:srgbClr val="141414"/>
                </a:solidFill>
                <a:latin typeface="微软雅黑" panose="020B0503020204020204" pitchFamily="34" charset="-122"/>
                <a:ea typeface="微软雅黑" panose="020B0503020204020204" pitchFamily="34" charset="-122"/>
              </a:rPr>
              <a:t>每层神经元和下一层全</a:t>
            </a:r>
            <a:r>
              <a:rPr lang="zh-CN" altLang="en-US" dirty="0" smtClean="0">
                <a:solidFill>
                  <a:srgbClr val="141414"/>
                </a:solidFill>
                <a:latin typeface="微软雅黑" panose="020B0503020204020204" pitchFamily="34" charset="-122"/>
                <a:ea typeface="微软雅黑" panose="020B0503020204020204" pitchFamily="34" charset="-122"/>
              </a:rPr>
              <a:t>连接</a:t>
            </a:r>
            <a:endParaRPr lang="en-US" altLang="zh-CN" dirty="0" smtClean="0">
              <a:solidFill>
                <a:srgbClr val="141414"/>
              </a:solidFill>
              <a:latin typeface="微软雅黑" panose="020B0503020204020204" pitchFamily="34" charset="-122"/>
              <a:ea typeface="微软雅黑" panose="020B0503020204020204" pitchFamily="34" charset="-122"/>
            </a:endParaRPr>
          </a:p>
          <a:p>
            <a:r>
              <a:rPr lang="zh-CN" altLang="en-US" dirty="0"/>
              <a:t>不存在同层连接</a:t>
            </a:r>
          </a:p>
          <a:p>
            <a:r>
              <a:rPr lang="zh-CN" altLang="en-US" dirty="0"/>
              <a:t>不存在跨层</a:t>
            </a:r>
            <a:r>
              <a:rPr lang="zh-CN" altLang="en-US" dirty="0" smtClean="0"/>
              <a:t>连接</a:t>
            </a:r>
            <a:endParaRPr lang="en-US" altLang="zh-CN" dirty="0" smtClean="0"/>
          </a:p>
          <a:p>
            <a:r>
              <a:rPr lang="zh-CN" altLang="en-US" dirty="0" smtClean="0"/>
              <a:t>如果全连接，则叫</a:t>
            </a:r>
            <a:r>
              <a:rPr lang="en-US" altLang="zh-CN" dirty="0" smtClean="0"/>
              <a:t>FCN</a:t>
            </a:r>
            <a:endParaRPr lang="zh-CN" altLang="en-US" dirty="0"/>
          </a:p>
          <a:p>
            <a:endParaRPr lang="zh-CN" altLang="en-US" dirty="0">
              <a:solidFill>
                <a:srgbClr val="141414"/>
              </a:solidFill>
              <a:latin typeface="Segoe UI" panose="020B0502040204020203" pitchFamily="34" charset="0"/>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7121280" y="1924409"/>
            <a:ext cx="3995977" cy="3480367"/>
          </a:xfrm>
          <a:prstGeom prst="rect">
            <a:avLst/>
          </a:prstGeom>
        </p:spPr>
      </p:pic>
    </p:spTree>
    <p:extLst>
      <p:ext uri="{BB962C8B-B14F-4D97-AF65-F5344CB8AC3E}">
        <p14:creationId xmlns:p14="http://schemas.microsoft.com/office/powerpoint/2010/main" val="2907961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lnSpc>
                <a:spcPct val="100000"/>
              </a:lnSpc>
              <a:spcBef>
                <a:spcPts val="0"/>
              </a:spcBef>
              <a:defRPr/>
            </a:pPr>
            <a:r>
              <a:rPr lang="en-US" altLang="zh-CN" dirty="0" smtClean="0"/>
              <a:t>2.3.3 BP</a:t>
            </a:r>
            <a:r>
              <a:rPr lang="zh-CN" altLang="en-US" dirty="0"/>
              <a:t>算法</a:t>
            </a:r>
            <a:endParaRPr lang="en-US" altLang="zh-CN" dirty="0"/>
          </a:p>
        </p:txBody>
      </p:sp>
      <p:sp>
        <p:nvSpPr>
          <p:cNvPr id="3" name="内容占位符 2"/>
          <p:cNvSpPr>
            <a:spLocks noGrp="1"/>
          </p:cNvSpPr>
          <p:nvPr>
            <p:ph idx="1"/>
          </p:nvPr>
        </p:nvSpPr>
        <p:spPr/>
        <p:txBody>
          <a:bodyPr>
            <a:normAutofit lnSpcReduction="10000"/>
          </a:bodyPr>
          <a:lstStyle/>
          <a:p>
            <a:r>
              <a:rPr lang="zh-CN" altLang="en-US" dirty="0"/>
              <a:t>指的</a:t>
            </a:r>
            <a:r>
              <a:rPr lang="zh-CN" altLang="en-US" dirty="0" smtClean="0"/>
              <a:t>是通过链式偏导反向传播误差更新训练参数的思想</a:t>
            </a:r>
            <a:endParaRPr lang="en-US" altLang="zh-CN" dirty="0" smtClean="0"/>
          </a:p>
          <a:p>
            <a:r>
              <a:rPr lang="zh-CN" altLang="en-US" dirty="0" smtClean="0"/>
              <a:t>常常与梯度下降结合使用</a:t>
            </a:r>
            <a:endParaRPr lang="en-US" altLang="zh-CN" dirty="0" smtClean="0"/>
          </a:p>
          <a:p>
            <a:pPr marL="0" lvl="0" indent="0">
              <a:lnSpc>
                <a:spcPct val="100000"/>
              </a:lnSpc>
              <a:spcBef>
                <a:spcPts val="0"/>
              </a:spcBef>
              <a:buNone/>
              <a:defRPr/>
            </a:pPr>
            <a:r>
              <a:rPr lang="zh-CN" altLang="en-US" dirty="0"/>
              <a:t>步骤：</a:t>
            </a:r>
            <a:endParaRPr lang="en-US" altLang="zh-CN" dirty="0"/>
          </a:p>
          <a:p>
            <a:pPr marL="0" lvl="0" indent="0">
              <a:lnSpc>
                <a:spcPct val="100000"/>
              </a:lnSpc>
              <a:spcBef>
                <a:spcPts val="0"/>
              </a:spcBef>
              <a:buNone/>
              <a:defRPr/>
            </a:pPr>
            <a:r>
              <a:rPr lang="zh-CN" altLang="en-US" dirty="0"/>
              <a:t>随机初始化所有权值和阈值</a:t>
            </a:r>
          </a:p>
          <a:p>
            <a:pPr marL="0" lvl="0" indent="0">
              <a:lnSpc>
                <a:spcPct val="100000"/>
              </a:lnSpc>
              <a:spcBef>
                <a:spcPts val="0"/>
              </a:spcBef>
              <a:buNone/>
              <a:defRPr/>
            </a:pPr>
            <a:r>
              <a:rPr lang="zh-CN" altLang="en-US" dirty="0"/>
              <a:t>输入给输入层，得到输出层的结果</a:t>
            </a:r>
          </a:p>
          <a:p>
            <a:pPr marL="0" lvl="0" indent="0">
              <a:lnSpc>
                <a:spcPct val="100000"/>
              </a:lnSpc>
              <a:spcBef>
                <a:spcPts val="0"/>
              </a:spcBef>
              <a:buNone/>
              <a:defRPr/>
            </a:pPr>
            <a:r>
              <a:rPr lang="zh-CN" altLang="en-US" dirty="0"/>
              <a:t>计算输出层的误差</a:t>
            </a:r>
            <a:endParaRPr lang="en-US" altLang="zh-CN" dirty="0"/>
          </a:p>
          <a:p>
            <a:pPr marL="0" lvl="0" indent="0">
              <a:lnSpc>
                <a:spcPct val="100000"/>
              </a:lnSpc>
              <a:spcBef>
                <a:spcPts val="0"/>
              </a:spcBef>
              <a:buNone/>
              <a:defRPr/>
            </a:pPr>
            <a:r>
              <a:rPr lang="zh-CN" altLang="en-US" dirty="0" smtClean="0"/>
              <a:t>得到均方误差的负梯度</a:t>
            </a:r>
          </a:p>
          <a:p>
            <a:pPr marL="0" lvl="0" indent="0">
              <a:lnSpc>
                <a:spcPct val="100000"/>
              </a:lnSpc>
              <a:spcBef>
                <a:spcPts val="0"/>
              </a:spcBef>
              <a:buNone/>
              <a:defRPr/>
            </a:pPr>
            <a:r>
              <a:rPr lang="zh-CN" altLang="en-US" dirty="0" smtClean="0"/>
              <a:t>通过链式偏导将误差反向传播到隐含层</a:t>
            </a:r>
          </a:p>
          <a:p>
            <a:pPr marL="0" lvl="0" indent="0">
              <a:lnSpc>
                <a:spcPct val="100000"/>
              </a:lnSpc>
              <a:spcBef>
                <a:spcPts val="0"/>
              </a:spcBef>
              <a:buNone/>
              <a:defRPr/>
            </a:pPr>
            <a:r>
              <a:rPr lang="zh-CN" altLang="en-US" dirty="0" smtClean="0"/>
              <a:t>根据</a:t>
            </a:r>
            <a:r>
              <a:rPr lang="zh-CN" altLang="en-US" dirty="0"/>
              <a:t>隐含层的误差来对连接权和阈值调整</a:t>
            </a:r>
          </a:p>
          <a:p>
            <a:pPr marL="0" lvl="0" indent="0">
              <a:lnSpc>
                <a:spcPct val="100000"/>
              </a:lnSpc>
              <a:spcBef>
                <a:spcPts val="0"/>
              </a:spcBef>
              <a:buNone/>
              <a:defRPr/>
            </a:pPr>
            <a:r>
              <a:rPr lang="zh-CN" altLang="en-US" dirty="0"/>
              <a:t>迭代直到停止条件</a:t>
            </a:r>
          </a:p>
          <a:p>
            <a:endParaRPr lang="zh-CN" altLang="en-US" dirty="0"/>
          </a:p>
          <a:p>
            <a:endParaRPr lang="zh-CN" altLang="en-US" dirty="0"/>
          </a:p>
        </p:txBody>
      </p:sp>
    </p:spTree>
    <p:extLst>
      <p:ext uri="{BB962C8B-B14F-4D97-AF65-F5344CB8AC3E}">
        <p14:creationId xmlns:p14="http://schemas.microsoft.com/office/powerpoint/2010/main" val="35649511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2.3.4 </a:t>
            </a:r>
            <a:r>
              <a:rPr lang="zh-CN" altLang="en-US" dirty="0" smtClean="0"/>
              <a:t>随机</a:t>
            </a:r>
            <a:r>
              <a:rPr lang="zh-CN" altLang="en-US" dirty="0"/>
              <a:t>梯度</a:t>
            </a:r>
            <a:r>
              <a:rPr lang="zh-CN" altLang="en-US" dirty="0" smtClean="0"/>
              <a:t>下降</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smtClean="0"/>
              <a:t>怎么最快下山？</a:t>
            </a:r>
            <a:endParaRPr lang="en-US" altLang="zh-CN" dirty="0" smtClean="0"/>
          </a:p>
          <a:p>
            <a:r>
              <a:rPr lang="zh-CN" altLang="en-US" dirty="0" smtClean="0"/>
              <a:t>怎么知道哪里最陡峭？</a:t>
            </a:r>
            <a:endParaRPr lang="en-US" altLang="zh-CN" dirty="0" smtClean="0"/>
          </a:p>
          <a:p>
            <a:r>
              <a:rPr lang="zh-CN" altLang="en-US" dirty="0"/>
              <a:t>多久测一次保证下山不会太偏离最快路线</a:t>
            </a:r>
            <a:r>
              <a:rPr lang="zh-CN" altLang="en-US" dirty="0" smtClean="0"/>
              <a:t>？</a:t>
            </a:r>
            <a:endParaRPr lang="en-US" altLang="zh-CN" dirty="0" smtClean="0"/>
          </a:p>
          <a:p>
            <a:r>
              <a:rPr lang="zh-CN" altLang="en-US" dirty="0" smtClean="0"/>
              <a:t>怎么取得精度和下山时间的折中？</a:t>
            </a:r>
            <a:endParaRPr lang="en-US" altLang="zh-CN" dirty="0" smtClean="0"/>
          </a:p>
          <a:p>
            <a:r>
              <a:rPr lang="zh-CN" altLang="en-US" dirty="0" smtClean="0"/>
              <a:t>标准梯度下降</a:t>
            </a:r>
            <a:endParaRPr lang="en-US" altLang="zh-CN" dirty="0" smtClean="0"/>
          </a:p>
          <a:p>
            <a:r>
              <a:rPr lang="zh-CN" altLang="en-US" dirty="0" smtClean="0"/>
              <a:t>随机梯度下降</a:t>
            </a:r>
            <a:endParaRPr lang="en-US" altLang="zh-CN" dirty="0" smtClean="0"/>
          </a:p>
          <a:p>
            <a:r>
              <a:rPr lang="zh-CN" altLang="en-US" dirty="0" smtClean="0"/>
              <a:t>批量梯度下降</a:t>
            </a:r>
            <a:endParaRPr lang="en-US" altLang="zh-CN" dirty="0" smtClean="0"/>
          </a:p>
          <a:p>
            <a:r>
              <a:rPr lang="zh-CN" altLang="en-US" dirty="0" smtClean="0"/>
              <a:t>批量随机梯度下降</a:t>
            </a:r>
            <a:endParaRPr lang="en-US" altLang="zh-CN" dirty="0" smtClean="0"/>
          </a:p>
          <a:p>
            <a:r>
              <a:rPr lang="zh-CN" altLang="en-US" dirty="0" smtClean="0"/>
              <a:t>如何避免局部极小？</a:t>
            </a:r>
            <a:endParaRPr lang="en-US" altLang="zh-CN" dirty="0"/>
          </a:p>
          <a:p>
            <a:endParaRPr lang="en-US" altLang="zh-CN" dirty="0" smtClean="0"/>
          </a:p>
          <a:p>
            <a:endParaRPr lang="en-US" altLang="zh-CN" dirty="0"/>
          </a:p>
          <a:p>
            <a:endParaRPr lang="zh-CN" altLang="en-US" dirty="0"/>
          </a:p>
          <a:p>
            <a:endParaRPr lang="zh-CN" altLang="en-US" dirty="0"/>
          </a:p>
        </p:txBody>
      </p:sp>
      <p:sp>
        <p:nvSpPr>
          <p:cNvPr id="5" name="文本框 4"/>
          <p:cNvSpPr txBox="1"/>
          <p:nvPr/>
        </p:nvSpPr>
        <p:spPr>
          <a:xfrm>
            <a:off x="4475019" y="5576798"/>
            <a:ext cx="3468258" cy="1200329"/>
          </a:xfrm>
          <a:prstGeom prst="rect">
            <a:avLst/>
          </a:prstGeom>
          <a:noFill/>
        </p:spPr>
        <p:txBody>
          <a:bodyPr wrap="square" rtlCol="0">
            <a:spAutoFit/>
          </a:bodyPr>
          <a:lstStyle/>
          <a:p>
            <a:r>
              <a:rPr lang="zh-CN" altLang="en-US" dirty="0" smtClean="0"/>
              <a:t>随机梯度下降</a:t>
            </a:r>
            <a:endParaRPr lang="en-US" altLang="zh-CN" dirty="0" smtClean="0"/>
          </a:p>
          <a:p>
            <a:r>
              <a:rPr lang="zh-CN" altLang="en-US" dirty="0"/>
              <a:t>多</a:t>
            </a:r>
            <a:r>
              <a:rPr lang="zh-CN" altLang="en-US" dirty="0" smtClean="0"/>
              <a:t>组初始化参数</a:t>
            </a:r>
            <a:endParaRPr lang="en-US" altLang="zh-CN" dirty="0" smtClean="0"/>
          </a:p>
          <a:p>
            <a:r>
              <a:rPr lang="zh-CN" altLang="en-US" dirty="0" smtClean="0"/>
              <a:t>模拟退火</a:t>
            </a:r>
            <a:endParaRPr lang="en-US" altLang="zh-CN" dirty="0" smtClean="0"/>
          </a:p>
          <a:p>
            <a:r>
              <a:rPr lang="zh-CN" altLang="en-US" dirty="0"/>
              <a:t>遗传算法</a:t>
            </a:r>
            <a:endParaRPr lang="en-US" altLang="zh-CN" dirty="0" smtClean="0"/>
          </a:p>
        </p:txBody>
      </p:sp>
    </p:spTree>
    <p:extLst>
      <p:ext uri="{BB962C8B-B14F-4D97-AF65-F5344CB8AC3E}">
        <p14:creationId xmlns:p14="http://schemas.microsoft.com/office/powerpoint/2010/main" val="81914110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2.3.5 </a:t>
            </a:r>
            <a:r>
              <a:rPr lang="zh-CN" altLang="en-US" dirty="0" smtClean="0"/>
              <a:t>过拟合</a:t>
            </a:r>
            <a:endParaRPr lang="zh-CN" altLang="en-US" dirty="0"/>
          </a:p>
        </p:txBody>
      </p:sp>
      <p:sp>
        <p:nvSpPr>
          <p:cNvPr id="3" name="内容占位符 2"/>
          <p:cNvSpPr>
            <a:spLocks noGrp="1"/>
          </p:cNvSpPr>
          <p:nvPr>
            <p:ph idx="1"/>
          </p:nvPr>
        </p:nvSpPr>
        <p:spPr/>
        <p:txBody>
          <a:bodyPr>
            <a:normAutofit/>
          </a:bodyPr>
          <a:lstStyle/>
          <a:p>
            <a:r>
              <a:rPr lang="en-US" altLang="zh-CN" dirty="0"/>
              <a:t>Data augmentation</a:t>
            </a:r>
          </a:p>
          <a:p>
            <a:r>
              <a:rPr lang="en-US" altLang="zh-CN" dirty="0" smtClean="0"/>
              <a:t>Random</a:t>
            </a:r>
          </a:p>
          <a:p>
            <a:r>
              <a:rPr lang="en-US" altLang="zh-CN" dirty="0" smtClean="0"/>
              <a:t>Noise</a:t>
            </a:r>
          </a:p>
          <a:p>
            <a:r>
              <a:rPr lang="en-US" altLang="zh-CN" dirty="0" smtClean="0"/>
              <a:t>Early </a:t>
            </a:r>
            <a:r>
              <a:rPr lang="en-US" altLang="zh-CN" dirty="0"/>
              <a:t>stop</a:t>
            </a:r>
          </a:p>
          <a:p>
            <a:r>
              <a:rPr lang="en-US" altLang="zh-CN" dirty="0"/>
              <a:t>Regularization</a:t>
            </a:r>
          </a:p>
          <a:p>
            <a:r>
              <a:rPr lang="en-US" altLang="zh-CN" dirty="0"/>
              <a:t>Dropout</a:t>
            </a:r>
          </a:p>
          <a:p>
            <a:r>
              <a:rPr lang="en-US" altLang="zh-CN" dirty="0" smtClean="0"/>
              <a:t>Architecture</a:t>
            </a:r>
            <a:endParaRPr lang="en-US" altLang="zh-CN" dirty="0"/>
          </a:p>
          <a:p>
            <a:r>
              <a:rPr lang="en-US" altLang="zh-CN" dirty="0" smtClean="0"/>
              <a:t>Ensemble</a:t>
            </a:r>
            <a:endParaRPr lang="en-US" altLang="zh-CN" dirty="0"/>
          </a:p>
          <a:p>
            <a:endParaRPr lang="en-US" altLang="zh-CN" dirty="0" smtClean="0"/>
          </a:p>
          <a:p>
            <a:endParaRPr lang="en-US" altLang="zh-CN" dirty="0"/>
          </a:p>
          <a:p>
            <a:endParaRPr lang="zh-CN" altLang="en-US" dirty="0"/>
          </a:p>
          <a:p>
            <a:endParaRPr lang="zh-CN" altLang="en-US" dirty="0"/>
          </a:p>
        </p:txBody>
      </p:sp>
      <p:pic>
        <p:nvPicPr>
          <p:cNvPr id="4" name="图片 3"/>
          <p:cNvPicPr>
            <a:picLocks noChangeAspect="1"/>
          </p:cNvPicPr>
          <p:nvPr/>
        </p:nvPicPr>
        <p:blipFill>
          <a:blip r:embed="rId3"/>
          <a:stretch>
            <a:fillRect/>
          </a:stretch>
        </p:blipFill>
        <p:spPr>
          <a:xfrm>
            <a:off x="4516581" y="1363567"/>
            <a:ext cx="7072745" cy="4813396"/>
          </a:xfrm>
          <a:prstGeom prst="rect">
            <a:avLst/>
          </a:prstGeom>
        </p:spPr>
      </p:pic>
    </p:spTree>
    <p:extLst>
      <p:ext uri="{BB962C8B-B14F-4D97-AF65-F5344CB8AC3E}">
        <p14:creationId xmlns:p14="http://schemas.microsoft.com/office/powerpoint/2010/main" val="36552770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2.4.1 SVM</a:t>
            </a:r>
            <a:r>
              <a:rPr lang="zh-CN" altLang="en-US" dirty="0" smtClean="0"/>
              <a:t>的间隔</a:t>
            </a:r>
            <a:r>
              <a:rPr lang="zh-CN" altLang="en-US" dirty="0"/>
              <a:t>和支持向量 </a:t>
            </a:r>
          </a:p>
        </p:txBody>
      </p:sp>
      <p:graphicFrame>
        <p:nvGraphicFramePr>
          <p:cNvPr id="6" name="对象 5"/>
          <p:cNvGraphicFramePr>
            <a:graphicFrameLocks noChangeAspect="1"/>
          </p:cNvGraphicFramePr>
          <p:nvPr>
            <p:extLst>
              <p:ext uri="{D42A27DB-BD31-4B8C-83A1-F6EECF244321}">
                <p14:modId xmlns:p14="http://schemas.microsoft.com/office/powerpoint/2010/main" val="2214291249"/>
              </p:ext>
            </p:extLst>
          </p:nvPr>
        </p:nvGraphicFramePr>
        <p:xfrm>
          <a:off x="7029450" y="1239838"/>
          <a:ext cx="2363932" cy="734124"/>
        </p:xfrm>
        <a:graphic>
          <a:graphicData uri="http://schemas.openxmlformats.org/presentationml/2006/ole">
            <mc:AlternateContent xmlns:mc="http://schemas.openxmlformats.org/markup-compatibility/2006">
              <mc:Choice xmlns:v="urn:schemas-microsoft-com:vml" Requires="v">
                <p:oleObj spid="_x0000_s3135" name="Equation" r:id="rId4" imgW="736560" imgH="228600" progId="Equation.DSMT4">
                  <p:embed/>
                </p:oleObj>
              </mc:Choice>
              <mc:Fallback>
                <p:oleObj name="Equation" r:id="rId4" imgW="736560" imgH="228600" progId="Equation.DSMT4">
                  <p:embed/>
                  <p:pic>
                    <p:nvPicPr>
                      <p:cNvPr id="0" name=""/>
                      <p:cNvPicPr/>
                      <p:nvPr/>
                    </p:nvPicPr>
                    <p:blipFill>
                      <a:blip r:embed="rId5"/>
                      <a:stretch>
                        <a:fillRect/>
                      </a:stretch>
                    </p:blipFill>
                    <p:spPr>
                      <a:xfrm>
                        <a:off x="7029450" y="1239838"/>
                        <a:ext cx="2363932" cy="734124"/>
                      </a:xfrm>
                      <a:prstGeom prst="rect">
                        <a:avLst/>
                      </a:prstGeom>
                    </p:spPr>
                  </p:pic>
                </p:oleObj>
              </mc:Fallback>
            </mc:AlternateContent>
          </a:graphicData>
        </a:graphic>
      </p:graphicFrame>
      <p:pic>
        <p:nvPicPr>
          <p:cNvPr id="3074" name="Picture 2" descr="https://pic2.zhimg.com/4b9e8a8a87c7982c548505574c13dc05_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91" y="1814947"/>
            <a:ext cx="5048573" cy="378643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7"/>
          <a:stretch>
            <a:fillRect/>
          </a:stretch>
        </p:blipFill>
        <p:spPr>
          <a:xfrm>
            <a:off x="5705907" y="1854933"/>
            <a:ext cx="6386451" cy="3333994"/>
          </a:xfrm>
          <a:prstGeom prst="rect">
            <a:avLst/>
          </a:prstGeom>
        </p:spPr>
      </p:pic>
      <p:pic>
        <p:nvPicPr>
          <p:cNvPr id="12" name="图片 11"/>
          <p:cNvPicPr>
            <a:picLocks noChangeAspect="1"/>
          </p:cNvPicPr>
          <p:nvPr/>
        </p:nvPicPr>
        <p:blipFill>
          <a:blip r:embed="rId8"/>
          <a:stretch>
            <a:fillRect/>
          </a:stretch>
        </p:blipFill>
        <p:spPr>
          <a:xfrm>
            <a:off x="838200" y="5725636"/>
            <a:ext cx="3524250" cy="952500"/>
          </a:xfrm>
          <a:prstGeom prst="rect">
            <a:avLst/>
          </a:prstGeom>
        </p:spPr>
      </p:pic>
      <p:pic>
        <p:nvPicPr>
          <p:cNvPr id="13" name="图片 12"/>
          <p:cNvPicPr>
            <a:picLocks noChangeAspect="1"/>
          </p:cNvPicPr>
          <p:nvPr/>
        </p:nvPicPr>
        <p:blipFill>
          <a:blip r:embed="rId9"/>
          <a:stretch>
            <a:fillRect/>
          </a:stretch>
        </p:blipFill>
        <p:spPr>
          <a:xfrm>
            <a:off x="8620125" y="3708162"/>
            <a:ext cx="2733675" cy="819150"/>
          </a:xfrm>
          <a:prstGeom prst="rect">
            <a:avLst/>
          </a:prstGeom>
        </p:spPr>
      </p:pic>
      <p:sp>
        <p:nvSpPr>
          <p:cNvPr id="14" name="文本框 13"/>
          <p:cNvSpPr txBox="1"/>
          <p:nvPr/>
        </p:nvSpPr>
        <p:spPr>
          <a:xfrm>
            <a:off x="5858306" y="5188927"/>
            <a:ext cx="5751803" cy="2031325"/>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SVs  2048*6   </a:t>
            </a:r>
            <a:r>
              <a:rPr lang="en-US" altLang="zh-CN" dirty="0" err="1" smtClean="0">
                <a:latin typeface="Times New Roman" panose="02020603050405020304" pitchFamily="18" charset="0"/>
                <a:cs typeface="Times New Roman" panose="02020603050405020304" pitchFamily="18" charset="0"/>
              </a:rPr>
              <a:t>Sv_coef</a:t>
            </a:r>
            <a:r>
              <a:rPr lang="en-US" altLang="zh-CN" dirty="0" smtClean="0">
                <a:latin typeface="Times New Roman" panose="02020603050405020304" pitchFamily="18" charset="0"/>
                <a:cs typeface="Times New Roman" panose="02020603050405020304" pitchFamily="18" charset="0"/>
              </a:rPr>
              <a:t> 2048   rho 1</a:t>
            </a:r>
          </a:p>
          <a:p>
            <a:r>
              <a:rPr lang="en-US" altLang="zh-CN" b="1" dirty="0" smtClean="0">
                <a:latin typeface="Times New Roman" panose="02020603050405020304" pitchFamily="18" charset="0"/>
                <a:cs typeface="Times New Roman" panose="02020603050405020304" pitchFamily="18" charset="0"/>
              </a:rPr>
              <a:t>y=</a:t>
            </a:r>
            <a:r>
              <a:rPr lang="en-US" altLang="zh-CN" b="1" dirty="0" err="1" smtClean="0">
                <a:latin typeface="Times New Roman" panose="02020603050405020304" pitchFamily="18" charset="0"/>
                <a:cs typeface="Times New Roman" panose="02020603050405020304" pitchFamily="18" charset="0"/>
              </a:rPr>
              <a:t>Svs</a:t>
            </a:r>
            <a:r>
              <a:rPr lang="en-US" altLang="zh-CN" b="1" dirty="0" smtClean="0">
                <a:latin typeface="Times New Roman" panose="02020603050405020304" pitchFamily="18" charset="0"/>
                <a:cs typeface="Times New Roman" panose="02020603050405020304" pitchFamily="18" charset="0"/>
              </a:rPr>
              <a:t>*</a:t>
            </a:r>
            <a:r>
              <a:rPr lang="en-US" altLang="zh-CN" b="1" dirty="0" err="1" smtClean="0">
                <a:latin typeface="Times New Roman" panose="02020603050405020304" pitchFamily="18" charset="0"/>
                <a:cs typeface="Times New Roman" panose="02020603050405020304" pitchFamily="18" charset="0"/>
              </a:rPr>
              <a:t>Sv_coef</a:t>
            </a:r>
            <a:r>
              <a:rPr lang="zh-CN" altLang="en-US" b="1"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x-rho</a:t>
            </a:r>
          </a:p>
          <a:p>
            <a:r>
              <a:rPr lang="en-US" altLang="zh-CN" dirty="0" smtClean="0">
                <a:latin typeface="Times New Roman" panose="02020603050405020304" pitchFamily="18" charset="0"/>
                <a:cs typeface="Times New Roman" panose="02020603050405020304" pitchFamily="18" charset="0"/>
              </a:rPr>
              <a:t>If y&gt;=0:</a:t>
            </a:r>
          </a:p>
          <a:p>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 label=1</a:t>
            </a:r>
          </a:p>
          <a:p>
            <a:r>
              <a:rPr lang="en-US" altLang="zh-CN" dirty="0" smtClean="0">
                <a:latin typeface="Times New Roman" panose="02020603050405020304" pitchFamily="18" charset="0"/>
                <a:cs typeface="Times New Roman" panose="02020603050405020304" pitchFamily="18" charset="0"/>
              </a:rPr>
              <a:t>If y&lt;0:</a:t>
            </a:r>
          </a:p>
          <a:p>
            <a:r>
              <a:rPr lang="en-US" altLang="zh-CN" dirty="0" smtClean="0">
                <a:latin typeface="Times New Roman" panose="02020603050405020304" pitchFamily="18" charset="0"/>
                <a:cs typeface="Times New Roman" panose="02020603050405020304" pitchFamily="18" charset="0"/>
              </a:rPr>
              <a:t>  label=-1</a:t>
            </a:r>
          </a:p>
          <a:p>
            <a:endParaRPr lang="zh-CN" altLang="en-US" dirty="0"/>
          </a:p>
        </p:txBody>
      </p:sp>
    </p:spTree>
    <p:extLst>
      <p:ext uri="{BB962C8B-B14F-4D97-AF65-F5344CB8AC3E}">
        <p14:creationId xmlns:p14="http://schemas.microsoft.com/office/powerpoint/2010/main" val="176949691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2.4.2 </a:t>
            </a:r>
            <a:r>
              <a:rPr lang="zh-CN" altLang="en-US" dirty="0" smtClean="0"/>
              <a:t>核函数与超参数</a:t>
            </a:r>
            <a:endParaRPr lang="zh-CN" altLang="en-US" dirty="0"/>
          </a:p>
        </p:txBody>
      </p:sp>
      <p:pic>
        <p:nvPicPr>
          <p:cNvPr id="4" name="图片 3"/>
          <p:cNvPicPr>
            <a:picLocks noChangeAspect="1"/>
          </p:cNvPicPr>
          <p:nvPr/>
        </p:nvPicPr>
        <p:blipFill>
          <a:blip r:embed="rId3"/>
          <a:stretch>
            <a:fillRect/>
          </a:stretch>
        </p:blipFill>
        <p:spPr>
          <a:xfrm>
            <a:off x="4602976" y="4847794"/>
            <a:ext cx="6445562" cy="1951684"/>
          </a:xfrm>
          <a:prstGeom prst="rect">
            <a:avLst/>
          </a:prstGeom>
        </p:spPr>
      </p:pic>
      <p:pic>
        <p:nvPicPr>
          <p:cNvPr id="4098" name="Picture 2" descr="https://pic4.zhimg.com/55d7ad2a6e23579b17aec0c3c9135eb3_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937" y="1517820"/>
            <a:ext cx="5981989" cy="3329974"/>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838200" y="5538824"/>
            <a:ext cx="3327400" cy="1200329"/>
          </a:xfrm>
          <a:prstGeom prst="rect">
            <a:avLst/>
          </a:prstGeom>
        </p:spPr>
        <p:txBody>
          <a:bodyPr wrap="square">
            <a:spAutoFit/>
          </a:bodyPr>
          <a:lstStyle/>
          <a:p>
            <a:r>
              <a:rPr lang="en-US" altLang="zh-CN" b="1" dirty="0">
                <a:solidFill>
                  <a:srgbClr val="222222"/>
                </a:solidFill>
                <a:latin typeface="Helvetica Neue"/>
              </a:rPr>
              <a:t>Kernel</a:t>
            </a:r>
          </a:p>
          <a:p>
            <a:r>
              <a:rPr lang="en-US" altLang="zh-CN" b="1" dirty="0" err="1" smtClean="0">
                <a:solidFill>
                  <a:srgbClr val="222222"/>
                </a:solidFill>
                <a:latin typeface="Helvetica Neue"/>
              </a:rPr>
              <a:t>Ceof</a:t>
            </a:r>
            <a:r>
              <a:rPr lang="en-US" altLang="zh-CN" b="1" dirty="0" smtClean="0">
                <a:solidFill>
                  <a:srgbClr val="222222"/>
                </a:solidFill>
                <a:latin typeface="Helvetica Neue"/>
              </a:rPr>
              <a:t>  </a:t>
            </a:r>
            <a:r>
              <a:rPr lang="zh-CN" altLang="en-US" b="1" dirty="0" smtClean="0">
                <a:solidFill>
                  <a:srgbClr val="222222"/>
                </a:solidFill>
                <a:latin typeface="Helvetica Neue"/>
              </a:rPr>
              <a:t>越大越容易过拟合</a:t>
            </a:r>
            <a:endParaRPr lang="en-US" altLang="zh-CN" b="1" dirty="0" smtClean="0">
              <a:solidFill>
                <a:srgbClr val="222222"/>
              </a:solidFill>
              <a:latin typeface="Helvetica Neue"/>
            </a:endParaRPr>
          </a:p>
          <a:p>
            <a:r>
              <a:rPr lang="en-US" altLang="zh-CN" b="1" dirty="0" smtClean="0">
                <a:solidFill>
                  <a:srgbClr val="222222"/>
                </a:solidFill>
                <a:latin typeface="Helvetica Neue"/>
              </a:rPr>
              <a:t>Gamma </a:t>
            </a:r>
            <a:r>
              <a:rPr lang="zh-CN" altLang="en-US" b="1" dirty="0" smtClean="0">
                <a:solidFill>
                  <a:srgbClr val="222222"/>
                </a:solidFill>
                <a:latin typeface="Helvetica Neue"/>
              </a:rPr>
              <a:t>越大越容易过拟合</a:t>
            </a:r>
            <a:endParaRPr lang="en-US" altLang="zh-CN" b="1" dirty="0" smtClean="0">
              <a:solidFill>
                <a:srgbClr val="222222"/>
              </a:solidFill>
              <a:latin typeface="Helvetica Neue"/>
            </a:endParaRPr>
          </a:p>
          <a:p>
            <a:r>
              <a:rPr lang="zh-CN" altLang="en-US" b="1" dirty="0" smtClean="0">
                <a:solidFill>
                  <a:srgbClr val="222222"/>
                </a:solidFill>
                <a:latin typeface="Helvetica Neue"/>
              </a:rPr>
              <a:t>均值</a:t>
            </a:r>
            <a:r>
              <a:rPr lang="en-US" altLang="zh-CN" b="1" dirty="0" smtClean="0">
                <a:solidFill>
                  <a:srgbClr val="222222"/>
                </a:solidFill>
                <a:latin typeface="Helvetica Neue"/>
              </a:rPr>
              <a:t>-</a:t>
            </a:r>
            <a:r>
              <a:rPr lang="zh-CN" altLang="en-US" b="1" dirty="0" smtClean="0">
                <a:solidFill>
                  <a:srgbClr val="222222"/>
                </a:solidFill>
                <a:latin typeface="Helvetica Neue"/>
              </a:rPr>
              <a:t>偏差</a:t>
            </a:r>
            <a:r>
              <a:rPr lang="en-US" altLang="zh-CN" b="1" dirty="0" smtClean="0">
                <a:solidFill>
                  <a:srgbClr val="222222"/>
                </a:solidFill>
                <a:latin typeface="Helvetica Neue"/>
              </a:rPr>
              <a:t>tradeoff</a:t>
            </a:r>
          </a:p>
        </p:txBody>
      </p:sp>
      <p:pic>
        <p:nvPicPr>
          <p:cNvPr id="10" name="图片 9"/>
          <p:cNvPicPr>
            <a:picLocks noChangeAspect="1"/>
          </p:cNvPicPr>
          <p:nvPr/>
        </p:nvPicPr>
        <p:blipFill>
          <a:blip r:embed="rId5"/>
          <a:stretch>
            <a:fillRect/>
          </a:stretch>
        </p:blipFill>
        <p:spPr>
          <a:xfrm>
            <a:off x="70014" y="4847794"/>
            <a:ext cx="4447309" cy="471684"/>
          </a:xfrm>
          <a:prstGeom prst="rect">
            <a:avLst/>
          </a:prstGeom>
        </p:spPr>
      </p:pic>
      <p:pic>
        <p:nvPicPr>
          <p:cNvPr id="11" name="图片 10"/>
          <p:cNvPicPr>
            <a:picLocks noChangeAspect="1"/>
          </p:cNvPicPr>
          <p:nvPr/>
        </p:nvPicPr>
        <p:blipFill>
          <a:blip r:embed="rId6"/>
          <a:stretch>
            <a:fillRect/>
          </a:stretch>
        </p:blipFill>
        <p:spPr>
          <a:xfrm>
            <a:off x="7059212" y="834089"/>
            <a:ext cx="3555039" cy="2265647"/>
          </a:xfrm>
          <a:prstGeom prst="rect">
            <a:avLst/>
          </a:prstGeom>
        </p:spPr>
      </p:pic>
      <p:pic>
        <p:nvPicPr>
          <p:cNvPr id="8" name="内容占位符 7"/>
          <p:cNvPicPr>
            <a:picLocks noGrp="1" noChangeAspect="1"/>
          </p:cNvPicPr>
          <p:nvPr>
            <p:ph idx="1"/>
          </p:nvPr>
        </p:nvPicPr>
        <p:blipFill>
          <a:blip r:embed="rId7"/>
          <a:stretch>
            <a:fillRect/>
          </a:stretch>
        </p:blipFill>
        <p:spPr>
          <a:xfrm>
            <a:off x="471631" y="1690688"/>
            <a:ext cx="2647950" cy="552450"/>
          </a:xfrm>
          <a:prstGeom prst="rect">
            <a:avLst/>
          </a:prstGeom>
        </p:spPr>
      </p:pic>
      <p:cxnSp>
        <p:nvCxnSpPr>
          <p:cNvPr id="13" name="直接箭头连接符 12"/>
          <p:cNvCxnSpPr/>
          <p:nvPr/>
        </p:nvCxnSpPr>
        <p:spPr>
          <a:xfrm flipH="1">
            <a:off x="7633855" y="2743200"/>
            <a:ext cx="1025236" cy="7758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a:off x="9268691" y="2789518"/>
            <a:ext cx="47256" cy="84037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a:off x="10127673" y="2743200"/>
            <a:ext cx="486578" cy="66501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199569" y="3519055"/>
            <a:ext cx="1066800" cy="369332"/>
          </a:xfrm>
          <a:prstGeom prst="rect">
            <a:avLst/>
          </a:prstGeom>
          <a:noFill/>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Sv_coef</a:t>
            </a:r>
            <a:endParaRPr lang="en-US" altLang="zh-CN" dirty="0" smtClean="0"/>
          </a:p>
        </p:txBody>
      </p:sp>
      <p:sp>
        <p:nvSpPr>
          <p:cNvPr id="19" name="文本框 18"/>
          <p:cNvSpPr txBox="1"/>
          <p:nvPr/>
        </p:nvSpPr>
        <p:spPr>
          <a:xfrm>
            <a:off x="8836731" y="3519055"/>
            <a:ext cx="958433" cy="369332"/>
          </a:xfrm>
          <a:prstGeom prst="rect">
            <a:avLst/>
          </a:prstGeom>
          <a:noFill/>
        </p:spPr>
        <p:txBody>
          <a:bodyPr wrap="square" rtlCol="0">
            <a:spAutoFit/>
          </a:bodyPr>
          <a:lstStyle/>
          <a:p>
            <a:r>
              <a:rPr lang="en-US" altLang="zh-CN" b="1" dirty="0" smtClean="0"/>
              <a:t>k(</a:t>
            </a:r>
            <a:r>
              <a:rPr lang="en-US" altLang="zh-CN" b="1" dirty="0" err="1" smtClean="0"/>
              <a:t>x,SVs</a:t>
            </a:r>
            <a:r>
              <a:rPr lang="en-US" altLang="zh-CN" b="1" dirty="0" smtClean="0"/>
              <a:t>)</a:t>
            </a:r>
            <a:endParaRPr lang="zh-CN" altLang="en-US" b="1" dirty="0"/>
          </a:p>
        </p:txBody>
      </p:sp>
      <p:cxnSp>
        <p:nvCxnSpPr>
          <p:cNvPr id="21" name="直接箭头连接符 20"/>
          <p:cNvCxnSpPr/>
          <p:nvPr/>
        </p:nvCxnSpPr>
        <p:spPr>
          <a:xfrm flipH="1" flipV="1">
            <a:off x="7342909" y="2154376"/>
            <a:ext cx="803564" cy="16950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408954" y="1801059"/>
            <a:ext cx="2250137" cy="369332"/>
          </a:xfrm>
          <a:prstGeom prst="rect">
            <a:avLst/>
          </a:prstGeom>
          <a:noFill/>
        </p:spPr>
        <p:txBody>
          <a:bodyPr wrap="square" rtlCol="0">
            <a:spAutoFit/>
          </a:bodyPr>
          <a:lstStyle/>
          <a:p>
            <a:r>
              <a:rPr lang="zh-CN" altLang="en-US" b="1" dirty="0"/>
              <a:t>支持</a:t>
            </a:r>
            <a:r>
              <a:rPr lang="zh-CN" altLang="en-US" b="1" dirty="0" smtClean="0"/>
              <a:t>向量个数</a:t>
            </a:r>
            <a:endParaRPr lang="zh-CN" altLang="en-US" b="1" dirty="0"/>
          </a:p>
        </p:txBody>
      </p:sp>
      <p:cxnSp>
        <p:nvCxnSpPr>
          <p:cNvPr id="24" name="直接箭头连接符 23"/>
          <p:cNvCxnSpPr/>
          <p:nvPr/>
        </p:nvCxnSpPr>
        <p:spPr>
          <a:xfrm flipV="1">
            <a:off x="7342909" y="3888387"/>
            <a:ext cx="1731818" cy="14040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10452792" y="3365990"/>
            <a:ext cx="78558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-rho</a:t>
            </a:r>
            <a:endParaRPr lang="en-US" altLang="zh-CN" b="1" dirty="0">
              <a:latin typeface="Times New Roman" panose="02020603050405020304" pitchFamily="18" charset="0"/>
              <a:cs typeface="Times New Roman" panose="02020603050405020304" pitchFamily="18" charset="0"/>
            </a:endParaRPr>
          </a:p>
        </p:txBody>
      </p:sp>
      <p:sp>
        <p:nvSpPr>
          <p:cNvPr id="28" name="矩形 27"/>
          <p:cNvSpPr/>
          <p:nvPr/>
        </p:nvSpPr>
        <p:spPr>
          <a:xfrm>
            <a:off x="8146473" y="2239129"/>
            <a:ext cx="235528" cy="1955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456965" y="2553454"/>
            <a:ext cx="453672" cy="23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934452" y="2523264"/>
            <a:ext cx="895348" cy="260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0047319" y="2512780"/>
            <a:ext cx="261071" cy="2608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9074727" y="4178300"/>
            <a:ext cx="3117273" cy="369332"/>
          </a:xfrm>
          <a:prstGeom prst="rect">
            <a:avLst/>
          </a:prstGeom>
          <a:noFill/>
        </p:spPr>
        <p:txBody>
          <a:bodyPr wrap="square" rtlCol="0">
            <a:spAutoFit/>
          </a:bodyPr>
          <a:lstStyle/>
          <a:p>
            <a:r>
              <a:rPr lang="zh-CN" altLang="en-US" b="1" dirty="0" smtClean="0"/>
              <a:t>硬件实现：乘加 比较 </a:t>
            </a:r>
            <a:r>
              <a:rPr lang="en-US" altLang="zh-CN" b="1" dirty="0" smtClean="0"/>
              <a:t>+</a:t>
            </a:r>
            <a:r>
              <a:rPr lang="zh-CN" altLang="en-US" b="1" dirty="0" smtClean="0"/>
              <a:t>指数</a:t>
            </a:r>
            <a:endParaRPr lang="zh-CN" altLang="en-US" b="1" dirty="0"/>
          </a:p>
        </p:txBody>
      </p:sp>
    </p:spTree>
    <p:extLst>
      <p:ext uri="{BB962C8B-B14F-4D97-AF65-F5344CB8AC3E}">
        <p14:creationId xmlns:p14="http://schemas.microsoft.com/office/powerpoint/2010/main" val="13286124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2.4.3 </a:t>
            </a:r>
            <a:r>
              <a:rPr lang="zh-CN" altLang="en-US" dirty="0" smtClean="0"/>
              <a:t>代价函数</a:t>
            </a:r>
            <a:endParaRPr lang="zh-CN" altLang="en-US" dirty="0"/>
          </a:p>
        </p:txBody>
      </p:sp>
      <p:pic>
        <p:nvPicPr>
          <p:cNvPr id="4" name="内容占位符 3"/>
          <p:cNvPicPr>
            <a:picLocks noGrp="1" noChangeAspect="1"/>
          </p:cNvPicPr>
          <p:nvPr>
            <p:ph idx="1"/>
          </p:nvPr>
        </p:nvPicPr>
        <p:blipFill>
          <a:blip r:embed="rId3"/>
          <a:stretch>
            <a:fillRect/>
          </a:stretch>
        </p:blipFill>
        <p:spPr>
          <a:xfrm>
            <a:off x="1201737" y="1854994"/>
            <a:ext cx="5647078" cy="939006"/>
          </a:xfrm>
          <a:prstGeom prst="rect">
            <a:avLst/>
          </a:prstGeom>
        </p:spPr>
      </p:pic>
      <p:pic>
        <p:nvPicPr>
          <p:cNvPr id="5" name="图片 4"/>
          <p:cNvPicPr>
            <a:picLocks noChangeAspect="1"/>
          </p:cNvPicPr>
          <p:nvPr/>
        </p:nvPicPr>
        <p:blipFill>
          <a:blip r:embed="rId4"/>
          <a:stretch>
            <a:fillRect/>
          </a:stretch>
        </p:blipFill>
        <p:spPr>
          <a:xfrm>
            <a:off x="1201737" y="4246562"/>
            <a:ext cx="3731210" cy="985838"/>
          </a:xfrm>
          <a:prstGeom prst="rect">
            <a:avLst/>
          </a:prstGeom>
        </p:spPr>
      </p:pic>
      <p:sp>
        <p:nvSpPr>
          <p:cNvPr id="6" name="文本框 5"/>
          <p:cNvSpPr txBox="1"/>
          <p:nvPr/>
        </p:nvSpPr>
        <p:spPr>
          <a:xfrm>
            <a:off x="8305800" y="1346200"/>
            <a:ext cx="2882900" cy="646331"/>
          </a:xfrm>
          <a:prstGeom prst="rect">
            <a:avLst/>
          </a:prstGeom>
          <a:noFill/>
        </p:spPr>
        <p:txBody>
          <a:bodyPr wrap="square" rtlCol="0">
            <a:spAutoFit/>
          </a:bodyPr>
          <a:lstStyle/>
          <a:p>
            <a:r>
              <a:rPr lang="zh-CN" altLang="en-US" dirty="0" smtClean="0"/>
              <a:t>线性回归的均方误差</a:t>
            </a:r>
            <a:endParaRPr lang="en-US" altLang="zh-CN" dirty="0" smtClean="0"/>
          </a:p>
          <a:p>
            <a:r>
              <a:rPr lang="zh-CN" altLang="en-US" dirty="0" smtClean="0"/>
              <a:t>逻辑斯谛回归的交叉</a:t>
            </a:r>
            <a:r>
              <a:rPr lang="zh-CN" altLang="en-US" dirty="0"/>
              <a:t>熵</a:t>
            </a:r>
          </a:p>
        </p:txBody>
      </p:sp>
      <p:cxnSp>
        <p:nvCxnSpPr>
          <p:cNvPr id="8" name="直接箭头连接符 7"/>
          <p:cNvCxnSpPr/>
          <p:nvPr/>
        </p:nvCxnSpPr>
        <p:spPr>
          <a:xfrm flipH="1">
            <a:off x="1765300" y="5016500"/>
            <a:ext cx="596900" cy="6223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848100" y="4927600"/>
            <a:ext cx="304800" cy="64770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70718" y="5651500"/>
            <a:ext cx="2786063" cy="369332"/>
          </a:xfrm>
          <a:prstGeom prst="rect">
            <a:avLst/>
          </a:prstGeom>
          <a:noFill/>
        </p:spPr>
        <p:txBody>
          <a:bodyPr wrap="square" rtlCol="0">
            <a:spAutoFit/>
          </a:bodyPr>
          <a:lstStyle/>
          <a:p>
            <a:r>
              <a:rPr lang="zh-CN" altLang="en-US" b="1" dirty="0" smtClean="0"/>
              <a:t>结构风险</a:t>
            </a:r>
            <a:endParaRPr lang="zh-CN" altLang="en-US" b="1" dirty="0"/>
          </a:p>
        </p:txBody>
      </p:sp>
      <p:sp>
        <p:nvSpPr>
          <p:cNvPr id="12" name="文本框 11"/>
          <p:cNvSpPr txBox="1"/>
          <p:nvPr/>
        </p:nvSpPr>
        <p:spPr>
          <a:xfrm>
            <a:off x="3698081" y="5626100"/>
            <a:ext cx="2786063" cy="369332"/>
          </a:xfrm>
          <a:prstGeom prst="rect">
            <a:avLst/>
          </a:prstGeom>
          <a:noFill/>
        </p:spPr>
        <p:txBody>
          <a:bodyPr wrap="square" rtlCol="0">
            <a:spAutoFit/>
          </a:bodyPr>
          <a:lstStyle/>
          <a:p>
            <a:r>
              <a:rPr lang="zh-CN" altLang="en-US" b="1" dirty="0" smtClean="0"/>
              <a:t>经验风险</a:t>
            </a:r>
            <a:endParaRPr lang="zh-CN" altLang="en-US" b="1" dirty="0"/>
          </a:p>
        </p:txBody>
      </p:sp>
      <p:sp>
        <p:nvSpPr>
          <p:cNvPr id="15" name="矩形 14"/>
          <p:cNvSpPr/>
          <p:nvPr/>
        </p:nvSpPr>
        <p:spPr>
          <a:xfrm>
            <a:off x="867748" y="2966283"/>
            <a:ext cx="2392001" cy="369332"/>
          </a:xfrm>
          <a:prstGeom prst="rect">
            <a:avLst/>
          </a:prstGeom>
        </p:spPr>
        <p:txBody>
          <a:bodyPr wrap="none">
            <a:spAutoFit/>
          </a:bodyPr>
          <a:lstStyle/>
          <a:p>
            <a:r>
              <a:rPr lang="zh-CN" altLang="en-US" b="1" dirty="0" smtClean="0"/>
              <a:t>最小间隔 </a:t>
            </a:r>
            <a:r>
              <a:rPr lang="en-US" altLang="zh-CN" b="1" dirty="0" smtClean="0"/>
              <a:t>or L2</a:t>
            </a:r>
            <a:r>
              <a:rPr lang="zh-CN" altLang="en-US" b="1" dirty="0"/>
              <a:t>正则项</a:t>
            </a:r>
          </a:p>
        </p:txBody>
      </p:sp>
      <p:sp>
        <p:nvSpPr>
          <p:cNvPr id="16" name="矩形 15"/>
          <p:cNvSpPr/>
          <p:nvPr/>
        </p:nvSpPr>
        <p:spPr>
          <a:xfrm>
            <a:off x="3698081" y="2957552"/>
            <a:ext cx="2262158" cy="369332"/>
          </a:xfrm>
          <a:prstGeom prst="rect">
            <a:avLst/>
          </a:prstGeom>
        </p:spPr>
        <p:txBody>
          <a:bodyPr wrap="none">
            <a:spAutoFit/>
          </a:bodyPr>
          <a:lstStyle/>
          <a:p>
            <a:r>
              <a:rPr lang="zh-CN" altLang="en-US" b="1" dirty="0" smtClean="0"/>
              <a:t>分错的点带来的代价</a:t>
            </a:r>
            <a:endParaRPr lang="zh-CN" altLang="en-US" b="1" dirty="0"/>
          </a:p>
        </p:txBody>
      </p:sp>
      <p:pic>
        <p:nvPicPr>
          <p:cNvPr id="17" name="图片 16"/>
          <p:cNvPicPr>
            <a:picLocks noChangeAspect="1"/>
          </p:cNvPicPr>
          <p:nvPr/>
        </p:nvPicPr>
        <p:blipFill>
          <a:blip r:embed="rId5"/>
          <a:stretch>
            <a:fillRect/>
          </a:stretch>
        </p:blipFill>
        <p:spPr>
          <a:xfrm>
            <a:off x="6484144" y="2671763"/>
            <a:ext cx="5591175" cy="3886200"/>
          </a:xfrm>
          <a:prstGeom prst="rect">
            <a:avLst/>
          </a:prstGeom>
        </p:spPr>
      </p:pic>
    </p:spTree>
    <p:extLst>
      <p:ext uri="{BB962C8B-B14F-4D97-AF65-F5344CB8AC3E}">
        <p14:creationId xmlns:p14="http://schemas.microsoft.com/office/powerpoint/2010/main" val="204959889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目录</a:t>
            </a:r>
            <a:endParaRPr lang="zh-CN" altLang="en-US" dirty="0"/>
          </a:p>
        </p:txBody>
      </p:sp>
      <p:sp>
        <p:nvSpPr>
          <p:cNvPr id="3" name="内容占位符 2"/>
          <p:cNvSpPr>
            <a:spLocks noGrp="1"/>
          </p:cNvSpPr>
          <p:nvPr>
            <p:ph idx="1"/>
          </p:nvPr>
        </p:nvSpPr>
        <p:spPr/>
        <p:txBody>
          <a:bodyPr>
            <a:normAutofit/>
          </a:bodyPr>
          <a:lstStyle/>
          <a:p>
            <a:r>
              <a:rPr lang="en-US" altLang="zh-CN" sz="3600" dirty="0" smtClean="0"/>
              <a:t>1.</a:t>
            </a:r>
            <a:r>
              <a:rPr lang="zh-CN" altLang="en-US" sz="3600" dirty="0" smtClean="0"/>
              <a:t>概述</a:t>
            </a:r>
            <a:endParaRPr lang="en-US" altLang="zh-CN" sz="3600" dirty="0" smtClean="0"/>
          </a:p>
          <a:p>
            <a:r>
              <a:rPr lang="en-US" altLang="zh-CN" sz="3600" dirty="0"/>
              <a:t>2</a:t>
            </a:r>
            <a:r>
              <a:rPr lang="en-US" altLang="zh-CN" sz="3600" dirty="0" smtClean="0"/>
              <a:t>.</a:t>
            </a:r>
            <a:r>
              <a:rPr lang="zh-CN" altLang="en-US" sz="3600" dirty="0" smtClean="0"/>
              <a:t>传统</a:t>
            </a:r>
            <a:r>
              <a:rPr lang="zh-CN" altLang="en-US" sz="3600" dirty="0"/>
              <a:t>机器学习</a:t>
            </a:r>
            <a:endParaRPr lang="en-US" altLang="zh-CN" sz="3600" dirty="0"/>
          </a:p>
          <a:p>
            <a:r>
              <a:rPr lang="en-US" altLang="zh-CN" sz="3600" dirty="0"/>
              <a:t>3</a:t>
            </a:r>
            <a:r>
              <a:rPr lang="en-US" altLang="zh-CN" sz="3600" dirty="0" smtClean="0"/>
              <a:t>.</a:t>
            </a:r>
            <a:r>
              <a:rPr lang="zh-CN" altLang="en-US" sz="3600" dirty="0" smtClean="0"/>
              <a:t>深度</a:t>
            </a:r>
            <a:r>
              <a:rPr lang="zh-CN" altLang="en-US" sz="3600" dirty="0"/>
              <a:t>学习 </a:t>
            </a:r>
            <a:endParaRPr lang="en-US" altLang="zh-CN" sz="3600" dirty="0"/>
          </a:p>
          <a:p>
            <a:r>
              <a:rPr lang="en-US" altLang="zh-CN" sz="3600" dirty="0"/>
              <a:t>4.</a:t>
            </a:r>
            <a:r>
              <a:rPr lang="zh-CN" altLang="en-US" sz="3600" dirty="0"/>
              <a:t>深度学习的未来</a:t>
            </a:r>
            <a:endParaRPr lang="en-US" altLang="zh-CN" sz="3600" dirty="0"/>
          </a:p>
          <a:p>
            <a:r>
              <a:rPr lang="en-US" altLang="zh-CN" sz="3600" dirty="0"/>
              <a:t>5.</a:t>
            </a:r>
            <a:r>
              <a:rPr lang="zh-CN" altLang="en-US" sz="3600" dirty="0"/>
              <a:t>机器学习算法在神经信号领域的应用</a:t>
            </a:r>
            <a:endParaRPr lang="en-US" altLang="zh-CN" sz="3600" dirty="0"/>
          </a:p>
          <a:p>
            <a:r>
              <a:rPr lang="en-US" altLang="zh-CN" sz="3600" dirty="0"/>
              <a:t>6.</a:t>
            </a:r>
            <a:r>
              <a:rPr lang="zh-CN" altLang="en-US" sz="3600" dirty="0"/>
              <a:t>人工智能硬件</a:t>
            </a:r>
            <a:r>
              <a:rPr lang="zh-CN" altLang="en-US" sz="3600" dirty="0" smtClean="0"/>
              <a:t>实现</a:t>
            </a:r>
            <a:endParaRPr lang="en-US" altLang="zh-CN" sz="3600" dirty="0"/>
          </a:p>
        </p:txBody>
      </p:sp>
    </p:spTree>
    <p:extLst>
      <p:ext uri="{BB962C8B-B14F-4D97-AF65-F5344CB8AC3E}">
        <p14:creationId xmlns:p14="http://schemas.microsoft.com/office/powerpoint/2010/main" val="3806258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2.5.1 </a:t>
            </a:r>
            <a:r>
              <a:rPr lang="zh-CN" altLang="en-US" dirty="0" smtClean="0"/>
              <a:t>贝叶斯决策论</a:t>
            </a:r>
            <a:endParaRPr lang="en-US" altLang="zh-CN" dirty="0"/>
          </a:p>
        </p:txBody>
      </p:sp>
      <p:sp>
        <p:nvSpPr>
          <p:cNvPr id="3" name="内容占位符 2"/>
          <p:cNvSpPr>
            <a:spLocks noGrp="1"/>
          </p:cNvSpPr>
          <p:nvPr>
            <p:ph idx="1"/>
          </p:nvPr>
        </p:nvSpPr>
        <p:spPr/>
        <p:txBody>
          <a:bodyPr/>
          <a:lstStyle/>
          <a:p>
            <a:r>
              <a:rPr lang="zh-CN" altLang="en-US" dirty="0" smtClean="0"/>
              <a:t>思想：用后验概率最大来分类，最小化整体风险</a:t>
            </a:r>
            <a:endParaRPr lang="en-US" altLang="zh-CN" dirty="0" smtClean="0"/>
          </a:p>
          <a:p>
            <a:endParaRPr lang="en-US" altLang="zh-CN" dirty="0"/>
          </a:p>
          <a:p>
            <a:endParaRPr lang="en-US" altLang="zh-CN" dirty="0" smtClean="0"/>
          </a:p>
          <a:p>
            <a:r>
              <a:rPr lang="zh-CN" altLang="en-US" dirty="0" smtClean="0"/>
              <a:t>后验概率很难获得</a:t>
            </a:r>
            <a:endParaRPr lang="en-US" altLang="zh-CN" dirty="0" smtClean="0"/>
          </a:p>
          <a:p>
            <a:r>
              <a:rPr lang="zh-CN" altLang="en-US" dirty="0" smtClean="0"/>
              <a:t>判别式模型，直接对后验概率建模</a:t>
            </a:r>
            <a:r>
              <a:rPr lang="en-US" altLang="zh-CN" dirty="0"/>
              <a:t>P(</a:t>
            </a:r>
            <a:r>
              <a:rPr lang="en-US" altLang="zh-CN" dirty="0" err="1"/>
              <a:t>c|x</a:t>
            </a:r>
            <a:r>
              <a:rPr lang="en-US" altLang="zh-CN" dirty="0" smtClean="0"/>
              <a:t>)</a:t>
            </a:r>
          </a:p>
          <a:p>
            <a:r>
              <a:rPr lang="zh-CN" altLang="en-US" dirty="0" smtClean="0"/>
              <a:t>生成式模型，建模联合概率分布</a:t>
            </a:r>
            <a:r>
              <a:rPr lang="en-US" altLang="zh-CN" dirty="0"/>
              <a:t>P(</a:t>
            </a:r>
            <a:r>
              <a:rPr lang="en-US" altLang="zh-CN" dirty="0" err="1"/>
              <a:t>x,c</a:t>
            </a:r>
            <a:r>
              <a:rPr lang="en-US" altLang="zh-CN" dirty="0" smtClean="0"/>
              <a:t>)</a:t>
            </a:r>
            <a:r>
              <a:rPr lang="zh-CN" altLang="en-US" dirty="0" smtClean="0"/>
              <a:t>再得到后验概率</a:t>
            </a:r>
            <a:r>
              <a:rPr lang="en-US" altLang="zh-CN" dirty="0"/>
              <a:t>P(</a:t>
            </a:r>
            <a:r>
              <a:rPr lang="en-US" altLang="zh-CN" dirty="0" err="1"/>
              <a:t>c|x</a:t>
            </a:r>
            <a:r>
              <a:rPr lang="en-US" altLang="zh-CN" dirty="0"/>
              <a:t>)</a:t>
            </a:r>
            <a:endParaRPr lang="zh-CN" altLang="en-US" dirty="0"/>
          </a:p>
          <a:p>
            <a:pPr marL="0" indent="0">
              <a:buNone/>
            </a:pPr>
            <a:endParaRPr lang="en-US" altLang="zh-CN" dirty="0" smtClean="0"/>
          </a:p>
          <a:p>
            <a:endParaRPr lang="en-US" altLang="zh-CN" dirty="0" smtClean="0"/>
          </a:p>
          <a:p>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1003300" y="2435225"/>
            <a:ext cx="3098800" cy="727748"/>
          </a:xfrm>
          <a:prstGeom prst="rect">
            <a:avLst/>
          </a:prstGeom>
        </p:spPr>
      </p:pic>
      <p:pic>
        <p:nvPicPr>
          <p:cNvPr id="5" name="图片 4"/>
          <p:cNvPicPr>
            <a:picLocks noChangeAspect="1"/>
          </p:cNvPicPr>
          <p:nvPr/>
        </p:nvPicPr>
        <p:blipFill>
          <a:blip r:embed="rId4"/>
          <a:stretch>
            <a:fillRect/>
          </a:stretch>
        </p:blipFill>
        <p:spPr>
          <a:xfrm>
            <a:off x="7619999" y="5042296"/>
            <a:ext cx="1857375" cy="561975"/>
          </a:xfrm>
          <a:prstGeom prst="rect">
            <a:avLst/>
          </a:prstGeom>
        </p:spPr>
      </p:pic>
      <p:pic>
        <p:nvPicPr>
          <p:cNvPr id="6" name="图片 5"/>
          <p:cNvPicPr>
            <a:picLocks noChangeAspect="1"/>
          </p:cNvPicPr>
          <p:nvPr/>
        </p:nvPicPr>
        <p:blipFill>
          <a:blip r:embed="rId5"/>
          <a:stretch>
            <a:fillRect/>
          </a:stretch>
        </p:blipFill>
        <p:spPr>
          <a:xfrm>
            <a:off x="7619999" y="6021387"/>
            <a:ext cx="2247900" cy="581025"/>
          </a:xfrm>
          <a:prstGeom prst="rect">
            <a:avLst/>
          </a:prstGeom>
        </p:spPr>
      </p:pic>
      <p:cxnSp>
        <p:nvCxnSpPr>
          <p:cNvPr id="8" name="直接箭头连接符 7"/>
          <p:cNvCxnSpPr/>
          <p:nvPr/>
        </p:nvCxnSpPr>
        <p:spPr>
          <a:xfrm flipH="1">
            <a:off x="9601200" y="5473579"/>
            <a:ext cx="508000" cy="54780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867899" y="5109705"/>
            <a:ext cx="647701" cy="369332"/>
          </a:xfrm>
          <a:prstGeom prst="rect">
            <a:avLst/>
          </a:prstGeom>
          <a:noFill/>
        </p:spPr>
        <p:txBody>
          <a:bodyPr wrap="square" rtlCol="0">
            <a:spAutoFit/>
          </a:bodyPr>
          <a:lstStyle/>
          <a:p>
            <a:r>
              <a:rPr lang="zh-CN" altLang="en-US" b="1" dirty="0" smtClean="0"/>
              <a:t>似然</a:t>
            </a:r>
            <a:endParaRPr lang="zh-CN" altLang="en-US" b="1" dirty="0"/>
          </a:p>
        </p:txBody>
      </p:sp>
      <p:sp>
        <p:nvSpPr>
          <p:cNvPr id="10" name="矩形 9"/>
          <p:cNvSpPr/>
          <p:nvPr/>
        </p:nvSpPr>
        <p:spPr>
          <a:xfrm>
            <a:off x="4435306" y="2959038"/>
            <a:ext cx="2416343" cy="923330"/>
          </a:xfrm>
          <a:prstGeom prst="rect">
            <a:avLst/>
          </a:prstGeom>
        </p:spPr>
        <p:txBody>
          <a:bodyPr wrap="square">
            <a:spAutoFit/>
          </a:bodyPr>
          <a:lstStyle/>
          <a:p>
            <a:r>
              <a:rPr lang="zh-CN" altLang="en-US" dirty="0"/>
              <a:t>逻辑斯谛回归，线性回归，决策树，</a:t>
            </a:r>
            <a:r>
              <a:rPr lang="en-US" altLang="zh-CN" dirty="0"/>
              <a:t>BP</a:t>
            </a:r>
            <a:r>
              <a:rPr lang="zh-CN" altLang="en-US" dirty="0"/>
              <a:t>神经网络，</a:t>
            </a:r>
            <a:r>
              <a:rPr lang="en-US" altLang="zh-CN" dirty="0"/>
              <a:t>SVM</a:t>
            </a:r>
            <a:endParaRPr lang="zh-CN" altLang="en-US" dirty="0"/>
          </a:p>
        </p:txBody>
      </p:sp>
      <p:sp>
        <p:nvSpPr>
          <p:cNvPr id="11" name="矩形 10"/>
          <p:cNvSpPr/>
          <p:nvPr/>
        </p:nvSpPr>
        <p:spPr>
          <a:xfrm>
            <a:off x="1003300" y="5042296"/>
            <a:ext cx="2805082" cy="923330"/>
          </a:xfrm>
          <a:prstGeom prst="rect">
            <a:avLst/>
          </a:prstGeom>
        </p:spPr>
        <p:txBody>
          <a:bodyPr wrap="square">
            <a:spAutoFit/>
          </a:bodyPr>
          <a:lstStyle/>
          <a:p>
            <a:r>
              <a:rPr lang="zh-CN" altLang="en-US" dirty="0"/>
              <a:t>朴素贝叶斯模型，混合高斯模型，</a:t>
            </a:r>
            <a:r>
              <a:rPr lang="en-US" altLang="zh-CN" dirty="0"/>
              <a:t>HMM</a:t>
            </a:r>
            <a:r>
              <a:rPr lang="zh-CN" altLang="en-US" dirty="0"/>
              <a:t>，贝叶斯网，</a:t>
            </a:r>
            <a:r>
              <a:rPr lang="en-US" altLang="zh-CN" dirty="0" smtClean="0"/>
              <a:t>MRF</a:t>
            </a:r>
            <a:r>
              <a:rPr lang="zh-CN" altLang="en-US" dirty="0" smtClean="0"/>
              <a:t>、</a:t>
            </a:r>
            <a:r>
              <a:rPr lang="en-US" altLang="zh-CN" dirty="0" smtClean="0"/>
              <a:t>GAN</a:t>
            </a:r>
            <a:r>
              <a:rPr lang="zh-CN" altLang="en-US" dirty="0" smtClean="0"/>
              <a:t>、</a:t>
            </a:r>
            <a:r>
              <a:rPr lang="en-US" altLang="zh-CN" dirty="0" smtClean="0"/>
              <a:t>VAE</a:t>
            </a:r>
            <a:endParaRPr lang="zh-CN" altLang="en-US" dirty="0"/>
          </a:p>
        </p:txBody>
      </p:sp>
    </p:spTree>
    <p:extLst>
      <p:ext uri="{BB962C8B-B14F-4D97-AF65-F5344CB8AC3E}">
        <p14:creationId xmlns:p14="http://schemas.microsoft.com/office/powerpoint/2010/main" val="424864525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2.5.2 </a:t>
            </a:r>
            <a:r>
              <a:rPr lang="zh-CN" altLang="en-US" dirty="0" smtClean="0"/>
              <a:t>朴素贝叶斯</a:t>
            </a:r>
            <a:endParaRPr lang="en-US" altLang="zh-CN" dirty="0"/>
          </a:p>
        </p:txBody>
      </p:sp>
      <p:sp>
        <p:nvSpPr>
          <p:cNvPr id="3" name="内容占位符 2"/>
          <p:cNvSpPr>
            <a:spLocks noGrp="1"/>
          </p:cNvSpPr>
          <p:nvPr>
            <p:ph idx="1"/>
          </p:nvPr>
        </p:nvSpPr>
        <p:spPr/>
        <p:txBody>
          <a:bodyPr/>
          <a:lstStyle/>
          <a:p>
            <a:endParaRPr lang="en-US" altLang="zh-CN" dirty="0" smtClean="0"/>
          </a:p>
          <a:p>
            <a:r>
              <a:rPr lang="zh-CN" altLang="en-US" dirty="0" smtClean="0"/>
              <a:t>分类→后验概率→联合概率→类条件概率→</a:t>
            </a:r>
            <a:r>
              <a:rPr lang="en-US" altLang="zh-CN" dirty="0" smtClean="0"/>
              <a:t>Naïve Bayes</a:t>
            </a:r>
            <a:endParaRPr lang="zh-CN" altLang="en-US" dirty="0"/>
          </a:p>
        </p:txBody>
      </p:sp>
      <p:pic>
        <p:nvPicPr>
          <p:cNvPr id="4" name="图片 3"/>
          <p:cNvPicPr>
            <a:picLocks noChangeAspect="1"/>
          </p:cNvPicPr>
          <p:nvPr/>
        </p:nvPicPr>
        <p:blipFill>
          <a:blip r:embed="rId3"/>
          <a:stretch>
            <a:fillRect/>
          </a:stretch>
        </p:blipFill>
        <p:spPr>
          <a:xfrm>
            <a:off x="867112" y="3558103"/>
            <a:ext cx="3981450" cy="733425"/>
          </a:xfrm>
          <a:prstGeom prst="rect">
            <a:avLst/>
          </a:prstGeom>
        </p:spPr>
      </p:pic>
      <p:cxnSp>
        <p:nvCxnSpPr>
          <p:cNvPr id="6" name="直接箭头连接符 5"/>
          <p:cNvCxnSpPr>
            <a:stCxn id="7" idx="2"/>
          </p:cNvCxnSpPr>
          <p:nvPr/>
        </p:nvCxnSpPr>
        <p:spPr>
          <a:xfrm>
            <a:off x="7670800" y="1690688"/>
            <a:ext cx="0" cy="633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584950" y="1321356"/>
            <a:ext cx="2171700" cy="369332"/>
          </a:xfrm>
          <a:prstGeom prst="rect">
            <a:avLst/>
          </a:prstGeom>
          <a:noFill/>
        </p:spPr>
        <p:txBody>
          <a:bodyPr wrap="square" rtlCol="0">
            <a:spAutoFit/>
          </a:bodyPr>
          <a:lstStyle/>
          <a:p>
            <a:r>
              <a:rPr lang="zh-CN" altLang="en-US" b="1" dirty="0" smtClean="0"/>
              <a:t>属性条件独立假设</a:t>
            </a:r>
            <a:endParaRPr lang="zh-CN" altLang="en-US" b="1" dirty="0"/>
          </a:p>
        </p:txBody>
      </p:sp>
      <p:sp>
        <p:nvSpPr>
          <p:cNvPr id="9" name="矩形 8"/>
          <p:cNvSpPr/>
          <p:nvPr/>
        </p:nvSpPr>
        <p:spPr>
          <a:xfrm>
            <a:off x="2857837" y="1327706"/>
            <a:ext cx="2031325" cy="369332"/>
          </a:xfrm>
          <a:prstGeom prst="rect">
            <a:avLst/>
          </a:prstGeom>
        </p:spPr>
        <p:txBody>
          <a:bodyPr wrap="none">
            <a:spAutoFit/>
          </a:bodyPr>
          <a:lstStyle/>
          <a:p>
            <a:r>
              <a:rPr lang="zh-CN" altLang="en-US" b="1" dirty="0"/>
              <a:t>生成式模型的代表</a:t>
            </a:r>
            <a:endParaRPr lang="en-US" altLang="zh-CN" b="1" dirty="0"/>
          </a:p>
        </p:txBody>
      </p:sp>
      <p:cxnSp>
        <p:nvCxnSpPr>
          <p:cNvPr id="10" name="直接箭头连接符 9"/>
          <p:cNvCxnSpPr/>
          <p:nvPr/>
        </p:nvCxnSpPr>
        <p:spPr>
          <a:xfrm>
            <a:off x="3835399" y="1716882"/>
            <a:ext cx="0" cy="633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5530850" y="2717800"/>
            <a:ext cx="0" cy="5207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4914562" y="3188771"/>
            <a:ext cx="1743075" cy="369332"/>
          </a:xfrm>
          <a:prstGeom prst="rect">
            <a:avLst/>
          </a:prstGeom>
          <a:noFill/>
        </p:spPr>
        <p:txBody>
          <a:bodyPr wrap="square" rtlCol="0">
            <a:spAutoFit/>
          </a:bodyPr>
          <a:lstStyle/>
          <a:p>
            <a:r>
              <a:rPr lang="zh-CN" altLang="en-US" b="1" dirty="0" smtClean="0"/>
              <a:t>贝叶斯公式</a:t>
            </a:r>
            <a:endParaRPr lang="zh-CN" altLang="en-US" b="1" dirty="0"/>
          </a:p>
        </p:txBody>
      </p:sp>
      <p:cxnSp>
        <p:nvCxnSpPr>
          <p:cNvPr id="14" name="直接箭头连接符 13"/>
          <p:cNvCxnSpPr/>
          <p:nvPr/>
        </p:nvCxnSpPr>
        <p:spPr>
          <a:xfrm>
            <a:off x="2014401" y="1724304"/>
            <a:ext cx="0" cy="6334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1114156" y="1354972"/>
            <a:ext cx="1800493" cy="369332"/>
          </a:xfrm>
          <a:prstGeom prst="rect">
            <a:avLst/>
          </a:prstGeom>
        </p:spPr>
        <p:txBody>
          <a:bodyPr wrap="none">
            <a:spAutoFit/>
          </a:bodyPr>
          <a:lstStyle/>
          <a:p>
            <a:r>
              <a:rPr lang="zh-CN" altLang="en-US" b="1" dirty="0" smtClean="0"/>
              <a:t>贝叶斯决策准则</a:t>
            </a:r>
            <a:endParaRPr lang="en-US" altLang="zh-CN" b="1" dirty="0"/>
          </a:p>
        </p:txBody>
      </p:sp>
      <p:pic>
        <p:nvPicPr>
          <p:cNvPr id="16" name="图片 15"/>
          <p:cNvPicPr>
            <a:picLocks noChangeAspect="1"/>
          </p:cNvPicPr>
          <p:nvPr/>
        </p:nvPicPr>
        <p:blipFill>
          <a:blip r:embed="rId4"/>
          <a:stretch>
            <a:fillRect/>
          </a:stretch>
        </p:blipFill>
        <p:spPr>
          <a:xfrm>
            <a:off x="812800" y="4615120"/>
            <a:ext cx="3152775" cy="619125"/>
          </a:xfrm>
          <a:prstGeom prst="rect">
            <a:avLst/>
          </a:prstGeom>
        </p:spPr>
      </p:pic>
      <p:pic>
        <p:nvPicPr>
          <p:cNvPr id="17" name="图片 16"/>
          <p:cNvPicPr>
            <a:picLocks noChangeAspect="1"/>
          </p:cNvPicPr>
          <p:nvPr/>
        </p:nvPicPr>
        <p:blipFill>
          <a:blip r:embed="rId5"/>
          <a:stretch>
            <a:fillRect/>
          </a:stretch>
        </p:blipFill>
        <p:spPr>
          <a:xfrm>
            <a:off x="4159250" y="4261365"/>
            <a:ext cx="1181100" cy="600075"/>
          </a:xfrm>
          <a:prstGeom prst="rect">
            <a:avLst/>
          </a:prstGeom>
        </p:spPr>
      </p:pic>
      <p:pic>
        <p:nvPicPr>
          <p:cNvPr id="18" name="图片 17"/>
          <p:cNvPicPr>
            <a:picLocks noChangeAspect="1"/>
          </p:cNvPicPr>
          <p:nvPr/>
        </p:nvPicPr>
        <p:blipFill>
          <a:blip r:embed="rId6"/>
          <a:stretch>
            <a:fillRect/>
          </a:stretch>
        </p:blipFill>
        <p:spPr>
          <a:xfrm>
            <a:off x="4095412" y="5067536"/>
            <a:ext cx="1638300" cy="619125"/>
          </a:xfrm>
          <a:prstGeom prst="rect">
            <a:avLst/>
          </a:prstGeom>
        </p:spPr>
      </p:pic>
      <p:sp>
        <p:nvSpPr>
          <p:cNvPr id="21" name="文本框 20"/>
          <p:cNvSpPr txBox="1"/>
          <p:nvPr/>
        </p:nvSpPr>
        <p:spPr>
          <a:xfrm>
            <a:off x="5969169" y="4964170"/>
            <a:ext cx="1612900" cy="1200329"/>
          </a:xfrm>
          <a:prstGeom prst="rect">
            <a:avLst/>
          </a:prstGeom>
          <a:noFill/>
        </p:spPr>
        <p:txBody>
          <a:bodyPr wrap="square" rtlCol="0">
            <a:spAutoFit/>
          </a:bodyPr>
          <a:lstStyle/>
          <a:p>
            <a:r>
              <a:rPr lang="zh-CN" altLang="en-US" dirty="0" smtClean="0"/>
              <a:t>比如癫痫数据里，</a:t>
            </a:r>
            <a:r>
              <a:rPr lang="en-US" altLang="zh-CN" dirty="0" smtClean="0"/>
              <a:t>alpha</a:t>
            </a:r>
            <a:r>
              <a:rPr lang="zh-CN" altLang="en-US" dirty="0" smtClean="0"/>
              <a:t>频段能量小于</a:t>
            </a:r>
            <a:r>
              <a:rPr lang="en-US" altLang="zh-CN" dirty="0" smtClean="0"/>
              <a:t>1</a:t>
            </a:r>
            <a:r>
              <a:rPr lang="zh-CN" altLang="en-US" dirty="0" smtClean="0"/>
              <a:t>的概率</a:t>
            </a:r>
            <a:endParaRPr lang="zh-CN" altLang="en-US" dirty="0"/>
          </a:p>
        </p:txBody>
      </p:sp>
      <p:sp>
        <p:nvSpPr>
          <p:cNvPr id="23" name="文本框 22"/>
          <p:cNvSpPr txBox="1"/>
          <p:nvPr/>
        </p:nvSpPr>
        <p:spPr>
          <a:xfrm>
            <a:off x="7797800" y="4001294"/>
            <a:ext cx="3810000" cy="369332"/>
          </a:xfrm>
          <a:prstGeom prst="rect">
            <a:avLst/>
          </a:prstGeom>
          <a:noFill/>
        </p:spPr>
        <p:txBody>
          <a:bodyPr wrap="square" rtlCol="0">
            <a:spAutoFit/>
          </a:bodyPr>
          <a:lstStyle/>
          <a:p>
            <a:r>
              <a:rPr lang="zh-CN" altLang="en-US" b="1" dirty="0" smtClean="0"/>
              <a:t>硬件实现：查表 乘加 比较</a:t>
            </a:r>
            <a:endParaRPr lang="zh-CN" altLang="en-US" b="1" dirty="0"/>
          </a:p>
        </p:txBody>
      </p:sp>
    </p:spTree>
    <p:extLst>
      <p:ext uri="{BB962C8B-B14F-4D97-AF65-F5344CB8AC3E}">
        <p14:creationId xmlns:p14="http://schemas.microsoft.com/office/powerpoint/2010/main" val="22359440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2.5.3 </a:t>
            </a:r>
            <a:r>
              <a:rPr lang="zh-CN" altLang="en-US" dirty="0" smtClean="0"/>
              <a:t>极</a:t>
            </a:r>
            <a:r>
              <a:rPr lang="zh-CN" altLang="en-US" dirty="0"/>
              <a:t>大似然估计 </a:t>
            </a:r>
            <a:endParaRPr lang="en-US" altLang="zh-CN" dirty="0"/>
          </a:p>
        </p:txBody>
      </p:sp>
      <p:pic>
        <p:nvPicPr>
          <p:cNvPr id="4" name="内容占位符 3"/>
          <p:cNvPicPr>
            <a:picLocks noGrp="1" noChangeAspect="1"/>
          </p:cNvPicPr>
          <p:nvPr>
            <p:ph idx="1"/>
          </p:nvPr>
        </p:nvPicPr>
        <p:blipFill>
          <a:blip r:embed="rId3"/>
          <a:stretch>
            <a:fillRect/>
          </a:stretch>
        </p:blipFill>
        <p:spPr>
          <a:xfrm>
            <a:off x="2596687" y="2097088"/>
            <a:ext cx="5812040" cy="1599644"/>
          </a:xfrm>
          <a:prstGeom prst="rect">
            <a:avLst/>
          </a:prstGeom>
        </p:spPr>
      </p:pic>
      <p:sp>
        <p:nvSpPr>
          <p:cNvPr id="5" name="文本框 4"/>
          <p:cNvSpPr txBox="1"/>
          <p:nvPr/>
        </p:nvSpPr>
        <p:spPr>
          <a:xfrm>
            <a:off x="1164450" y="1709222"/>
            <a:ext cx="5956300" cy="369332"/>
          </a:xfrm>
          <a:prstGeom prst="rect">
            <a:avLst/>
          </a:prstGeom>
          <a:noFill/>
        </p:spPr>
        <p:txBody>
          <a:bodyPr wrap="square" rtlCol="0">
            <a:spAutoFit/>
          </a:bodyPr>
          <a:lstStyle/>
          <a:p>
            <a:r>
              <a:rPr lang="zh-CN" altLang="en-US" dirty="0" smtClean="0"/>
              <a:t>目的：参数估计</a:t>
            </a:r>
            <a:endParaRPr lang="zh-CN" altLang="en-US" dirty="0"/>
          </a:p>
        </p:txBody>
      </p:sp>
      <p:pic>
        <p:nvPicPr>
          <p:cNvPr id="6" name="图片 5"/>
          <p:cNvPicPr>
            <a:picLocks noChangeAspect="1"/>
          </p:cNvPicPr>
          <p:nvPr/>
        </p:nvPicPr>
        <p:blipFill>
          <a:blip r:embed="rId4"/>
          <a:stretch>
            <a:fillRect/>
          </a:stretch>
        </p:blipFill>
        <p:spPr>
          <a:xfrm>
            <a:off x="3096057" y="3605642"/>
            <a:ext cx="4520640" cy="1650016"/>
          </a:xfrm>
          <a:prstGeom prst="rect">
            <a:avLst/>
          </a:prstGeom>
        </p:spPr>
      </p:pic>
      <p:pic>
        <p:nvPicPr>
          <p:cNvPr id="7" name="图片 6"/>
          <p:cNvPicPr>
            <a:picLocks noChangeAspect="1"/>
          </p:cNvPicPr>
          <p:nvPr/>
        </p:nvPicPr>
        <p:blipFill>
          <a:blip r:embed="rId5"/>
          <a:stretch>
            <a:fillRect/>
          </a:stretch>
        </p:blipFill>
        <p:spPr>
          <a:xfrm>
            <a:off x="3592003" y="5255658"/>
            <a:ext cx="3528747" cy="1029218"/>
          </a:xfrm>
          <a:prstGeom prst="rect">
            <a:avLst/>
          </a:prstGeom>
        </p:spPr>
      </p:pic>
    </p:spTree>
    <p:extLst>
      <p:ext uri="{BB962C8B-B14F-4D97-AF65-F5344CB8AC3E}">
        <p14:creationId xmlns:p14="http://schemas.microsoft.com/office/powerpoint/2010/main" val="7064675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2.5.4 EM</a:t>
            </a:r>
            <a:r>
              <a:rPr lang="zh-CN" altLang="en-US" dirty="0" smtClean="0"/>
              <a:t>算法</a:t>
            </a:r>
            <a:endParaRPr lang="en-US" altLang="zh-CN" dirty="0"/>
          </a:p>
        </p:txBody>
      </p:sp>
      <p:pic>
        <p:nvPicPr>
          <p:cNvPr id="4" name="图片 3"/>
          <p:cNvPicPr>
            <a:picLocks noChangeAspect="1"/>
          </p:cNvPicPr>
          <p:nvPr/>
        </p:nvPicPr>
        <p:blipFill>
          <a:blip r:embed="rId3"/>
          <a:stretch>
            <a:fillRect/>
          </a:stretch>
        </p:blipFill>
        <p:spPr>
          <a:xfrm>
            <a:off x="1090103" y="1940958"/>
            <a:ext cx="3528747" cy="1029218"/>
          </a:xfrm>
          <a:prstGeom prst="rect">
            <a:avLst/>
          </a:prstGeom>
        </p:spPr>
      </p:pic>
      <p:pic>
        <p:nvPicPr>
          <p:cNvPr id="6" name="图片 5"/>
          <p:cNvPicPr>
            <a:picLocks noChangeAspect="1"/>
          </p:cNvPicPr>
          <p:nvPr/>
        </p:nvPicPr>
        <p:blipFill>
          <a:blip r:embed="rId4"/>
          <a:stretch>
            <a:fillRect/>
          </a:stretch>
        </p:blipFill>
        <p:spPr>
          <a:xfrm>
            <a:off x="1090102" y="3220446"/>
            <a:ext cx="3385043" cy="526054"/>
          </a:xfrm>
          <a:prstGeom prst="rect">
            <a:avLst/>
          </a:prstGeom>
        </p:spPr>
      </p:pic>
      <p:pic>
        <p:nvPicPr>
          <p:cNvPr id="7" name="图片 6"/>
          <p:cNvPicPr>
            <a:picLocks noChangeAspect="1"/>
          </p:cNvPicPr>
          <p:nvPr/>
        </p:nvPicPr>
        <p:blipFill>
          <a:blip r:embed="rId5"/>
          <a:stretch>
            <a:fillRect/>
          </a:stretch>
        </p:blipFill>
        <p:spPr>
          <a:xfrm>
            <a:off x="2854476" y="4460838"/>
            <a:ext cx="3248025" cy="457200"/>
          </a:xfrm>
          <a:prstGeom prst="rect">
            <a:avLst/>
          </a:prstGeom>
        </p:spPr>
      </p:pic>
      <p:pic>
        <p:nvPicPr>
          <p:cNvPr id="8" name="图片 7"/>
          <p:cNvPicPr>
            <a:picLocks noChangeAspect="1"/>
          </p:cNvPicPr>
          <p:nvPr/>
        </p:nvPicPr>
        <p:blipFill>
          <a:blip r:embed="rId6"/>
          <a:stretch>
            <a:fillRect/>
          </a:stretch>
        </p:blipFill>
        <p:spPr>
          <a:xfrm>
            <a:off x="2854476" y="5248019"/>
            <a:ext cx="2514600" cy="523875"/>
          </a:xfrm>
          <a:prstGeom prst="rect">
            <a:avLst/>
          </a:prstGeom>
        </p:spPr>
      </p:pic>
      <p:sp>
        <p:nvSpPr>
          <p:cNvPr id="9" name="文本框 8"/>
          <p:cNvSpPr txBox="1"/>
          <p:nvPr/>
        </p:nvSpPr>
        <p:spPr>
          <a:xfrm>
            <a:off x="7183588" y="1874702"/>
            <a:ext cx="3187700" cy="2308324"/>
          </a:xfrm>
          <a:prstGeom prst="rect">
            <a:avLst/>
          </a:prstGeom>
          <a:noFill/>
        </p:spPr>
        <p:txBody>
          <a:bodyPr wrap="square" rtlCol="0">
            <a:spAutoFit/>
          </a:bodyPr>
          <a:lstStyle/>
          <a:p>
            <a:r>
              <a:rPr lang="zh-CN" altLang="en-US" dirty="0" smtClean="0"/>
              <a:t>问题：训练样本可能不完整，存在隐变量</a:t>
            </a:r>
            <a:endParaRPr lang="en-US" altLang="zh-CN" dirty="0" smtClean="0"/>
          </a:p>
          <a:p>
            <a:r>
              <a:rPr lang="zh-CN" altLang="en-US" dirty="0" smtClean="0"/>
              <a:t>解决思路：使用隐变量参数估计方法。假设一个参数已知，求另一个参数并不断迭代。</a:t>
            </a:r>
            <a:endParaRPr lang="en-US" altLang="zh-CN" dirty="0" smtClean="0"/>
          </a:p>
          <a:p>
            <a:endParaRPr lang="en-US" altLang="zh-CN" dirty="0"/>
          </a:p>
          <a:p>
            <a:endParaRPr lang="en-US" altLang="zh-CN" dirty="0" smtClean="0"/>
          </a:p>
          <a:p>
            <a:r>
              <a:rPr lang="zh-CN" altLang="en-US" dirty="0"/>
              <a:t>非</a:t>
            </a:r>
            <a:r>
              <a:rPr lang="zh-CN" altLang="en-US" dirty="0" smtClean="0"/>
              <a:t>梯度优化方法</a:t>
            </a:r>
            <a:endParaRPr lang="zh-CN" altLang="en-US" dirty="0"/>
          </a:p>
        </p:txBody>
      </p:sp>
      <p:sp>
        <p:nvSpPr>
          <p:cNvPr id="10" name="矩形 9"/>
          <p:cNvSpPr/>
          <p:nvPr/>
        </p:nvSpPr>
        <p:spPr>
          <a:xfrm>
            <a:off x="1416543" y="4460838"/>
            <a:ext cx="1366080" cy="369332"/>
          </a:xfrm>
          <a:prstGeom prst="rect">
            <a:avLst/>
          </a:prstGeom>
        </p:spPr>
        <p:txBody>
          <a:bodyPr wrap="none">
            <a:spAutoFit/>
          </a:bodyPr>
          <a:lstStyle/>
          <a:p>
            <a:r>
              <a:rPr lang="en-US" altLang="zh-CN" dirty="0">
                <a:solidFill>
                  <a:srgbClr val="141414"/>
                </a:solidFill>
                <a:latin typeface="Segoe UI" panose="020B0502040204020203" pitchFamily="34" charset="0"/>
              </a:rPr>
              <a:t>Expectation</a:t>
            </a:r>
            <a:endParaRPr lang="zh-CN" altLang="en-US" dirty="0">
              <a:solidFill>
                <a:srgbClr val="141414"/>
              </a:solidFill>
              <a:latin typeface="Segoe UI" panose="020B0502040204020203" pitchFamily="34" charset="0"/>
            </a:endParaRPr>
          </a:p>
        </p:txBody>
      </p:sp>
      <p:sp>
        <p:nvSpPr>
          <p:cNvPr id="11" name="矩形 10"/>
          <p:cNvSpPr/>
          <p:nvPr/>
        </p:nvSpPr>
        <p:spPr>
          <a:xfrm>
            <a:off x="1416543" y="5299891"/>
            <a:ext cx="1545616" cy="369332"/>
          </a:xfrm>
          <a:prstGeom prst="rect">
            <a:avLst/>
          </a:prstGeom>
        </p:spPr>
        <p:txBody>
          <a:bodyPr wrap="none">
            <a:spAutoFit/>
          </a:bodyPr>
          <a:lstStyle/>
          <a:p>
            <a:r>
              <a:rPr lang="en-US" altLang="zh-CN" dirty="0">
                <a:solidFill>
                  <a:srgbClr val="141414"/>
                </a:solidFill>
                <a:latin typeface="Segoe UI" panose="020B0502040204020203" pitchFamily="34" charset="0"/>
              </a:rPr>
              <a:t>Maximization</a:t>
            </a:r>
            <a:endParaRPr lang="zh-CN" altLang="en-US" dirty="0">
              <a:solidFill>
                <a:srgbClr val="141414"/>
              </a:solidFill>
              <a:latin typeface="Segoe UI" panose="020B0502040204020203" pitchFamily="34" charset="0"/>
            </a:endParaRPr>
          </a:p>
        </p:txBody>
      </p:sp>
      <p:cxnSp>
        <p:nvCxnSpPr>
          <p:cNvPr id="13" name="曲线连接符 12"/>
          <p:cNvCxnSpPr>
            <a:stCxn id="7" idx="3"/>
            <a:endCxn id="8" idx="3"/>
          </p:cNvCxnSpPr>
          <p:nvPr/>
        </p:nvCxnSpPr>
        <p:spPr>
          <a:xfrm flipH="1">
            <a:off x="5369076" y="4689438"/>
            <a:ext cx="733425" cy="820519"/>
          </a:xfrm>
          <a:prstGeom prst="curvedConnector3">
            <a:avLst>
              <a:gd name="adj1" fmla="val -4155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p:cNvCxnSpPr>
            <a:stCxn id="11" idx="1"/>
            <a:endCxn id="10" idx="1"/>
          </p:cNvCxnSpPr>
          <p:nvPr/>
        </p:nvCxnSpPr>
        <p:spPr>
          <a:xfrm rot="10800000">
            <a:off x="1416543" y="4645505"/>
            <a:ext cx="12700" cy="839053"/>
          </a:xfrm>
          <a:prstGeom prst="curvedConnector3">
            <a:avLst>
              <a:gd name="adj1" fmla="val 460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8287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2.6 </a:t>
            </a:r>
            <a:r>
              <a:rPr lang="zh-CN" altLang="en-US" dirty="0" smtClean="0"/>
              <a:t>集成学习</a:t>
            </a:r>
            <a:endParaRPr lang="en-US" altLang="zh-CN" dirty="0"/>
          </a:p>
        </p:txBody>
      </p:sp>
      <p:sp>
        <p:nvSpPr>
          <p:cNvPr id="3" name="内容占位符 2"/>
          <p:cNvSpPr>
            <a:spLocks noGrp="1"/>
          </p:cNvSpPr>
          <p:nvPr>
            <p:ph idx="1"/>
          </p:nvPr>
        </p:nvSpPr>
        <p:spPr/>
        <p:txBody>
          <a:bodyPr>
            <a:normAutofit/>
          </a:bodyPr>
          <a:lstStyle/>
          <a:p>
            <a:r>
              <a:rPr lang="zh-CN" altLang="en-US" dirty="0"/>
              <a:t>什么样的集成才是好的</a:t>
            </a:r>
            <a:r>
              <a:rPr lang="zh-CN" altLang="en-US" dirty="0" smtClean="0"/>
              <a:t>？</a:t>
            </a:r>
            <a:endParaRPr lang="en-US" altLang="zh-CN" dirty="0" smtClean="0"/>
          </a:p>
          <a:p>
            <a:r>
              <a:rPr lang="zh-CN" altLang="en-US" dirty="0" smtClean="0"/>
              <a:t>自助采样法</a:t>
            </a:r>
            <a:r>
              <a:rPr lang="en-US" altLang="zh-CN" dirty="0" smtClean="0"/>
              <a:t>bootstrap </a:t>
            </a:r>
          </a:p>
          <a:p>
            <a:r>
              <a:rPr lang="zh-CN" altLang="en-US" dirty="0" smtClean="0"/>
              <a:t>三大结构</a:t>
            </a:r>
            <a:endParaRPr lang="en-US" altLang="zh-CN" dirty="0" smtClean="0"/>
          </a:p>
          <a:p>
            <a:pPr lvl="1"/>
            <a:r>
              <a:rPr lang="en-US" altLang="zh-CN" b="1" dirty="0" smtClean="0"/>
              <a:t>Bagging  </a:t>
            </a:r>
            <a:r>
              <a:rPr lang="zh-CN" altLang="en-US" dirty="0" smtClean="0"/>
              <a:t>有</a:t>
            </a:r>
            <a:r>
              <a:rPr lang="zh-CN" altLang="en-US" dirty="0"/>
              <a:t>放回的</a:t>
            </a:r>
            <a:r>
              <a:rPr lang="zh-CN" altLang="en-US" dirty="0" smtClean="0"/>
              <a:t>随机采样   降低方差 随机</a:t>
            </a:r>
            <a:r>
              <a:rPr lang="zh-CN" altLang="en-US" dirty="0"/>
              <a:t>森林</a:t>
            </a:r>
            <a:endParaRPr lang="en-US" altLang="zh-CN" dirty="0" smtClean="0"/>
          </a:p>
          <a:p>
            <a:pPr lvl="1"/>
            <a:endParaRPr lang="en-US" altLang="zh-CN" dirty="0" smtClean="0"/>
          </a:p>
          <a:p>
            <a:pPr lvl="1"/>
            <a:r>
              <a:rPr lang="en-US" altLang="zh-CN" b="1" dirty="0"/>
              <a:t>Boosting</a:t>
            </a:r>
            <a:r>
              <a:rPr lang="en-US" altLang="zh-CN" dirty="0"/>
              <a:t> </a:t>
            </a:r>
            <a:r>
              <a:rPr lang="zh-CN" altLang="en-US" dirty="0" smtClean="0"/>
              <a:t>根据结果调整样本权重 降低偏差 </a:t>
            </a:r>
            <a:r>
              <a:rPr lang="en-US" altLang="zh-CN" dirty="0" err="1" smtClean="0"/>
              <a:t>Adaboost</a:t>
            </a:r>
            <a:r>
              <a:rPr lang="en-US" altLang="zh-CN" dirty="0" smtClean="0"/>
              <a:t> </a:t>
            </a:r>
            <a:r>
              <a:rPr lang="en-US" altLang="zh-CN" dirty="0" err="1"/>
              <a:t>Xgboost</a:t>
            </a:r>
            <a:endParaRPr lang="en-US" altLang="zh-CN" dirty="0"/>
          </a:p>
          <a:p>
            <a:pPr marL="457200" lvl="1" indent="0">
              <a:buNone/>
            </a:pPr>
            <a:endParaRPr lang="en-US" altLang="zh-CN" dirty="0" smtClean="0"/>
          </a:p>
          <a:p>
            <a:pPr lvl="1"/>
            <a:r>
              <a:rPr lang="en-US" altLang="zh-CN" b="1" dirty="0" smtClean="0"/>
              <a:t>Stacking </a:t>
            </a:r>
            <a:r>
              <a:rPr lang="zh-CN" altLang="en-US" dirty="0" smtClean="0"/>
              <a:t>多个不同模型的组合  专门训练一个学习器来组合</a:t>
            </a:r>
            <a:endParaRPr lang="en-US" altLang="zh-CN" dirty="0" smtClean="0"/>
          </a:p>
          <a:p>
            <a:pPr marL="457200" lvl="1" indent="0">
              <a:buNone/>
            </a:pPr>
            <a:endParaRPr lang="en-US" altLang="zh-CN" dirty="0" smtClean="0"/>
          </a:p>
        </p:txBody>
      </p:sp>
      <p:sp>
        <p:nvSpPr>
          <p:cNvPr id="5" name="文本框 4"/>
          <p:cNvSpPr txBox="1"/>
          <p:nvPr/>
        </p:nvSpPr>
        <p:spPr>
          <a:xfrm>
            <a:off x="8983662" y="262494"/>
            <a:ext cx="3022600" cy="369332"/>
          </a:xfrm>
          <a:prstGeom prst="rect">
            <a:avLst/>
          </a:prstGeom>
          <a:noFill/>
        </p:spPr>
        <p:txBody>
          <a:bodyPr wrap="square" rtlCol="0">
            <a:spAutoFit/>
          </a:bodyPr>
          <a:lstStyle/>
          <a:p>
            <a:r>
              <a:rPr lang="en-US" altLang="zh-CN" b="1" dirty="0" smtClean="0"/>
              <a:t>Noise </a:t>
            </a:r>
            <a:r>
              <a:rPr lang="en-US" altLang="zh-CN" dirty="0" smtClean="0"/>
              <a:t>Vs</a:t>
            </a:r>
            <a:r>
              <a:rPr lang="en-US" altLang="zh-CN" b="1" dirty="0" smtClean="0"/>
              <a:t> Bias </a:t>
            </a:r>
            <a:r>
              <a:rPr lang="en-US" altLang="zh-CN" dirty="0" smtClean="0"/>
              <a:t>Vs</a:t>
            </a:r>
            <a:r>
              <a:rPr lang="en-US" altLang="zh-CN" b="1" dirty="0" smtClean="0"/>
              <a:t> Variance</a:t>
            </a:r>
            <a:endParaRPr lang="zh-CN" altLang="en-US" b="1" dirty="0"/>
          </a:p>
        </p:txBody>
      </p:sp>
      <p:pic>
        <p:nvPicPr>
          <p:cNvPr id="6" name="图片 5"/>
          <p:cNvPicPr>
            <a:picLocks noChangeAspect="1"/>
          </p:cNvPicPr>
          <p:nvPr/>
        </p:nvPicPr>
        <p:blipFill>
          <a:blip r:embed="rId3"/>
          <a:stretch>
            <a:fillRect/>
          </a:stretch>
        </p:blipFill>
        <p:spPr>
          <a:xfrm>
            <a:off x="8483600" y="699294"/>
            <a:ext cx="3708400" cy="3302000"/>
          </a:xfrm>
          <a:prstGeom prst="rect">
            <a:avLst/>
          </a:prstGeom>
        </p:spPr>
      </p:pic>
    </p:spTree>
    <p:extLst>
      <p:ext uri="{BB962C8B-B14F-4D97-AF65-F5344CB8AC3E}">
        <p14:creationId xmlns:p14="http://schemas.microsoft.com/office/powerpoint/2010/main" val="25611636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2.7.1 </a:t>
            </a:r>
            <a:r>
              <a:rPr lang="zh-CN" altLang="en-US" dirty="0" smtClean="0"/>
              <a:t>聚类的概念</a:t>
            </a:r>
            <a:endParaRPr lang="en-US" altLang="zh-CN" dirty="0"/>
          </a:p>
        </p:txBody>
      </p:sp>
      <p:sp>
        <p:nvSpPr>
          <p:cNvPr id="3" name="内容占位符 2"/>
          <p:cNvSpPr>
            <a:spLocks noGrp="1"/>
          </p:cNvSpPr>
          <p:nvPr>
            <p:ph idx="1"/>
          </p:nvPr>
        </p:nvSpPr>
        <p:spPr/>
        <p:txBody>
          <a:bodyPr/>
          <a:lstStyle/>
          <a:p>
            <a:r>
              <a:rPr lang="zh-CN" altLang="en-US" dirty="0" smtClean="0"/>
              <a:t>聚类：</a:t>
            </a:r>
            <a:r>
              <a:rPr lang="zh-CN" altLang="en-US" dirty="0"/>
              <a:t>基于距离来寻找数据内部</a:t>
            </a:r>
            <a:r>
              <a:rPr lang="zh-CN" altLang="en-US" dirty="0" smtClean="0"/>
              <a:t>结构</a:t>
            </a:r>
            <a:endParaRPr lang="en-US" altLang="zh-CN" dirty="0" smtClean="0"/>
          </a:p>
          <a:p>
            <a:r>
              <a:rPr lang="zh-CN" altLang="en-US" dirty="0"/>
              <a:t>性能</a:t>
            </a:r>
            <a:r>
              <a:rPr lang="zh-CN" altLang="en-US" dirty="0" smtClean="0"/>
              <a:t>度量：外部指标                                内部指标</a:t>
            </a:r>
            <a:endParaRPr lang="en-US" altLang="zh-CN" dirty="0" smtClean="0"/>
          </a:p>
          <a:p>
            <a:endParaRPr lang="en-US" altLang="zh-CN" dirty="0" smtClean="0"/>
          </a:p>
          <a:p>
            <a:endParaRPr lang="en-US" altLang="zh-CN" dirty="0"/>
          </a:p>
          <a:p>
            <a:endParaRPr lang="en-US" altLang="zh-CN" dirty="0" smtClean="0"/>
          </a:p>
          <a:p>
            <a:endParaRPr lang="en-US" altLang="zh-CN" dirty="0"/>
          </a:p>
        </p:txBody>
      </p:sp>
      <p:pic>
        <p:nvPicPr>
          <p:cNvPr id="4" name="图片 3"/>
          <p:cNvPicPr>
            <a:picLocks noChangeAspect="1"/>
          </p:cNvPicPr>
          <p:nvPr/>
        </p:nvPicPr>
        <p:blipFill>
          <a:blip r:embed="rId3"/>
          <a:stretch>
            <a:fillRect/>
          </a:stretch>
        </p:blipFill>
        <p:spPr>
          <a:xfrm>
            <a:off x="942975" y="2919412"/>
            <a:ext cx="4591050" cy="1552575"/>
          </a:xfrm>
          <a:prstGeom prst="rect">
            <a:avLst/>
          </a:prstGeom>
        </p:spPr>
      </p:pic>
      <p:pic>
        <p:nvPicPr>
          <p:cNvPr id="5" name="图片 4"/>
          <p:cNvPicPr>
            <a:picLocks noChangeAspect="1"/>
          </p:cNvPicPr>
          <p:nvPr/>
        </p:nvPicPr>
        <p:blipFill>
          <a:blip r:embed="rId4"/>
          <a:stretch>
            <a:fillRect/>
          </a:stretch>
        </p:blipFill>
        <p:spPr>
          <a:xfrm>
            <a:off x="6032500" y="2781299"/>
            <a:ext cx="4714875" cy="1828800"/>
          </a:xfrm>
          <a:prstGeom prst="rect">
            <a:avLst/>
          </a:prstGeom>
        </p:spPr>
      </p:pic>
      <p:pic>
        <p:nvPicPr>
          <p:cNvPr id="6" name="图片 5"/>
          <p:cNvPicPr>
            <a:picLocks noChangeAspect="1"/>
          </p:cNvPicPr>
          <p:nvPr/>
        </p:nvPicPr>
        <p:blipFill>
          <a:blip r:embed="rId5"/>
          <a:stretch>
            <a:fillRect/>
          </a:stretch>
        </p:blipFill>
        <p:spPr>
          <a:xfrm>
            <a:off x="1238250" y="4606924"/>
            <a:ext cx="1562100" cy="561975"/>
          </a:xfrm>
          <a:prstGeom prst="rect">
            <a:avLst/>
          </a:prstGeom>
        </p:spPr>
      </p:pic>
      <p:pic>
        <p:nvPicPr>
          <p:cNvPr id="7" name="图片 6"/>
          <p:cNvPicPr>
            <a:picLocks noChangeAspect="1"/>
          </p:cNvPicPr>
          <p:nvPr/>
        </p:nvPicPr>
        <p:blipFill>
          <a:blip r:embed="rId6"/>
          <a:stretch>
            <a:fillRect/>
          </a:stretch>
        </p:blipFill>
        <p:spPr>
          <a:xfrm>
            <a:off x="3013075" y="4606924"/>
            <a:ext cx="2152650" cy="666750"/>
          </a:xfrm>
          <a:prstGeom prst="rect">
            <a:avLst/>
          </a:prstGeom>
        </p:spPr>
      </p:pic>
      <p:pic>
        <p:nvPicPr>
          <p:cNvPr id="8" name="图片 7"/>
          <p:cNvPicPr>
            <a:picLocks noChangeAspect="1"/>
          </p:cNvPicPr>
          <p:nvPr/>
        </p:nvPicPr>
        <p:blipFill>
          <a:blip r:embed="rId7"/>
          <a:stretch>
            <a:fillRect/>
          </a:stretch>
        </p:blipFill>
        <p:spPr>
          <a:xfrm>
            <a:off x="1200150" y="5363368"/>
            <a:ext cx="1638300" cy="619125"/>
          </a:xfrm>
          <a:prstGeom prst="rect">
            <a:avLst/>
          </a:prstGeom>
        </p:spPr>
      </p:pic>
      <p:pic>
        <p:nvPicPr>
          <p:cNvPr id="9" name="图片 8"/>
          <p:cNvPicPr>
            <a:picLocks noChangeAspect="1"/>
          </p:cNvPicPr>
          <p:nvPr/>
        </p:nvPicPr>
        <p:blipFill>
          <a:blip r:embed="rId8"/>
          <a:stretch>
            <a:fillRect/>
          </a:stretch>
        </p:blipFill>
        <p:spPr>
          <a:xfrm>
            <a:off x="6032500" y="4745036"/>
            <a:ext cx="3810000" cy="838200"/>
          </a:xfrm>
          <a:prstGeom prst="rect">
            <a:avLst/>
          </a:prstGeom>
        </p:spPr>
      </p:pic>
      <p:pic>
        <p:nvPicPr>
          <p:cNvPr id="10" name="图片 9"/>
          <p:cNvPicPr>
            <a:picLocks noChangeAspect="1"/>
          </p:cNvPicPr>
          <p:nvPr/>
        </p:nvPicPr>
        <p:blipFill>
          <a:blip r:embed="rId9"/>
          <a:stretch>
            <a:fillRect/>
          </a:stretch>
        </p:blipFill>
        <p:spPr>
          <a:xfrm>
            <a:off x="5984875" y="5672930"/>
            <a:ext cx="3905250" cy="733425"/>
          </a:xfrm>
          <a:prstGeom prst="rect">
            <a:avLst/>
          </a:prstGeom>
        </p:spPr>
      </p:pic>
    </p:spTree>
    <p:extLst>
      <p:ext uri="{BB962C8B-B14F-4D97-AF65-F5344CB8AC3E}">
        <p14:creationId xmlns:p14="http://schemas.microsoft.com/office/powerpoint/2010/main" val="20738203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2.7.2 </a:t>
            </a:r>
            <a:r>
              <a:rPr lang="zh-CN" altLang="en-US" dirty="0" smtClean="0"/>
              <a:t>距离</a:t>
            </a:r>
            <a:endParaRPr lang="en-US" altLang="zh-CN" dirty="0"/>
          </a:p>
        </p:txBody>
      </p:sp>
      <p:pic>
        <p:nvPicPr>
          <p:cNvPr id="5" name="图片 4"/>
          <p:cNvPicPr>
            <a:picLocks noChangeAspect="1"/>
          </p:cNvPicPr>
          <p:nvPr/>
        </p:nvPicPr>
        <p:blipFill>
          <a:blip r:embed="rId3"/>
          <a:stretch>
            <a:fillRect/>
          </a:stretch>
        </p:blipFill>
        <p:spPr>
          <a:xfrm>
            <a:off x="8763000" y="3608914"/>
            <a:ext cx="3429000" cy="752475"/>
          </a:xfrm>
          <a:prstGeom prst="rect">
            <a:avLst/>
          </a:prstGeom>
        </p:spPr>
      </p:pic>
      <p:pic>
        <p:nvPicPr>
          <p:cNvPr id="6" name="图片 5"/>
          <p:cNvPicPr>
            <a:picLocks noChangeAspect="1"/>
          </p:cNvPicPr>
          <p:nvPr/>
        </p:nvPicPr>
        <p:blipFill>
          <a:blip r:embed="rId4"/>
          <a:stretch>
            <a:fillRect/>
          </a:stretch>
        </p:blipFill>
        <p:spPr>
          <a:xfrm>
            <a:off x="957262" y="1690688"/>
            <a:ext cx="3190875" cy="847725"/>
          </a:xfrm>
          <a:prstGeom prst="rect">
            <a:avLst/>
          </a:prstGeom>
        </p:spPr>
      </p:pic>
      <p:pic>
        <p:nvPicPr>
          <p:cNvPr id="7" name="图片 6"/>
          <p:cNvPicPr>
            <a:picLocks noChangeAspect="1"/>
          </p:cNvPicPr>
          <p:nvPr/>
        </p:nvPicPr>
        <p:blipFill>
          <a:blip r:embed="rId5"/>
          <a:stretch>
            <a:fillRect/>
          </a:stretch>
        </p:blipFill>
        <p:spPr>
          <a:xfrm>
            <a:off x="896540" y="3272135"/>
            <a:ext cx="4352925" cy="876300"/>
          </a:xfrm>
          <a:prstGeom prst="rect">
            <a:avLst/>
          </a:prstGeom>
        </p:spPr>
      </p:pic>
      <p:pic>
        <p:nvPicPr>
          <p:cNvPr id="8" name="图片 7"/>
          <p:cNvPicPr>
            <a:picLocks noChangeAspect="1"/>
          </p:cNvPicPr>
          <p:nvPr/>
        </p:nvPicPr>
        <p:blipFill>
          <a:blip r:embed="rId6"/>
          <a:stretch>
            <a:fillRect/>
          </a:stretch>
        </p:blipFill>
        <p:spPr>
          <a:xfrm>
            <a:off x="896540" y="4450060"/>
            <a:ext cx="4086225" cy="790575"/>
          </a:xfrm>
          <a:prstGeom prst="rect">
            <a:avLst/>
          </a:prstGeom>
        </p:spPr>
      </p:pic>
      <p:pic>
        <p:nvPicPr>
          <p:cNvPr id="9" name="图片 8"/>
          <p:cNvPicPr>
            <a:picLocks noChangeAspect="1"/>
          </p:cNvPicPr>
          <p:nvPr/>
        </p:nvPicPr>
        <p:blipFill>
          <a:blip r:embed="rId7"/>
          <a:stretch>
            <a:fillRect/>
          </a:stretch>
        </p:blipFill>
        <p:spPr>
          <a:xfrm>
            <a:off x="920352" y="5542260"/>
            <a:ext cx="2152650" cy="400050"/>
          </a:xfrm>
          <a:prstGeom prst="rect">
            <a:avLst/>
          </a:prstGeom>
        </p:spPr>
      </p:pic>
      <p:pic>
        <p:nvPicPr>
          <p:cNvPr id="10" name="图片 9"/>
          <p:cNvPicPr>
            <a:picLocks noChangeAspect="1"/>
          </p:cNvPicPr>
          <p:nvPr/>
        </p:nvPicPr>
        <p:blipFill>
          <a:blip r:embed="rId8"/>
          <a:stretch>
            <a:fillRect/>
          </a:stretch>
        </p:blipFill>
        <p:spPr>
          <a:xfrm>
            <a:off x="5859066" y="2621647"/>
            <a:ext cx="3133725" cy="390525"/>
          </a:xfrm>
          <a:prstGeom prst="rect">
            <a:avLst/>
          </a:prstGeom>
        </p:spPr>
      </p:pic>
      <p:pic>
        <p:nvPicPr>
          <p:cNvPr id="11" name="图片 10"/>
          <p:cNvPicPr>
            <a:picLocks noChangeAspect="1"/>
          </p:cNvPicPr>
          <p:nvPr/>
        </p:nvPicPr>
        <p:blipFill>
          <a:blip r:embed="rId9"/>
          <a:stretch>
            <a:fillRect/>
          </a:stretch>
        </p:blipFill>
        <p:spPr>
          <a:xfrm>
            <a:off x="5724924" y="1339310"/>
            <a:ext cx="2314575" cy="962025"/>
          </a:xfrm>
          <a:prstGeom prst="rect">
            <a:avLst/>
          </a:prstGeom>
        </p:spPr>
      </p:pic>
      <p:pic>
        <p:nvPicPr>
          <p:cNvPr id="12" name="图片 11"/>
          <p:cNvPicPr>
            <a:picLocks noChangeAspect="1"/>
          </p:cNvPicPr>
          <p:nvPr/>
        </p:nvPicPr>
        <p:blipFill>
          <a:blip r:embed="rId10"/>
          <a:stretch>
            <a:fillRect/>
          </a:stretch>
        </p:blipFill>
        <p:spPr>
          <a:xfrm>
            <a:off x="5847062" y="3448933"/>
            <a:ext cx="2390775" cy="1190625"/>
          </a:xfrm>
          <a:prstGeom prst="rect">
            <a:avLst/>
          </a:prstGeom>
        </p:spPr>
      </p:pic>
      <p:pic>
        <p:nvPicPr>
          <p:cNvPr id="13" name="图片 12"/>
          <p:cNvPicPr>
            <a:picLocks noChangeAspect="1"/>
          </p:cNvPicPr>
          <p:nvPr/>
        </p:nvPicPr>
        <p:blipFill>
          <a:blip r:embed="rId11"/>
          <a:stretch>
            <a:fillRect/>
          </a:stretch>
        </p:blipFill>
        <p:spPr>
          <a:xfrm>
            <a:off x="5827712" y="5062537"/>
            <a:ext cx="1381125" cy="476250"/>
          </a:xfrm>
          <a:prstGeom prst="rect">
            <a:avLst/>
          </a:prstGeom>
        </p:spPr>
      </p:pic>
      <p:pic>
        <p:nvPicPr>
          <p:cNvPr id="14" name="图片 13"/>
          <p:cNvPicPr>
            <a:picLocks noChangeAspect="1"/>
          </p:cNvPicPr>
          <p:nvPr/>
        </p:nvPicPr>
        <p:blipFill>
          <a:blip r:embed="rId12"/>
          <a:stretch>
            <a:fillRect/>
          </a:stretch>
        </p:blipFill>
        <p:spPr>
          <a:xfrm>
            <a:off x="5827712" y="5740399"/>
            <a:ext cx="3228975" cy="600075"/>
          </a:xfrm>
          <a:prstGeom prst="rect">
            <a:avLst/>
          </a:prstGeom>
        </p:spPr>
      </p:pic>
      <p:pic>
        <p:nvPicPr>
          <p:cNvPr id="15" name="图片 14"/>
          <p:cNvPicPr>
            <a:picLocks noChangeAspect="1"/>
          </p:cNvPicPr>
          <p:nvPr/>
        </p:nvPicPr>
        <p:blipFill>
          <a:blip r:embed="rId13"/>
          <a:stretch>
            <a:fillRect/>
          </a:stretch>
        </p:blipFill>
        <p:spPr>
          <a:xfrm>
            <a:off x="9739312" y="1778794"/>
            <a:ext cx="2085975" cy="647700"/>
          </a:xfrm>
          <a:prstGeom prst="rect">
            <a:avLst/>
          </a:prstGeom>
        </p:spPr>
      </p:pic>
      <p:pic>
        <p:nvPicPr>
          <p:cNvPr id="16" name="图片 15"/>
          <p:cNvPicPr>
            <a:picLocks noChangeAspect="1"/>
          </p:cNvPicPr>
          <p:nvPr/>
        </p:nvPicPr>
        <p:blipFill>
          <a:blip r:embed="rId14"/>
          <a:stretch>
            <a:fillRect/>
          </a:stretch>
        </p:blipFill>
        <p:spPr>
          <a:xfrm>
            <a:off x="9342437" y="2805112"/>
            <a:ext cx="2447925" cy="571500"/>
          </a:xfrm>
          <a:prstGeom prst="rect">
            <a:avLst/>
          </a:prstGeom>
        </p:spPr>
      </p:pic>
      <p:sp>
        <p:nvSpPr>
          <p:cNvPr id="17" name="文本框 16"/>
          <p:cNvSpPr txBox="1"/>
          <p:nvPr/>
        </p:nvSpPr>
        <p:spPr>
          <a:xfrm>
            <a:off x="1654968" y="1475343"/>
            <a:ext cx="4064000" cy="369332"/>
          </a:xfrm>
          <a:prstGeom prst="rect">
            <a:avLst/>
          </a:prstGeom>
          <a:noFill/>
        </p:spPr>
        <p:txBody>
          <a:bodyPr wrap="square" rtlCol="0">
            <a:spAutoFit/>
          </a:bodyPr>
          <a:lstStyle/>
          <a:p>
            <a:r>
              <a:rPr lang="zh-CN" altLang="en-US" dirty="0" smtClean="0"/>
              <a:t>闵可夫斯基距离</a:t>
            </a:r>
            <a:endParaRPr lang="zh-CN" altLang="en-US" dirty="0"/>
          </a:p>
        </p:txBody>
      </p:sp>
      <p:sp>
        <p:nvSpPr>
          <p:cNvPr id="18" name="文本框 17"/>
          <p:cNvSpPr txBox="1"/>
          <p:nvPr/>
        </p:nvSpPr>
        <p:spPr>
          <a:xfrm>
            <a:off x="1865708" y="3087469"/>
            <a:ext cx="4064000" cy="369332"/>
          </a:xfrm>
          <a:prstGeom prst="rect">
            <a:avLst/>
          </a:prstGeom>
          <a:noFill/>
        </p:spPr>
        <p:txBody>
          <a:bodyPr wrap="square" rtlCol="0">
            <a:spAutoFit/>
          </a:bodyPr>
          <a:lstStyle/>
          <a:p>
            <a:r>
              <a:rPr lang="en-US" altLang="zh-CN" dirty="0" smtClean="0"/>
              <a:t>P=2</a:t>
            </a:r>
            <a:r>
              <a:rPr lang="zh-CN" altLang="en-US" dirty="0" smtClean="0"/>
              <a:t>欧氏距离</a:t>
            </a:r>
            <a:endParaRPr lang="zh-CN" altLang="en-US" dirty="0"/>
          </a:p>
        </p:txBody>
      </p:sp>
      <p:sp>
        <p:nvSpPr>
          <p:cNvPr id="19" name="文本框 18"/>
          <p:cNvSpPr txBox="1"/>
          <p:nvPr/>
        </p:nvSpPr>
        <p:spPr>
          <a:xfrm>
            <a:off x="9663112" y="3412639"/>
            <a:ext cx="4064000" cy="369332"/>
          </a:xfrm>
          <a:prstGeom prst="rect">
            <a:avLst/>
          </a:prstGeom>
          <a:noFill/>
        </p:spPr>
        <p:txBody>
          <a:bodyPr wrap="square" rtlCol="0">
            <a:spAutoFit/>
          </a:bodyPr>
          <a:lstStyle/>
          <a:p>
            <a:r>
              <a:rPr lang="en-US" altLang="zh-CN" dirty="0" smtClean="0"/>
              <a:t>Value difference metric</a:t>
            </a:r>
            <a:endParaRPr lang="zh-CN" altLang="en-US" dirty="0"/>
          </a:p>
        </p:txBody>
      </p:sp>
      <p:sp>
        <p:nvSpPr>
          <p:cNvPr id="20" name="文本框 19"/>
          <p:cNvSpPr txBox="1"/>
          <p:nvPr/>
        </p:nvSpPr>
        <p:spPr>
          <a:xfrm>
            <a:off x="1865708" y="4157443"/>
            <a:ext cx="4064000" cy="369332"/>
          </a:xfrm>
          <a:prstGeom prst="rect">
            <a:avLst/>
          </a:prstGeom>
          <a:noFill/>
        </p:spPr>
        <p:txBody>
          <a:bodyPr wrap="square" rtlCol="0">
            <a:spAutoFit/>
          </a:bodyPr>
          <a:lstStyle/>
          <a:p>
            <a:r>
              <a:rPr lang="en-US" altLang="zh-CN" dirty="0" smtClean="0"/>
              <a:t>P=1</a:t>
            </a:r>
            <a:r>
              <a:rPr lang="zh-CN" altLang="en-US" dirty="0" smtClean="0"/>
              <a:t>曼哈顿距离</a:t>
            </a:r>
            <a:endParaRPr lang="zh-CN" altLang="en-US" dirty="0"/>
          </a:p>
        </p:txBody>
      </p:sp>
      <p:sp>
        <p:nvSpPr>
          <p:cNvPr id="21" name="文本框 20"/>
          <p:cNvSpPr txBox="1"/>
          <p:nvPr/>
        </p:nvSpPr>
        <p:spPr>
          <a:xfrm>
            <a:off x="1713308" y="5172928"/>
            <a:ext cx="4064000" cy="369332"/>
          </a:xfrm>
          <a:prstGeom prst="rect">
            <a:avLst/>
          </a:prstGeom>
          <a:noFill/>
        </p:spPr>
        <p:txBody>
          <a:bodyPr wrap="square" rtlCol="0">
            <a:spAutoFit/>
          </a:bodyPr>
          <a:lstStyle/>
          <a:p>
            <a:r>
              <a:rPr lang="en-US" altLang="zh-CN" dirty="0" smtClean="0"/>
              <a:t>P</a:t>
            </a:r>
            <a:r>
              <a:rPr lang="zh-CN" altLang="en-US" dirty="0" smtClean="0"/>
              <a:t>→∞ 切比雪夫距离</a:t>
            </a:r>
            <a:endParaRPr lang="zh-CN" altLang="en-US" dirty="0"/>
          </a:p>
        </p:txBody>
      </p:sp>
      <p:sp>
        <p:nvSpPr>
          <p:cNvPr id="22" name="文本框 21"/>
          <p:cNvSpPr txBox="1"/>
          <p:nvPr/>
        </p:nvSpPr>
        <p:spPr>
          <a:xfrm>
            <a:off x="6504385" y="1020263"/>
            <a:ext cx="4064000" cy="369332"/>
          </a:xfrm>
          <a:prstGeom prst="rect">
            <a:avLst/>
          </a:prstGeom>
          <a:noFill/>
        </p:spPr>
        <p:txBody>
          <a:bodyPr wrap="square" rtlCol="0">
            <a:spAutoFit/>
          </a:bodyPr>
          <a:lstStyle/>
          <a:p>
            <a:r>
              <a:rPr lang="zh-CN" altLang="en-US" dirty="0" smtClean="0"/>
              <a:t>标准化欧氏距离</a:t>
            </a:r>
            <a:endParaRPr lang="zh-CN" altLang="en-US" dirty="0"/>
          </a:p>
        </p:txBody>
      </p:sp>
      <p:sp>
        <p:nvSpPr>
          <p:cNvPr id="23" name="文本框 22"/>
          <p:cNvSpPr txBox="1"/>
          <p:nvPr/>
        </p:nvSpPr>
        <p:spPr>
          <a:xfrm>
            <a:off x="6544865" y="2327721"/>
            <a:ext cx="4064000" cy="369332"/>
          </a:xfrm>
          <a:prstGeom prst="rect">
            <a:avLst/>
          </a:prstGeom>
          <a:noFill/>
        </p:spPr>
        <p:txBody>
          <a:bodyPr wrap="square" rtlCol="0">
            <a:spAutoFit/>
          </a:bodyPr>
          <a:lstStyle/>
          <a:p>
            <a:r>
              <a:rPr lang="zh-CN" altLang="en-US" dirty="0" smtClean="0"/>
              <a:t>马氏距离</a:t>
            </a:r>
            <a:endParaRPr lang="zh-CN" altLang="en-US" dirty="0"/>
          </a:p>
        </p:txBody>
      </p:sp>
      <p:sp>
        <p:nvSpPr>
          <p:cNvPr id="24" name="文本框 23"/>
          <p:cNvSpPr txBox="1"/>
          <p:nvPr/>
        </p:nvSpPr>
        <p:spPr>
          <a:xfrm>
            <a:off x="6440486" y="5411311"/>
            <a:ext cx="4064000" cy="369332"/>
          </a:xfrm>
          <a:prstGeom prst="rect">
            <a:avLst/>
          </a:prstGeom>
          <a:noFill/>
        </p:spPr>
        <p:txBody>
          <a:bodyPr wrap="square" rtlCol="0">
            <a:spAutoFit/>
          </a:bodyPr>
          <a:lstStyle/>
          <a:p>
            <a:r>
              <a:rPr lang="zh-CN" altLang="en-US" dirty="0" smtClean="0"/>
              <a:t>相关系数</a:t>
            </a:r>
            <a:endParaRPr lang="zh-CN" altLang="en-US" dirty="0"/>
          </a:p>
        </p:txBody>
      </p:sp>
      <p:sp>
        <p:nvSpPr>
          <p:cNvPr id="25" name="文本框 24"/>
          <p:cNvSpPr txBox="1"/>
          <p:nvPr/>
        </p:nvSpPr>
        <p:spPr>
          <a:xfrm>
            <a:off x="6440486" y="4703802"/>
            <a:ext cx="4064000" cy="369332"/>
          </a:xfrm>
          <a:prstGeom prst="rect">
            <a:avLst/>
          </a:prstGeom>
          <a:noFill/>
        </p:spPr>
        <p:txBody>
          <a:bodyPr wrap="square" rtlCol="0">
            <a:spAutoFit/>
          </a:bodyPr>
          <a:lstStyle/>
          <a:p>
            <a:r>
              <a:rPr lang="zh-CN" altLang="en-US" dirty="0" smtClean="0"/>
              <a:t>杰卡德距离</a:t>
            </a:r>
            <a:endParaRPr lang="zh-CN" altLang="en-US" dirty="0"/>
          </a:p>
        </p:txBody>
      </p:sp>
      <p:sp>
        <p:nvSpPr>
          <p:cNvPr id="26" name="文本框 25"/>
          <p:cNvSpPr txBox="1"/>
          <p:nvPr/>
        </p:nvSpPr>
        <p:spPr>
          <a:xfrm>
            <a:off x="6556475" y="3141117"/>
            <a:ext cx="4064000" cy="369332"/>
          </a:xfrm>
          <a:prstGeom prst="rect">
            <a:avLst/>
          </a:prstGeom>
          <a:noFill/>
        </p:spPr>
        <p:txBody>
          <a:bodyPr wrap="square" rtlCol="0">
            <a:spAutoFit/>
          </a:bodyPr>
          <a:lstStyle/>
          <a:p>
            <a:r>
              <a:rPr lang="zh-CN" altLang="en-US" dirty="0" smtClean="0"/>
              <a:t>夹角余弦</a:t>
            </a:r>
            <a:endParaRPr lang="zh-CN" altLang="en-US" dirty="0"/>
          </a:p>
        </p:txBody>
      </p:sp>
      <p:sp>
        <p:nvSpPr>
          <p:cNvPr id="27" name="文本框 26"/>
          <p:cNvSpPr txBox="1"/>
          <p:nvPr/>
        </p:nvSpPr>
        <p:spPr>
          <a:xfrm>
            <a:off x="10107216" y="1387377"/>
            <a:ext cx="4064000" cy="369332"/>
          </a:xfrm>
          <a:prstGeom prst="rect">
            <a:avLst/>
          </a:prstGeom>
          <a:noFill/>
        </p:spPr>
        <p:txBody>
          <a:bodyPr wrap="square" rtlCol="0">
            <a:spAutoFit/>
          </a:bodyPr>
          <a:lstStyle/>
          <a:p>
            <a:r>
              <a:rPr lang="zh-CN" altLang="en-US" dirty="0" smtClean="0"/>
              <a:t>信息熵</a:t>
            </a:r>
            <a:endParaRPr lang="zh-CN" altLang="en-US" dirty="0"/>
          </a:p>
        </p:txBody>
      </p:sp>
      <p:sp>
        <p:nvSpPr>
          <p:cNvPr id="28" name="文本框 27"/>
          <p:cNvSpPr txBox="1"/>
          <p:nvPr/>
        </p:nvSpPr>
        <p:spPr>
          <a:xfrm>
            <a:off x="10160000" y="2454344"/>
            <a:ext cx="4064000" cy="369332"/>
          </a:xfrm>
          <a:prstGeom prst="rect">
            <a:avLst/>
          </a:prstGeom>
          <a:noFill/>
        </p:spPr>
        <p:txBody>
          <a:bodyPr wrap="square" rtlCol="0">
            <a:spAutoFit/>
          </a:bodyPr>
          <a:lstStyle/>
          <a:p>
            <a:r>
              <a:rPr lang="en-US" altLang="zh-CN" dirty="0" smtClean="0"/>
              <a:t>KL</a:t>
            </a:r>
            <a:r>
              <a:rPr lang="zh-CN" altLang="en-US" dirty="0" smtClean="0"/>
              <a:t>散度</a:t>
            </a:r>
            <a:endParaRPr lang="zh-CN" altLang="en-US" dirty="0"/>
          </a:p>
        </p:txBody>
      </p:sp>
      <p:sp>
        <p:nvSpPr>
          <p:cNvPr id="29" name="矩形 28"/>
          <p:cNvSpPr/>
          <p:nvPr/>
        </p:nvSpPr>
        <p:spPr>
          <a:xfrm>
            <a:off x="957262" y="3026330"/>
            <a:ext cx="4292203" cy="3082370"/>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p:nvPr/>
        </p:nvCxnSpPr>
        <p:spPr>
          <a:xfrm>
            <a:off x="2819400" y="2426494"/>
            <a:ext cx="0" cy="618332"/>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10160000" y="4511081"/>
            <a:ext cx="1107996" cy="369332"/>
          </a:xfrm>
          <a:prstGeom prst="rect">
            <a:avLst/>
          </a:prstGeom>
        </p:spPr>
        <p:txBody>
          <a:bodyPr wrap="none">
            <a:spAutoFit/>
          </a:bodyPr>
          <a:lstStyle/>
          <a:p>
            <a:r>
              <a:rPr lang="zh-CN" altLang="en-US" dirty="0">
                <a:solidFill>
                  <a:srgbClr val="141414"/>
                </a:solidFill>
                <a:latin typeface="微软雅黑" panose="020B0503020204020204" pitchFamily="34" charset="-122"/>
                <a:ea typeface="微软雅黑" panose="020B0503020204020204" pitchFamily="34" charset="-122"/>
              </a:rPr>
              <a:t>汉明距离</a:t>
            </a:r>
            <a:endParaRPr lang="zh-CN" altLang="en-US" dirty="0">
              <a:solidFill>
                <a:srgbClr val="141414"/>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1098019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2.7.3 </a:t>
            </a:r>
            <a:r>
              <a:rPr lang="zh-CN" altLang="en-US" dirty="0" smtClean="0"/>
              <a:t>聚类算法</a:t>
            </a:r>
            <a:endParaRPr lang="en-US" altLang="zh-CN" dirty="0"/>
          </a:p>
        </p:txBody>
      </p:sp>
      <p:sp>
        <p:nvSpPr>
          <p:cNvPr id="3" name="内容占位符 2"/>
          <p:cNvSpPr>
            <a:spLocks noGrp="1"/>
          </p:cNvSpPr>
          <p:nvPr>
            <p:ph idx="1"/>
          </p:nvPr>
        </p:nvSpPr>
        <p:spPr/>
        <p:txBody>
          <a:bodyPr/>
          <a:lstStyle/>
          <a:p>
            <a:r>
              <a:rPr lang="zh-CN" altLang="en-US" b="1" dirty="0" smtClean="0"/>
              <a:t>原型聚类  </a:t>
            </a:r>
            <a:r>
              <a:rPr lang="en-US" altLang="zh-CN" b="1" dirty="0" smtClean="0"/>
              <a:t>K-means</a:t>
            </a:r>
          </a:p>
          <a:p>
            <a:endParaRPr lang="en-US" altLang="zh-CN" b="1" dirty="0"/>
          </a:p>
          <a:p>
            <a:r>
              <a:rPr lang="zh-CN" altLang="en-US" b="1" dirty="0" smtClean="0"/>
              <a:t>密度聚类 </a:t>
            </a:r>
            <a:r>
              <a:rPr lang="en-US" altLang="zh-CN" b="1" dirty="0" smtClean="0"/>
              <a:t>DBSCAN</a:t>
            </a:r>
          </a:p>
          <a:p>
            <a:endParaRPr lang="en-US" altLang="zh-CN" b="1" dirty="0"/>
          </a:p>
          <a:p>
            <a:r>
              <a:rPr lang="zh-CN" altLang="en-US" b="1" dirty="0" smtClean="0"/>
              <a:t>层次聚类</a:t>
            </a:r>
            <a:endParaRPr lang="en-US" altLang="zh-CN" b="1" dirty="0" smtClean="0"/>
          </a:p>
          <a:p>
            <a:endParaRPr lang="en-US" altLang="zh-CN" b="1" dirty="0"/>
          </a:p>
          <a:p>
            <a:r>
              <a:rPr lang="en-US" altLang="zh-CN" b="1" dirty="0" smtClean="0"/>
              <a:t>KNN</a:t>
            </a:r>
          </a:p>
          <a:p>
            <a:endParaRPr lang="en-US" altLang="zh-CN" dirty="0"/>
          </a:p>
          <a:p>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6369050" y="365125"/>
            <a:ext cx="3700151" cy="3390900"/>
          </a:xfrm>
          <a:prstGeom prst="rect">
            <a:avLst/>
          </a:prstGeom>
        </p:spPr>
      </p:pic>
      <p:pic>
        <p:nvPicPr>
          <p:cNvPr id="5" name="图片 4"/>
          <p:cNvPicPr>
            <a:picLocks noChangeAspect="1"/>
          </p:cNvPicPr>
          <p:nvPr/>
        </p:nvPicPr>
        <p:blipFill>
          <a:blip r:embed="rId4"/>
          <a:stretch>
            <a:fillRect/>
          </a:stretch>
        </p:blipFill>
        <p:spPr>
          <a:xfrm>
            <a:off x="6354450" y="3890962"/>
            <a:ext cx="3818249" cy="2895600"/>
          </a:xfrm>
          <a:prstGeom prst="rect">
            <a:avLst/>
          </a:prstGeom>
        </p:spPr>
      </p:pic>
    </p:spTree>
    <p:extLst>
      <p:ext uri="{BB962C8B-B14F-4D97-AF65-F5344CB8AC3E}">
        <p14:creationId xmlns:p14="http://schemas.microsoft.com/office/powerpoint/2010/main" val="21824835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2.8 </a:t>
            </a:r>
            <a:r>
              <a:rPr lang="zh-CN" altLang="en-US" dirty="0" smtClean="0"/>
              <a:t>降</a:t>
            </a:r>
            <a:r>
              <a:rPr lang="zh-CN" altLang="en-US" dirty="0"/>
              <a:t>维</a:t>
            </a:r>
            <a:endParaRPr lang="en-US" altLang="zh-CN" dirty="0"/>
          </a:p>
        </p:txBody>
      </p:sp>
      <p:sp>
        <p:nvSpPr>
          <p:cNvPr id="3" name="内容占位符 2"/>
          <p:cNvSpPr>
            <a:spLocks noGrp="1"/>
          </p:cNvSpPr>
          <p:nvPr>
            <p:ph idx="1"/>
          </p:nvPr>
        </p:nvSpPr>
        <p:spPr>
          <a:xfrm>
            <a:off x="838200" y="1825625"/>
            <a:ext cx="10515600" cy="4765676"/>
          </a:xfrm>
        </p:spPr>
        <p:txBody>
          <a:bodyPr>
            <a:normAutofit fontScale="77500" lnSpcReduction="20000"/>
          </a:bodyPr>
          <a:lstStyle/>
          <a:p>
            <a:r>
              <a:rPr lang="en-US" altLang="zh-CN" b="1" dirty="0" smtClean="0"/>
              <a:t>Curse </a:t>
            </a:r>
            <a:r>
              <a:rPr lang="en-US" altLang="zh-CN" b="1" dirty="0"/>
              <a:t>of </a:t>
            </a:r>
            <a:r>
              <a:rPr lang="en-US" altLang="zh-CN" b="1" dirty="0" smtClean="0"/>
              <a:t>dimensionality    </a:t>
            </a:r>
            <a:r>
              <a:rPr lang="zh-CN" altLang="en-US" dirty="0" smtClean="0"/>
              <a:t>数据系数</a:t>
            </a:r>
            <a:r>
              <a:rPr lang="en-US" altLang="zh-CN" dirty="0" smtClean="0"/>
              <a:t>/</a:t>
            </a:r>
            <a:r>
              <a:rPr lang="zh-CN" altLang="en-US" dirty="0" smtClean="0"/>
              <a:t>距离失效</a:t>
            </a:r>
            <a:r>
              <a:rPr lang="en-US" altLang="zh-CN" dirty="0" smtClean="0"/>
              <a:t>/</a:t>
            </a:r>
            <a:r>
              <a:rPr lang="zh-CN" altLang="en-US" dirty="0" smtClean="0"/>
              <a:t>运算量高</a:t>
            </a:r>
            <a:endParaRPr lang="en-US" altLang="zh-CN" dirty="0" smtClean="0"/>
          </a:p>
          <a:p>
            <a:endParaRPr lang="en-US" altLang="zh-CN" dirty="0" smtClean="0"/>
          </a:p>
          <a:p>
            <a:r>
              <a:rPr lang="zh-CN" altLang="en-US" b="1" dirty="0" smtClean="0"/>
              <a:t>什么是降维</a:t>
            </a:r>
            <a:r>
              <a:rPr lang="en-US" altLang="zh-CN" b="1" dirty="0" smtClean="0"/>
              <a:t>?     </a:t>
            </a:r>
            <a:r>
              <a:rPr lang="zh-CN" altLang="en-US" dirty="0" smtClean="0"/>
              <a:t>通过</a:t>
            </a:r>
            <a:r>
              <a:rPr lang="zh-CN" altLang="en-US" dirty="0"/>
              <a:t>数学变换将高维空间变为低维的</a:t>
            </a:r>
            <a:r>
              <a:rPr lang="zh-CN" altLang="en-US" dirty="0" smtClean="0"/>
              <a:t>子空间</a:t>
            </a:r>
            <a:r>
              <a:rPr lang="en-US" altLang="zh-CN" dirty="0" smtClean="0"/>
              <a:t>,</a:t>
            </a:r>
            <a:r>
              <a:rPr lang="zh-CN" altLang="en-US" dirty="0" smtClean="0"/>
              <a:t>并保持大部分特征</a:t>
            </a:r>
            <a:endParaRPr lang="en-US" altLang="zh-CN" dirty="0" smtClean="0"/>
          </a:p>
          <a:p>
            <a:endParaRPr lang="en-US" altLang="zh-CN" dirty="0"/>
          </a:p>
          <a:p>
            <a:r>
              <a:rPr lang="zh-CN" altLang="en-US" b="1" dirty="0"/>
              <a:t>为什么能降维</a:t>
            </a:r>
            <a:r>
              <a:rPr lang="zh-CN" altLang="en-US" b="1" dirty="0" smtClean="0"/>
              <a:t>？  </a:t>
            </a:r>
            <a:r>
              <a:rPr lang="zh-CN" altLang="en-US" dirty="0" smtClean="0"/>
              <a:t>只关心低维分布</a:t>
            </a:r>
            <a:endParaRPr lang="zh-CN" altLang="en-US" dirty="0"/>
          </a:p>
          <a:p>
            <a:endParaRPr lang="en-US" altLang="zh-CN" b="1" dirty="0" smtClean="0"/>
          </a:p>
          <a:p>
            <a:r>
              <a:rPr lang="zh-CN" altLang="en-US" b="1" dirty="0" smtClean="0"/>
              <a:t>怎么保持大部分特征？  </a:t>
            </a:r>
            <a:r>
              <a:rPr lang="zh-CN" altLang="en-US" dirty="0" smtClean="0"/>
              <a:t>多维缩放</a:t>
            </a:r>
            <a:r>
              <a:rPr lang="en-US" altLang="zh-CN" dirty="0" smtClean="0"/>
              <a:t>MDS</a:t>
            </a:r>
          </a:p>
          <a:p>
            <a:endParaRPr lang="en-US" altLang="zh-CN" b="1" dirty="0"/>
          </a:p>
          <a:p>
            <a:r>
              <a:rPr lang="zh-CN" altLang="en-US" b="1" dirty="0" smtClean="0"/>
              <a:t>线性降维</a:t>
            </a:r>
            <a:endParaRPr lang="en-US" altLang="zh-CN" b="1" dirty="0" smtClean="0"/>
          </a:p>
          <a:p>
            <a:endParaRPr lang="en-US" altLang="zh-CN" b="1" dirty="0"/>
          </a:p>
          <a:p>
            <a:r>
              <a:rPr lang="en-US" altLang="zh-CN" b="1" dirty="0" smtClean="0"/>
              <a:t>PCA </a:t>
            </a:r>
            <a:r>
              <a:rPr lang="zh-CN" altLang="en-US" sz="2300" dirty="0" smtClean="0"/>
              <a:t>尽可能多保护数据量的无监督线性降维方法  </a:t>
            </a:r>
            <a:r>
              <a:rPr lang="en-US" altLang="zh-CN" sz="2600" b="1" dirty="0" smtClean="0"/>
              <a:t>LDA</a:t>
            </a:r>
            <a:r>
              <a:rPr lang="en-US" altLang="zh-CN" sz="2300" dirty="0" smtClean="0"/>
              <a:t> </a:t>
            </a:r>
            <a:r>
              <a:rPr lang="zh-CN" altLang="en-US" sz="2300" dirty="0" smtClean="0"/>
              <a:t>尽可能容易区分数据的有监督线性降维方法</a:t>
            </a:r>
            <a:endParaRPr lang="en-US" altLang="zh-CN" sz="2300" dirty="0" smtClean="0"/>
          </a:p>
          <a:p>
            <a:endParaRPr lang="en-US" altLang="zh-CN" b="1" dirty="0"/>
          </a:p>
          <a:p>
            <a:r>
              <a:rPr lang="zh-CN" altLang="en-US" b="1" dirty="0" smtClean="0"/>
              <a:t>度量学习</a:t>
            </a:r>
            <a:endParaRPr lang="zh-CN" altLang="en-US" b="1" dirty="0"/>
          </a:p>
        </p:txBody>
      </p:sp>
      <p:pic>
        <p:nvPicPr>
          <p:cNvPr id="4" name="图片 3"/>
          <p:cNvPicPr>
            <a:picLocks noChangeAspect="1"/>
          </p:cNvPicPr>
          <p:nvPr/>
        </p:nvPicPr>
        <p:blipFill>
          <a:blip r:embed="rId3"/>
          <a:stretch>
            <a:fillRect/>
          </a:stretch>
        </p:blipFill>
        <p:spPr>
          <a:xfrm>
            <a:off x="2487612" y="4575175"/>
            <a:ext cx="1628775" cy="552450"/>
          </a:xfrm>
          <a:prstGeom prst="rect">
            <a:avLst/>
          </a:prstGeom>
        </p:spPr>
      </p:pic>
    </p:spTree>
    <p:extLst>
      <p:ext uri="{BB962C8B-B14F-4D97-AF65-F5344CB8AC3E}">
        <p14:creationId xmlns:p14="http://schemas.microsoft.com/office/powerpoint/2010/main" val="247032187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2.9.1 </a:t>
            </a:r>
            <a:r>
              <a:rPr lang="zh-CN" altLang="en-US" dirty="0" smtClean="0"/>
              <a:t>概率</a:t>
            </a:r>
            <a:r>
              <a:rPr lang="zh-CN" altLang="en-US" dirty="0"/>
              <a:t>图模型</a:t>
            </a:r>
            <a:endParaRPr lang="en-US" altLang="zh-CN" dirty="0"/>
          </a:p>
        </p:txBody>
      </p:sp>
      <p:sp>
        <p:nvSpPr>
          <p:cNvPr id="3" name="内容占位符 2"/>
          <p:cNvSpPr>
            <a:spLocks noGrp="1"/>
          </p:cNvSpPr>
          <p:nvPr>
            <p:ph idx="1"/>
          </p:nvPr>
        </p:nvSpPr>
        <p:spPr/>
        <p:txBody>
          <a:bodyPr/>
          <a:lstStyle/>
          <a:p>
            <a:r>
              <a:rPr lang="zh-CN" altLang="en-US" dirty="0" smtClean="0"/>
              <a:t>用图来表示变量间关系的概率模型</a:t>
            </a:r>
            <a:endParaRPr lang="en-US" altLang="zh-CN" dirty="0" smtClean="0"/>
          </a:p>
          <a:p>
            <a:r>
              <a:rPr lang="zh-CN" altLang="en-US" dirty="0" smtClean="0"/>
              <a:t>有向图 无向图 网  环</a:t>
            </a:r>
            <a:endParaRPr lang="en-US" altLang="zh-CN" dirty="0" smtClean="0"/>
          </a:p>
          <a:p>
            <a:endParaRPr lang="en-US" altLang="zh-CN" dirty="0" smtClean="0"/>
          </a:p>
        </p:txBody>
      </p:sp>
      <p:pic>
        <p:nvPicPr>
          <p:cNvPr id="4" name="图片 3"/>
          <p:cNvPicPr>
            <a:picLocks noChangeAspect="1"/>
          </p:cNvPicPr>
          <p:nvPr/>
        </p:nvPicPr>
        <p:blipFill>
          <a:blip r:embed="rId3"/>
          <a:stretch>
            <a:fillRect/>
          </a:stretch>
        </p:blipFill>
        <p:spPr>
          <a:xfrm>
            <a:off x="1005752" y="3880933"/>
            <a:ext cx="2809875" cy="2152650"/>
          </a:xfrm>
          <a:prstGeom prst="rect">
            <a:avLst/>
          </a:prstGeom>
        </p:spPr>
      </p:pic>
      <p:sp>
        <p:nvSpPr>
          <p:cNvPr id="5" name="矩形 4"/>
          <p:cNvSpPr/>
          <p:nvPr/>
        </p:nvSpPr>
        <p:spPr>
          <a:xfrm>
            <a:off x="2003575" y="3511601"/>
            <a:ext cx="1091324" cy="369332"/>
          </a:xfrm>
          <a:prstGeom prst="rect">
            <a:avLst/>
          </a:prstGeom>
        </p:spPr>
        <p:txBody>
          <a:bodyPr wrap="none">
            <a:spAutoFit/>
          </a:bodyPr>
          <a:lstStyle/>
          <a:p>
            <a:r>
              <a:rPr lang="en-US" altLang="zh-CN" dirty="0">
                <a:solidFill>
                  <a:srgbClr val="141414"/>
                </a:solidFill>
                <a:latin typeface="Segoe UI" panose="020B0502040204020203" pitchFamily="34" charset="0"/>
              </a:rPr>
              <a:t>G</a:t>
            </a:r>
            <a:r>
              <a:rPr lang="zh-CN" altLang="en-US" dirty="0">
                <a:solidFill>
                  <a:srgbClr val="141414"/>
                </a:solidFill>
                <a:latin typeface="微软雅黑" panose="020B0503020204020204" pitchFamily="34" charset="-122"/>
                <a:ea typeface="微软雅黑" panose="020B0503020204020204" pitchFamily="34" charset="-122"/>
              </a:rPr>
              <a:t>（</a:t>
            </a:r>
            <a:r>
              <a:rPr lang="en-US" altLang="zh-CN" dirty="0">
                <a:solidFill>
                  <a:srgbClr val="141414"/>
                </a:solidFill>
                <a:latin typeface="Segoe UI" panose="020B0502040204020203" pitchFamily="34" charset="0"/>
                <a:ea typeface="微软雅黑" panose="020B0503020204020204" pitchFamily="34" charset="-122"/>
              </a:rPr>
              <a:t>V,E</a:t>
            </a:r>
            <a:r>
              <a:rPr lang="zh-CN" altLang="en-US" dirty="0">
                <a:solidFill>
                  <a:srgbClr val="141414"/>
                </a:solidFill>
                <a:latin typeface="微软雅黑" panose="020B0503020204020204" pitchFamily="34" charset="-122"/>
                <a:ea typeface="微软雅黑" panose="020B0503020204020204" pitchFamily="34" charset="-122"/>
              </a:rPr>
              <a:t>）</a:t>
            </a:r>
            <a:endParaRPr lang="zh-CN" altLang="en-US" dirty="0">
              <a:solidFill>
                <a:srgbClr val="141414"/>
              </a:solidFill>
              <a:latin typeface="Segoe UI" panose="020B0502040204020203" pitchFamily="34" charset="0"/>
              <a:ea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4249526" y="2914651"/>
            <a:ext cx="7248907" cy="3529012"/>
          </a:xfrm>
          <a:prstGeom prst="rect">
            <a:avLst/>
          </a:prstGeom>
        </p:spPr>
      </p:pic>
      <p:pic>
        <p:nvPicPr>
          <p:cNvPr id="7" name="图片 6"/>
          <p:cNvPicPr>
            <a:picLocks noChangeAspect="1"/>
          </p:cNvPicPr>
          <p:nvPr/>
        </p:nvPicPr>
        <p:blipFill>
          <a:blip r:embed="rId5"/>
          <a:stretch>
            <a:fillRect/>
          </a:stretch>
        </p:blipFill>
        <p:spPr>
          <a:xfrm>
            <a:off x="10284780" y="0"/>
            <a:ext cx="1907220" cy="2939925"/>
          </a:xfrm>
          <a:prstGeom prst="rect">
            <a:avLst/>
          </a:prstGeom>
        </p:spPr>
      </p:pic>
    </p:spTree>
    <p:extLst>
      <p:ext uri="{BB962C8B-B14F-4D97-AF65-F5344CB8AC3E}">
        <p14:creationId xmlns:p14="http://schemas.microsoft.com/office/powerpoint/2010/main" val="1326054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en-US" altLang="zh-CN" dirty="0" smtClean="0"/>
              <a:t>.</a:t>
            </a:r>
            <a:r>
              <a:rPr lang="zh-CN" altLang="en-US" dirty="0" smtClean="0"/>
              <a:t>传统机器学习</a:t>
            </a:r>
            <a:endParaRPr lang="zh-CN" altLang="en-US" dirty="0"/>
          </a:p>
        </p:txBody>
      </p:sp>
      <p:sp>
        <p:nvSpPr>
          <p:cNvPr id="3" name="内容占位符 2"/>
          <p:cNvSpPr>
            <a:spLocks noGrp="1"/>
          </p:cNvSpPr>
          <p:nvPr>
            <p:ph idx="1"/>
          </p:nvPr>
        </p:nvSpPr>
        <p:spPr>
          <a:xfrm>
            <a:off x="838200" y="1433946"/>
            <a:ext cx="10515600" cy="5237018"/>
          </a:xfrm>
        </p:spPr>
        <p:txBody>
          <a:bodyPr>
            <a:normAutofit fontScale="85000" lnSpcReduction="20000"/>
          </a:bodyPr>
          <a:lstStyle/>
          <a:p>
            <a:r>
              <a:rPr lang="en-US" altLang="zh-CN" sz="3800" dirty="0"/>
              <a:t>2.1</a:t>
            </a:r>
            <a:r>
              <a:rPr lang="zh-CN" altLang="en-US" sz="3800" dirty="0"/>
              <a:t>线性模型</a:t>
            </a:r>
            <a:endParaRPr lang="en-US" altLang="zh-CN" sz="3800" dirty="0"/>
          </a:p>
          <a:p>
            <a:r>
              <a:rPr lang="en-US" altLang="zh-CN" sz="3800" dirty="0"/>
              <a:t>2.2</a:t>
            </a:r>
            <a:r>
              <a:rPr lang="zh-CN" altLang="en-US" sz="3800" dirty="0"/>
              <a:t>决策树</a:t>
            </a:r>
            <a:endParaRPr lang="en-US" altLang="zh-CN" sz="3800" dirty="0"/>
          </a:p>
          <a:p>
            <a:r>
              <a:rPr lang="en-US" altLang="zh-CN" sz="3800" dirty="0"/>
              <a:t>2.3</a:t>
            </a:r>
            <a:r>
              <a:rPr lang="zh-CN" altLang="en-US" sz="3800" dirty="0"/>
              <a:t>神经网络</a:t>
            </a:r>
            <a:endParaRPr lang="en-US" altLang="zh-CN" sz="3800" dirty="0"/>
          </a:p>
          <a:p>
            <a:r>
              <a:rPr lang="en-US" altLang="zh-CN" sz="3800" dirty="0"/>
              <a:t>2.4SVM</a:t>
            </a:r>
          </a:p>
          <a:p>
            <a:r>
              <a:rPr lang="en-US" altLang="zh-CN" sz="3800" dirty="0"/>
              <a:t>2.5</a:t>
            </a:r>
            <a:r>
              <a:rPr lang="zh-CN" altLang="en-US" sz="3800" dirty="0"/>
              <a:t>贝叶斯分类器</a:t>
            </a:r>
            <a:endParaRPr lang="en-US" altLang="zh-CN" sz="3800" dirty="0"/>
          </a:p>
          <a:p>
            <a:r>
              <a:rPr lang="en-US" altLang="zh-CN" sz="3800" dirty="0"/>
              <a:t>2.6</a:t>
            </a:r>
            <a:r>
              <a:rPr lang="zh-CN" altLang="en-US" sz="3800" dirty="0"/>
              <a:t>集成学习</a:t>
            </a:r>
            <a:endParaRPr lang="en-US" altLang="zh-CN" sz="3800" dirty="0"/>
          </a:p>
          <a:p>
            <a:r>
              <a:rPr lang="en-US" altLang="zh-CN" sz="3800" dirty="0"/>
              <a:t>2.7</a:t>
            </a:r>
            <a:r>
              <a:rPr lang="zh-CN" altLang="en-US" sz="3800" dirty="0"/>
              <a:t>聚类</a:t>
            </a:r>
            <a:endParaRPr lang="en-US" altLang="zh-CN" sz="3800" dirty="0"/>
          </a:p>
          <a:p>
            <a:r>
              <a:rPr lang="en-US" altLang="zh-CN" sz="3800" dirty="0"/>
              <a:t>2.8</a:t>
            </a:r>
            <a:r>
              <a:rPr lang="zh-CN" altLang="en-US" sz="3800" dirty="0"/>
              <a:t>降维</a:t>
            </a:r>
            <a:endParaRPr lang="en-US" altLang="zh-CN" sz="3800" dirty="0"/>
          </a:p>
          <a:p>
            <a:r>
              <a:rPr lang="en-US" altLang="zh-CN" sz="3800" dirty="0"/>
              <a:t>2.9</a:t>
            </a:r>
            <a:r>
              <a:rPr lang="zh-CN" altLang="en-US" sz="3800" dirty="0"/>
              <a:t>概率图</a:t>
            </a:r>
            <a:r>
              <a:rPr lang="zh-CN" altLang="en-US" sz="3800" dirty="0" smtClean="0"/>
              <a:t>模型</a:t>
            </a:r>
            <a:endParaRPr lang="en-US" altLang="zh-CN" sz="3800" dirty="0" smtClean="0"/>
          </a:p>
          <a:p>
            <a:r>
              <a:rPr lang="en-US" altLang="zh-CN" sz="3800" dirty="0" smtClean="0"/>
              <a:t>2.10 </a:t>
            </a:r>
            <a:r>
              <a:rPr lang="en-US" altLang="zh-CN" sz="3800" dirty="0" err="1"/>
              <a:t>Xgboost</a:t>
            </a:r>
            <a:r>
              <a:rPr lang="zh-CN" altLang="en-US" sz="3800" dirty="0"/>
              <a:t>等</a:t>
            </a:r>
            <a:r>
              <a:rPr lang="en-US" altLang="zh-CN" sz="3800" dirty="0"/>
              <a:t>GBDT</a:t>
            </a:r>
          </a:p>
          <a:p>
            <a:r>
              <a:rPr lang="en-US" altLang="zh-CN" sz="3800" dirty="0"/>
              <a:t>2.11 python</a:t>
            </a:r>
            <a:r>
              <a:rPr lang="zh-CN" altLang="en-US" sz="3800" dirty="0"/>
              <a:t>实践</a:t>
            </a:r>
            <a:endParaRPr lang="en-US" altLang="zh-CN" sz="3800" dirty="0"/>
          </a:p>
          <a:p>
            <a:endParaRPr lang="zh-CN" altLang="en-US" dirty="0"/>
          </a:p>
        </p:txBody>
      </p:sp>
    </p:spTree>
    <p:extLst>
      <p:ext uri="{BB962C8B-B14F-4D97-AF65-F5344CB8AC3E}">
        <p14:creationId xmlns:p14="http://schemas.microsoft.com/office/powerpoint/2010/main" val="11320008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2.9.2 HMM</a:t>
            </a:r>
            <a:endParaRPr lang="en-US" altLang="zh-CN" dirty="0"/>
          </a:p>
        </p:txBody>
      </p:sp>
      <p:pic>
        <p:nvPicPr>
          <p:cNvPr id="6" name="图片 5"/>
          <p:cNvPicPr>
            <a:picLocks noChangeAspect="1"/>
          </p:cNvPicPr>
          <p:nvPr/>
        </p:nvPicPr>
        <p:blipFill>
          <a:blip r:embed="rId3"/>
          <a:stretch>
            <a:fillRect/>
          </a:stretch>
        </p:blipFill>
        <p:spPr>
          <a:xfrm>
            <a:off x="838200" y="1891619"/>
            <a:ext cx="5490029" cy="1864784"/>
          </a:xfrm>
          <a:prstGeom prst="rect">
            <a:avLst/>
          </a:prstGeom>
        </p:spPr>
      </p:pic>
      <p:pic>
        <p:nvPicPr>
          <p:cNvPr id="7" name="图片 6"/>
          <p:cNvPicPr>
            <a:picLocks noChangeAspect="1"/>
          </p:cNvPicPr>
          <p:nvPr/>
        </p:nvPicPr>
        <p:blipFill>
          <a:blip r:embed="rId4"/>
          <a:stretch>
            <a:fillRect/>
          </a:stretch>
        </p:blipFill>
        <p:spPr>
          <a:xfrm>
            <a:off x="838200" y="3957334"/>
            <a:ext cx="7991475" cy="885825"/>
          </a:xfrm>
          <a:prstGeom prst="rect">
            <a:avLst/>
          </a:prstGeom>
        </p:spPr>
      </p:pic>
      <p:pic>
        <p:nvPicPr>
          <p:cNvPr id="8" name="图片 7"/>
          <p:cNvPicPr>
            <a:picLocks noChangeAspect="1"/>
          </p:cNvPicPr>
          <p:nvPr/>
        </p:nvPicPr>
        <p:blipFill>
          <a:blip r:embed="rId5"/>
          <a:stretch>
            <a:fillRect/>
          </a:stretch>
        </p:blipFill>
        <p:spPr>
          <a:xfrm>
            <a:off x="838200" y="5155254"/>
            <a:ext cx="3514725" cy="476250"/>
          </a:xfrm>
          <a:prstGeom prst="rect">
            <a:avLst/>
          </a:prstGeom>
        </p:spPr>
      </p:pic>
      <p:pic>
        <p:nvPicPr>
          <p:cNvPr id="9" name="图片 8"/>
          <p:cNvPicPr>
            <a:picLocks noChangeAspect="1"/>
          </p:cNvPicPr>
          <p:nvPr/>
        </p:nvPicPr>
        <p:blipFill>
          <a:blip r:embed="rId6"/>
          <a:stretch>
            <a:fillRect/>
          </a:stretch>
        </p:blipFill>
        <p:spPr>
          <a:xfrm>
            <a:off x="838200" y="4633609"/>
            <a:ext cx="2009775" cy="419100"/>
          </a:xfrm>
          <a:prstGeom prst="rect">
            <a:avLst/>
          </a:prstGeom>
        </p:spPr>
      </p:pic>
      <p:pic>
        <p:nvPicPr>
          <p:cNvPr id="10" name="图片 9"/>
          <p:cNvPicPr>
            <a:picLocks noChangeAspect="1"/>
          </p:cNvPicPr>
          <p:nvPr/>
        </p:nvPicPr>
        <p:blipFill>
          <a:blip r:embed="rId7"/>
          <a:stretch>
            <a:fillRect/>
          </a:stretch>
        </p:blipFill>
        <p:spPr>
          <a:xfrm>
            <a:off x="838200" y="5803974"/>
            <a:ext cx="3219450" cy="438150"/>
          </a:xfrm>
          <a:prstGeom prst="rect">
            <a:avLst/>
          </a:prstGeom>
        </p:spPr>
      </p:pic>
      <p:sp>
        <p:nvSpPr>
          <p:cNvPr id="11" name="矩形 10"/>
          <p:cNvSpPr/>
          <p:nvPr/>
        </p:nvSpPr>
        <p:spPr>
          <a:xfrm>
            <a:off x="3730171" y="4165600"/>
            <a:ext cx="727529"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115050" y="4165600"/>
            <a:ext cx="1466850"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629525" y="4165600"/>
            <a:ext cx="1114425" cy="3483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箭头连接符 14"/>
          <p:cNvCxnSpPr/>
          <p:nvPr/>
        </p:nvCxnSpPr>
        <p:spPr>
          <a:xfrm flipH="1">
            <a:off x="2943225" y="4513943"/>
            <a:ext cx="1181100" cy="3292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8" idx="3"/>
          </p:cNvCxnSpPr>
          <p:nvPr/>
        </p:nvCxnSpPr>
        <p:spPr>
          <a:xfrm flipH="1">
            <a:off x="4352925" y="4513943"/>
            <a:ext cx="2505075" cy="8794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10" idx="3"/>
          </p:cNvCxnSpPr>
          <p:nvPr/>
        </p:nvCxnSpPr>
        <p:spPr>
          <a:xfrm flipH="1">
            <a:off x="4057650" y="4513943"/>
            <a:ext cx="4143375" cy="15091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4308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2.10.1 </a:t>
            </a:r>
            <a:r>
              <a:rPr lang="en-US" altLang="zh-CN" dirty="0" err="1"/>
              <a:t>Xgboost</a:t>
            </a:r>
            <a:r>
              <a:rPr lang="zh-CN" altLang="en-US" dirty="0"/>
              <a:t>等</a:t>
            </a:r>
            <a:r>
              <a:rPr lang="en-US" altLang="zh-CN" dirty="0"/>
              <a:t>GBDT</a:t>
            </a:r>
          </a:p>
        </p:txBody>
      </p:sp>
      <p:sp>
        <p:nvSpPr>
          <p:cNvPr id="7" name="内容占位符 2"/>
          <p:cNvSpPr>
            <a:spLocks noGrp="1"/>
          </p:cNvSpPr>
          <p:nvPr>
            <p:ph idx="1"/>
          </p:nvPr>
        </p:nvSpPr>
        <p:spPr>
          <a:xfrm>
            <a:off x="838200" y="1825625"/>
            <a:ext cx="10515600" cy="4351338"/>
          </a:xfrm>
        </p:spPr>
        <p:txBody>
          <a:bodyPr>
            <a:normAutofit lnSpcReduction="10000"/>
          </a:bodyPr>
          <a:lstStyle/>
          <a:p>
            <a:r>
              <a:rPr lang="en-US" altLang="zh-CN" sz="2600" dirty="0" err="1" smtClean="0"/>
              <a:t>Xgboost</a:t>
            </a:r>
            <a:r>
              <a:rPr lang="zh-CN" altLang="en-US" sz="2600" dirty="0" smtClean="0"/>
              <a:t>是一种集成学习方法，是决策树模型在</a:t>
            </a:r>
            <a:r>
              <a:rPr lang="en-US" altLang="zh-CN" sz="2600" dirty="0" smtClean="0"/>
              <a:t>boost</a:t>
            </a:r>
            <a:r>
              <a:rPr lang="zh-CN" altLang="en-US" sz="2600" dirty="0" smtClean="0"/>
              <a:t>方法下得到的基于梯度增强的决策树（</a:t>
            </a:r>
            <a:r>
              <a:rPr lang="en-US" altLang="zh-CN" sz="2600" dirty="0" smtClean="0"/>
              <a:t>GBDT)</a:t>
            </a:r>
            <a:r>
              <a:rPr lang="zh-CN" altLang="en-US" sz="2600" dirty="0" smtClean="0"/>
              <a:t>模型的改进。</a:t>
            </a:r>
            <a:r>
              <a:rPr lang="zh-CN" altLang="en-US" sz="2600" dirty="0"/>
              <a:t>能</a:t>
            </a:r>
            <a:r>
              <a:rPr lang="zh-CN" altLang="en-US" sz="2600" dirty="0" smtClean="0"/>
              <a:t>用于分类和回归。</a:t>
            </a:r>
            <a:endParaRPr lang="en-US" altLang="zh-CN" sz="2600" dirty="0" smtClean="0"/>
          </a:p>
          <a:p>
            <a:endParaRPr lang="en-US" altLang="zh-CN" dirty="0"/>
          </a:p>
          <a:p>
            <a:endParaRPr lang="en-US" altLang="zh-CN" dirty="0" smtClean="0"/>
          </a:p>
          <a:p>
            <a:r>
              <a:rPr lang="zh-CN" altLang="en-US" dirty="0" smtClean="0"/>
              <a:t>演变流程：</a:t>
            </a:r>
            <a:endParaRPr lang="en-US" altLang="zh-CN" dirty="0" smtClean="0"/>
          </a:p>
          <a:p>
            <a:endParaRPr lang="en-US" altLang="zh-CN" dirty="0" smtClean="0"/>
          </a:p>
          <a:p>
            <a:r>
              <a:rPr lang="en-US" altLang="zh-CN" dirty="0"/>
              <a:t> </a:t>
            </a:r>
            <a:r>
              <a:rPr lang="en-US" altLang="zh-CN" dirty="0" smtClean="0"/>
              <a:t>                </a:t>
            </a:r>
            <a:r>
              <a:rPr lang="zh-CN" altLang="en-US" dirty="0" smtClean="0"/>
              <a:t>随机森林</a:t>
            </a:r>
            <a:endParaRPr lang="en-US" altLang="zh-CN" dirty="0"/>
          </a:p>
          <a:p>
            <a:endParaRPr lang="en-US" altLang="zh-CN" dirty="0" smtClean="0"/>
          </a:p>
          <a:p>
            <a:r>
              <a:rPr lang="zh-CN" altLang="en-US" dirty="0" smtClean="0"/>
              <a:t>决策树             </a:t>
            </a:r>
            <a:r>
              <a:rPr lang="en-US" altLang="zh-CN" dirty="0" smtClean="0"/>
              <a:t>GBDT           </a:t>
            </a:r>
            <a:r>
              <a:rPr lang="en-US" altLang="zh-CN" dirty="0" err="1" smtClean="0"/>
              <a:t>Xgboost</a:t>
            </a:r>
            <a:endParaRPr lang="zh-CN" altLang="en-US" dirty="0"/>
          </a:p>
        </p:txBody>
      </p:sp>
      <p:cxnSp>
        <p:nvCxnSpPr>
          <p:cNvPr id="8" name="直接箭头连接符 7"/>
          <p:cNvCxnSpPr/>
          <p:nvPr/>
        </p:nvCxnSpPr>
        <p:spPr>
          <a:xfrm>
            <a:off x="2317407" y="5634682"/>
            <a:ext cx="1210962" cy="707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4351638" y="5634682"/>
            <a:ext cx="97412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V="1">
            <a:off x="1953397" y="4681012"/>
            <a:ext cx="802160" cy="70423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495166" y="4730148"/>
            <a:ext cx="1149179" cy="369332"/>
          </a:xfrm>
          <a:prstGeom prst="rect">
            <a:avLst/>
          </a:prstGeom>
          <a:noFill/>
        </p:spPr>
        <p:txBody>
          <a:bodyPr wrap="square" rtlCol="0">
            <a:spAutoFit/>
          </a:bodyPr>
          <a:lstStyle/>
          <a:p>
            <a:r>
              <a:rPr lang="en-US" altLang="zh-CN" dirty="0" smtClean="0"/>
              <a:t>bagging</a:t>
            </a:r>
            <a:endParaRPr lang="zh-CN" altLang="en-US" dirty="0"/>
          </a:p>
        </p:txBody>
      </p:sp>
      <p:sp>
        <p:nvSpPr>
          <p:cNvPr id="12" name="文本框 11"/>
          <p:cNvSpPr txBox="1"/>
          <p:nvPr/>
        </p:nvSpPr>
        <p:spPr>
          <a:xfrm>
            <a:off x="2416260" y="5675656"/>
            <a:ext cx="1149179" cy="369332"/>
          </a:xfrm>
          <a:prstGeom prst="rect">
            <a:avLst/>
          </a:prstGeom>
          <a:noFill/>
        </p:spPr>
        <p:txBody>
          <a:bodyPr wrap="square" rtlCol="0">
            <a:spAutoFit/>
          </a:bodyPr>
          <a:lstStyle/>
          <a:p>
            <a:r>
              <a:rPr lang="en-US" altLang="zh-CN" dirty="0" smtClean="0"/>
              <a:t>boosting</a:t>
            </a:r>
            <a:endParaRPr lang="zh-CN" altLang="en-US" dirty="0"/>
          </a:p>
        </p:txBody>
      </p:sp>
      <p:sp>
        <p:nvSpPr>
          <p:cNvPr id="13" name="文本框 12"/>
          <p:cNvSpPr txBox="1"/>
          <p:nvPr/>
        </p:nvSpPr>
        <p:spPr>
          <a:xfrm>
            <a:off x="4475205" y="5712659"/>
            <a:ext cx="1149179" cy="369332"/>
          </a:xfrm>
          <a:prstGeom prst="rect">
            <a:avLst/>
          </a:prstGeom>
          <a:noFill/>
        </p:spPr>
        <p:txBody>
          <a:bodyPr wrap="square" rtlCol="0">
            <a:spAutoFit/>
          </a:bodyPr>
          <a:lstStyle/>
          <a:p>
            <a:r>
              <a:rPr lang="zh-CN" altLang="en-US" dirty="0" smtClean="0"/>
              <a:t>改进</a:t>
            </a:r>
            <a:endParaRPr lang="zh-CN" altLang="en-US" dirty="0"/>
          </a:p>
        </p:txBody>
      </p:sp>
    </p:spTree>
    <p:extLst>
      <p:ext uri="{BB962C8B-B14F-4D97-AF65-F5344CB8AC3E}">
        <p14:creationId xmlns:p14="http://schemas.microsoft.com/office/powerpoint/2010/main" val="1460626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2.10.2 </a:t>
            </a:r>
            <a:r>
              <a:rPr lang="en-US" altLang="zh-CN" dirty="0" err="1" smtClean="0"/>
              <a:t>Xgboost</a:t>
            </a:r>
            <a:r>
              <a:rPr lang="zh-CN" altLang="en-US" dirty="0" smtClean="0"/>
              <a:t>与</a:t>
            </a:r>
            <a:r>
              <a:rPr lang="zh-CN" altLang="en-US" dirty="0"/>
              <a:t>随机</a:t>
            </a:r>
            <a:r>
              <a:rPr lang="zh-CN" altLang="en-US" dirty="0" smtClean="0"/>
              <a:t>森林的区别</a:t>
            </a:r>
            <a:endParaRPr lang="zh-CN" altLang="en-US" dirty="0"/>
          </a:p>
        </p:txBody>
      </p:sp>
      <p:sp>
        <p:nvSpPr>
          <p:cNvPr id="3" name="内容占位符 2"/>
          <p:cNvSpPr>
            <a:spLocks noGrp="1"/>
          </p:cNvSpPr>
          <p:nvPr>
            <p:ph idx="1"/>
          </p:nvPr>
        </p:nvSpPr>
        <p:spPr/>
        <p:txBody>
          <a:bodyPr/>
          <a:lstStyle/>
          <a:p>
            <a:r>
              <a:rPr lang="zh-CN" altLang="en-US" dirty="0" smtClean="0"/>
              <a:t>随机森林：每颗树是用不同的数据集训练的 ，再通过投票或平均方法汇总</a:t>
            </a:r>
            <a:endParaRPr lang="en-US" altLang="zh-CN" dirty="0" smtClean="0"/>
          </a:p>
          <a:p>
            <a:r>
              <a:rPr lang="en-US" altLang="zh-CN" dirty="0" err="1" smtClean="0"/>
              <a:t>Xgboost</a:t>
            </a:r>
            <a:r>
              <a:rPr lang="zh-CN" altLang="en-US" dirty="0" smtClean="0"/>
              <a:t>：每棵树是对前一颗树的补充，都为了降低预测的残差，最终将结果（对分类就是属于不同类的概率）累加得到最终结果。</a:t>
            </a:r>
            <a:endParaRPr lang="zh-CN" altLang="en-US" dirty="0"/>
          </a:p>
        </p:txBody>
      </p:sp>
      <p:sp>
        <p:nvSpPr>
          <p:cNvPr id="4" name="灯片编号占位符 3"/>
          <p:cNvSpPr>
            <a:spLocks noGrp="1"/>
          </p:cNvSpPr>
          <p:nvPr>
            <p:ph type="sldNum" sz="quarter" idx="12"/>
          </p:nvPr>
        </p:nvSpPr>
        <p:spPr/>
        <p:txBody>
          <a:bodyPr/>
          <a:lstStyle/>
          <a:p>
            <a:fld id="{253EB400-1E0E-44AD-B29D-A7958744BFA6}" type="slidenum">
              <a:rPr lang="zh-CN" altLang="en-US" smtClean="0"/>
              <a:t>32</a:t>
            </a:fld>
            <a:endParaRPr lang="zh-CN" altLang="en-US"/>
          </a:p>
        </p:txBody>
      </p:sp>
      <p:pic>
        <p:nvPicPr>
          <p:cNvPr id="5" name="图片 4"/>
          <p:cNvPicPr>
            <a:picLocks noChangeAspect="1"/>
          </p:cNvPicPr>
          <p:nvPr/>
        </p:nvPicPr>
        <p:blipFill>
          <a:blip r:embed="rId3"/>
          <a:stretch>
            <a:fillRect/>
          </a:stretch>
        </p:blipFill>
        <p:spPr>
          <a:xfrm>
            <a:off x="283048" y="4027702"/>
            <a:ext cx="4834122" cy="2693773"/>
          </a:xfrm>
          <a:prstGeom prst="rect">
            <a:avLst/>
          </a:prstGeom>
        </p:spPr>
      </p:pic>
      <p:pic>
        <p:nvPicPr>
          <p:cNvPr id="6" name="图片 5"/>
          <p:cNvPicPr>
            <a:picLocks noChangeAspect="1"/>
          </p:cNvPicPr>
          <p:nvPr/>
        </p:nvPicPr>
        <p:blipFill>
          <a:blip r:embed="rId4"/>
          <a:stretch>
            <a:fillRect/>
          </a:stretch>
        </p:blipFill>
        <p:spPr>
          <a:xfrm>
            <a:off x="5442765" y="4001294"/>
            <a:ext cx="6619875" cy="2619375"/>
          </a:xfrm>
          <a:prstGeom prst="rect">
            <a:avLst/>
          </a:prstGeom>
        </p:spPr>
      </p:pic>
    </p:spTree>
    <p:extLst>
      <p:ext uri="{BB962C8B-B14F-4D97-AF65-F5344CB8AC3E}">
        <p14:creationId xmlns:p14="http://schemas.microsoft.com/office/powerpoint/2010/main" val="2522147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2.10.3 </a:t>
            </a:r>
            <a:r>
              <a:rPr lang="en-US" altLang="zh-CN" dirty="0" err="1" smtClean="0"/>
              <a:t>Xgboost</a:t>
            </a:r>
            <a:r>
              <a:rPr lang="zh-CN" altLang="en-US" dirty="0" smtClean="0"/>
              <a:t>与</a:t>
            </a:r>
            <a:r>
              <a:rPr lang="en-US" altLang="zh-CN" dirty="0" smtClean="0"/>
              <a:t>SVM</a:t>
            </a:r>
            <a:r>
              <a:rPr lang="zh-CN" altLang="en-US" dirty="0" smtClean="0"/>
              <a:t>的对比</a:t>
            </a:r>
            <a:endParaRPr lang="zh-CN" altLang="en-US" dirty="0"/>
          </a:p>
        </p:txBody>
      </p:sp>
      <p:sp>
        <p:nvSpPr>
          <p:cNvPr id="3" name="内容占位符 2"/>
          <p:cNvSpPr>
            <a:spLocks noGrp="1"/>
          </p:cNvSpPr>
          <p:nvPr>
            <p:ph idx="1"/>
          </p:nvPr>
        </p:nvSpPr>
        <p:spPr>
          <a:xfrm>
            <a:off x="838199" y="1690688"/>
            <a:ext cx="10974859" cy="5030787"/>
          </a:xfrm>
        </p:spPr>
        <p:txBody>
          <a:bodyPr>
            <a:normAutofit fontScale="77500" lnSpcReduction="20000"/>
          </a:bodyPr>
          <a:lstStyle/>
          <a:p>
            <a:r>
              <a:rPr lang="en-US" altLang="zh-CN" dirty="0" err="1" smtClean="0"/>
              <a:t>Xgboost</a:t>
            </a:r>
            <a:r>
              <a:rPr lang="zh-CN" altLang="en-US" dirty="0" smtClean="0"/>
              <a:t>的优点：</a:t>
            </a:r>
            <a:endParaRPr lang="en-US" altLang="zh-CN" dirty="0" smtClean="0"/>
          </a:p>
          <a:p>
            <a:r>
              <a:rPr lang="en-US" altLang="zh-CN" dirty="0" smtClean="0"/>
              <a:t>1.</a:t>
            </a:r>
            <a:r>
              <a:rPr lang="zh-CN" altLang="en-US" dirty="0" smtClean="0"/>
              <a:t>精度更高</a:t>
            </a:r>
            <a:endParaRPr lang="en-US" altLang="zh-CN" dirty="0" smtClean="0"/>
          </a:p>
          <a:p>
            <a:r>
              <a:rPr lang="en-US" altLang="zh-CN" dirty="0" smtClean="0"/>
              <a:t>2.</a:t>
            </a:r>
            <a:r>
              <a:rPr lang="zh-CN" altLang="en-US" dirty="0" smtClean="0"/>
              <a:t>参数不怎么调整也能有很好的结果。而</a:t>
            </a:r>
            <a:r>
              <a:rPr lang="en-US" altLang="zh-CN" dirty="0" smtClean="0"/>
              <a:t>SVM</a:t>
            </a:r>
            <a:r>
              <a:rPr lang="zh-CN" altLang="en-US" dirty="0" smtClean="0"/>
              <a:t>确定合适的核函数都很困难。</a:t>
            </a:r>
            <a:endParaRPr lang="en-US" altLang="zh-CN" dirty="0" smtClean="0"/>
          </a:p>
          <a:p>
            <a:r>
              <a:rPr lang="en-US" altLang="zh-CN" dirty="0" smtClean="0"/>
              <a:t>3.</a:t>
            </a:r>
            <a:r>
              <a:rPr lang="zh-CN" altLang="en-US" dirty="0" smtClean="0"/>
              <a:t>对输入数据的格式等没有要求，更适合不同质的特征，如年龄，收入，性别</a:t>
            </a:r>
            <a:endParaRPr lang="en-US" altLang="zh-CN" dirty="0" smtClean="0"/>
          </a:p>
          <a:p>
            <a:r>
              <a:rPr lang="en-US" altLang="zh-CN" dirty="0" smtClean="0"/>
              <a:t>4.</a:t>
            </a:r>
            <a:r>
              <a:rPr lang="zh-CN" altLang="en-US" dirty="0" smtClean="0"/>
              <a:t>多棵树之间容易并行化</a:t>
            </a:r>
            <a:endParaRPr lang="en-US" altLang="zh-CN" dirty="0" smtClean="0"/>
          </a:p>
          <a:p>
            <a:r>
              <a:rPr lang="en-US" altLang="zh-CN" dirty="0" smtClean="0"/>
              <a:t>5.</a:t>
            </a:r>
            <a:r>
              <a:rPr lang="zh-CN" altLang="en-US" dirty="0" smtClean="0"/>
              <a:t>很容易通过参数调整模型的大小与均值</a:t>
            </a:r>
            <a:r>
              <a:rPr lang="en-US" altLang="zh-CN" dirty="0" smtClean="0"/>
              <a:t>-</a:t>
            </a:r>
            <a:r>
              <a:rPr lang="zh-CN" altLang="en-US" dirty="0" smtClean="0"/>
              <a:t>方差的</a:t>
            </a:r>
            <a:r>
              <a:rPr lang="en-US" altLang="zh-CN" dirty="0" smtClean="0"/>
              <a:t>tradeoff</a:t>
            </a:r>
            <a:endParaRPr lang="en-US" altLang="zh-CN" dirty="0"/>
          </a:p>
          <a:p>
            <a:r>
              <a:rPr lang="en-US" altLang="zh-CN" dirty="0" smtClean="0"/>
              <a:t>6.</a:t>
            </a:r>
            <a:r>
              <a:rPr lang="zh-CN" altLang="en-US" dirty="0" smtClean="0"/>
              <a:t>更不容易过拟合。甚至在训练集精度</a:t>
            </a:r>
            <a:r>
              <a:rPr lang="en-US" altLang="zh-CN" dirty="0" smtClean="0"/>
              <a:t>100%</a:t>
            </a:r>
            <a:r>
              <a:rPr lang="zh-CN" altLang="en-US" dirty="0" smtClean="0"/>
              <a:t>时，测试集也有相当高的精度</a:t>
            </a:r>
            <a:endParaRPr lang="en-US" altLang="zh-CN" dirty="0" smtClean="0"/>
          </a:p>
          <a:p>
            <a:r>
              <a:rPr lang="en-US" altLang="zh-CN" dirty="0" smtClean="0"/>
              <a:t>7.</a:t>
            </a:r>
            <a:r>
              <a:rPr lang="zh-CN" altLang="en-US" dirty="0" smtClean="0"/>
              <a:t>很容易能实现较高精度的多类分类</a:t>
            </a:r>
            <a:endParaRPr lang="en-US" altLang="zh-CN" dirty="0" smtClean="0"/>
          </a:p>
          <a:p>
            <a:r>
              <a:rPr lang="en-US" altLang="zh-CN" dirty="0" smtClean="0"/>
              <a:t>8.</a:t>
            </a:r>
            <a:r>
              <a:rPr lang="zh-CN" altLang="en-US" dirty="0" smtClean="0"/>
              <a:t>很容易迁移学习，可以在之前的模型基础上剪枝重新学习</a:t>
            </a:r>
            <a:endParaRPr lang="en-US" altLang="zh-CN" dirty="0" smtClean="0"/>
          </a:p>
          <a:p>
            <a:r>
              <a:rPr lang="zh-CN" altLang="en-US" dirty="0" smtClean="0"/>
              <a:t>缺点：</a:t>
            </a:r>
            <a:endParaRPr lang="en-US" altLang="zh-CN" dirty="0" smtClean="0"/>
          </a:p>
          <a:p>
            <a:r>
              <a:rPr lang="en-US" altLang="zh-CN" dirty="0" smtClean="0"/>
              <a:t>1.</a:t>
            </a:r>
            <a:r>
              <a:rPr lang="zh-CN" altLang="en-US" dirty="0"/>
              <a:t>调</a:t>
            </a:r>
            <a:r>
              <a:rPr lang="zh-CN" altLang="en-US" dirty="0" smtClean="0"/>
              <a:t>参的参数更多</a:t>
            </a:r>
            <a:endParaRPr lang="en-US" altLang="zh-CN" dirty="0" smtClean="0"/>
          </a:p>
          <a:p>
            <a:r>
              <a:rPr lang="en-US" altLang="zh-CN" dirty="0" smtClean="0"/>
              <a:t>2.</a:t>
            </a:r>
            <a:r>
              <a:rPr lang="zh-CN" altLang="en-US" dirty="0" smtClean="0"/>
              <a:t>训练更复杂</a:t>
            </a:r>
            <a:endParaRPr lang="en-US" altLang="zh-CN" dirty="0" smtClean="0"/>
          </a:p>
          <a:p>
            <a:r>
              <a:rPr lang="en-US" altLang="zh-CN" dirty="0" smtClean="0"/>
              <a:t>3.</a:t>
            </a:r>
            <a:r>
              <a:rPr lang="zh-CN" altLang="en-US" dirty="0" smtClean="0"/>
              <a:t>模型一般比</a:t>
            </a:r>
            <a:r>
              <a:rPr lang="en-US" altLang="zh-CN" dirty="0" smtClean="0"/>
              <a:t>SVM</a:t>
            </a:r>
            <a:r>
              <a:rPr lang="zh-CN" altLang="en-US" dirty="0" smtClean="0"/>
              <a:t>要复杂</a:t>
            </a:r>
            <a:endParaRPr lang="en-US" altLang="zh-CN" dirty="0" smtClean="0"/>
          </a:p>
          <a:p>
            <a:r>
              <a:rPr lang="en-US" altLang="zh-CN" dirty="0" smtClean="0"/>
              <a:t>4.</a:t>
            </a:r>
            <a:r>
              <a:rPr lang="zh-CN" altLang="en-US" dirty="0" smtClean="0"/>
              <a:t>运算也比较复杂</a:t>
            </a:r>
            <a:endParaRPr lang="zh-CN" altLang="en-US" dirty="0"/>
          </a:p>
        </p:txBody>
      </p:sp>
      <p:sp>
        <p:nvSpPr>
          <p:cNvPr id="4" name="灯片编号占位符 3"/>
          <p:cNvSpPr>
            <a:spLocks noGrp="1"/>
          </p:cNvSpPr>
          <p:nvPr>
            <p:ph type="sldNum" sz="quarter" idx="12"/>
          </p:nvPr>
        </p:nvSpPr>
        <p:spPr/>
        <p:txBody>
          <a:bodyPr/>
          <a:lstStyle/>
          <a:p>
            <a:fld id="{253EB400-1E0E-44AD-B29D-A7958744BFA6}" type="slidenum">
              <a:rPr lang="zh-CN" altLang="en-US" smtClean="0"/>
              <a:t>33</a:t>
            </a:fld>
            <a:endParaRPr lang="zh-CN" altLang="en-US"/>
          </a:p>
        </p:txBody>
      </p:sp>
    </p:spTree>
    <p:extLst>
      <p:ext uri="{BB962C8B-B14F-4D97-AF65-F5344CB8AC3E}">
        <p14:creationId xmlns:p14="http://schemas.microsoft.com/office/powerpoint/2010/main" val="5862911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2.10.4 </a:t>
            </a:r>
            <a:r>
              <a:rPr lang="en-US" altLang="zh-CN" dirty="0" err="1" smtClean="0"/>
              <a:t>Xgboost</a:t>
            </a:r>
            <a:r>
              <a:rPr lang="zh-CN" altLang="en-US" dirty="0" smtClean="0"/>
              <a:t>具体实现</a:t>
            </a:r>
            <a:endParaRPr lang="zh-CN" altLang="en-US" dirty="0"/>
          </a:p>
        </p:txBody>
      </p:sp>
      <p:sp>
        <p:nvSpPr>
          <p:cNvPr id="3" name="内容占位符 2"/>
          <p:cNvSpPr>
            <a:spLocks noGrp="1"/>
          </p:cNvSpPr>
          <p:nvPr>
            <p:ph idx="1"/>
          </p:nvPr>
        </p:nvSpPr>
        <p:spPr/>
        <p:txBody>
          <a:bodyPr/>
          <a:lstStyle/>
          <a:p>
            <a:r>
              <a:rPr lang="zh-CN" altLang="en-US" dirty="0" smtClean="0"/>
              <a:t>以对七维样本进行二分类的最简单情形为例：</a:t>
            </a:r>
            <a:endParaRPr lang="en-US" altLang="zh-CN" dirty="0" smtClean="0"/>
          </a:p>
          <a:p>
            <a:endParaRPr lang="en-US" altLang="zh-CN" dirty="0" smtClean="0"/>
          </a:p>
        </p:txBody>
      </p:sp>
      <p:sp>
        <p:nvSpPr>
          <p:cNvPr id="4" name="灯片编号占位符 3"/>
          <p:cNvSpPr>
            <a:spLocks noGrp="1"/>
          </p:cNvSpPr>
          <p:nvPr>
            <p:ph type="sldNum" sz="quarter" idx="12"/>
          </p:nvPr>
        </p:nvSpPr>
        <p:spPr/>
        <p:txBody>
          <a:bodyPr/>
          <a:lstStyle/>
          <a:p>
            <a:fld id="{253EB400-1E0E-44AD-B29D-A7958744BFA6}" type="slidenum">
              <a:rPr lang="zh-CN" altLang="en-US" smtClean="0"/>
              <a:t>34</a:t>
            </a:fld>
            <a:endParaRPr lang="zh-CN" altLang="en-US"/>
          </a:p>
        </p:txBody>
      </p:sp>
      <p:pic>
        <p:nvPicPr>
          <p:cNvPr id="5" name="图片 4"/>
          <p:cNvPicPr>
            <a:picLocks noChangeAspect="1"/>
          </p:cNvPicPr>
          <p:nvPr/>
        </p:nvPicPr>
        <p:blipFill>
          <a:blip r:embed="rId3"/>
          <a:stretch>
            <a:fillRect/>
          </a:stretch>
        </p:blipFill>
        <p:spPr>
          <a:xfrm>
            <a:off x="987124" y="2539206"/>
            <a:ext cx="3495675" cy="2924175"/>
          </a:xfrm>
          <a:prstGeom prst="rect">
            <a:avLst/>
          </a:prstGeom>
        </p:spPr>
      </p:pic>
      <p:sp>
        <p:nvSpPr>
          <p:cNvPr id="6" name="文本框 5"/>
          <p:cNvSpPr txBox="1"/>
          <p:nvPr/>
        </p:nvSpPr>
        <p:spPr>
          <a:xfrm>
            <a:off x="432487" y="5527993"/>
            <a:ext cx="5041556" cy="1477328"/>
          </a:xfrm>
          <a:prstGeom prst="rect">
            <a:avLst/>
          </a:prstGeom>
          <a:noFill/>
        </p:spPr>
        <p:txBody>
          <a:bodyPr wrap="square" rtlCol="0">
            <a:spAutoFit/>
          </a:bodyPr>
          <a:lstStyle/>
          <a:p>
            <a:r>
              <a:rPr lang="zh-CN" altLang="en-US" dirty="0" smtClean="0"/>
              <a:t>有四棵树</a:t>
            </a:r>
            <a:endParaRPr lang="en-US" altLang="zh-CN" dirty="0" smtClean="0"/>
          </a:p>
          <a:p>
            <a:r>
              <a:rPr lang="zh-CN" altLang="en-US" dirty="0"/>
              <a:t>每棵</a:t>
            </a:r>
            <a:r>
              <a:rPr lang="zh-CN" altLang="en-US" dirty="0" smtClean="0"/>
              <a:t>树进行</a:t>
            </a:r>
            <a:r>
              <a:rPr lang="en-US" altLang="zh-CN" dirty="0" smtClean="0"/>
              <a:t>if</a:t>
            </a:r>
            <a:r>
              <a:rPr lang="zh-CN" altLang="en-US" dirty="0" smtClean="0"/>
              <a:t>和</a:t>
            </a:r>
            <a:r>
              <a:rPr lang="en-US" altLang="zh-CN" dirty="0" smtClean="0"/>
              <a:t>else</a:t>
            </a:r>
            <a:r>
              <a:rPr lang="zh-CN" altLang="en-US" dirty="0" smtClean="0"/>
              <a:t>判断</a:t>
            </a:r>
            <a:endParaRPr lang="en-US" altLang="zh-CN" dirty="0" smtClean="0"/>
          </a:p>
          <a:p>
            <a:r>
              <a:rPr lang="zh-CN" altLang="en-US" dirty="0" smtClean="0"/>
              <a:t>判断的每个叶节点对</a:t>
            </a:r>
            <a:r>
              <a:rPr lang="en-US" altLang="zh-CN" dirty="0" smtClean="0"/>
              <a:t>sum[0]</a:t>
            </a:r>
            <a:r>
              <a:rPr lang="zh-CN" altLang="en-US" dirty="0" smtClean="0"/>
              <a:t>或者</a:t>
            </a:r>
            <a:r>
              <a:rPr lang="en-US" altLang="zh-CN" dirty="0" smtClean="0"/>
              <a:t>sum[1]</a:t>
            </a:r>
            <a:r>
              <a:rPr lang="zh-CN" altLang="en-US" dirty="0" smtClean="0"/>
              <a:t>进行加减</a:t>
            </a:r>
            <a:endParaRPr lang="en-US" altLang="zh-CN" dirty="0" smtClean="0"/>
          </a:p>
          <a:p>
            <a:r>
              <a:rPr lang="en-US" altLang="zh-CN" dirty="0"/>
              <a:t>sum[0</a:t>
            </a:r>
            <a:r>
              <a:rPr lang="en-US" altLang="zh-CN" dirty="0" smtClean="0"/>
              <a:t>]</a:t>
            </a:r>
            <a:r>
              <a:rPr lang="zh-CN" altLang="en-US" dirty="0" smtClean="0"/>
              <a:t>和</a:t>
            </a:r>
            <a:r>
              <a:rPr lang="en-US" altLang="zh-CN" dirty="0" smtClean="0"/>
              <a:t>sum[1]</a:t>
            </a:r>
            <a:r>
              <a:rPr lang="zh-CN" altLang="en-US" dirty="0" smtClean="0"/>
              <a:t>最终代表分类为</a:t>
            </a:r>
            <a:r>
              <a:rPr lang="en-US" altLang="zh-CN" dirty="0" smtClean="0"/>
              <a:t>0</a:t>
            </a:r>
            <a:r>
              <a:rPr lang="zh-CN" altLang="en-US" dirty="0" smtClean="0"/>
              <a:t>或为</a:t>
            </a:r>
            <a:r>
              <a:rPr lang="en-US" altLang="zh-CN" dirty="0" smtClean="0"/>
              <a:t>1</a:t>
            </a:r>
            <a:r>
              <a:rPr lang="zh-CN" altLang="en-US" dirty="0" smtClean="0"/>
              <a:t>的概率</a:t>
            </a:r>
            <a:endParaRPr lang="en-US" altLang="zh-CN" dirty="0" smtClean="0"/>
          </a:p>
          <a:p>
            <a:endParaRPr lang="zh-CN" altLang="en-US" dirty="0"/>
          </a:p>
        </p:txBody>
      </p:sp>
      <p:pic>
        <p:nvPicPr>
          <p:cNvPr id="8" name="图片 7"/>
          <p:cNvPicPr>
            <a:picLocks noChangeAspect="1"/>
          </p:cNvPicPr>
          <p:nvPr/>
        </p:nvPicPr>
        <p:blipFill>
          <a:blip r:embed="rId4"/>
          <a:stretch>
            <a:fillRect/>
          </a:stretch>
        </p:blipFill>
        <p:spPr>
          <a:xfrm>
            <a:off x="8361038" y="175998"/>
            <a:ext cx="3242323" cy="6492875"/>
          </a:xfrm>
          <a:prstGeom prst="rect">
            <a:avLst/>
          </a:prstGeom>
        </p:spPr>
      </p:pic>
      <p:sp>
        <p:nvSpPr>
          <p:cNvPr id="9" name="文本框 8"/>
          <p:cNvSpPr txBox="1"/>
          <p:nvPr/>
        </p:nvSpPr>
        <p:spPr>
          <a:xfrm>
            <a:off x="6030098" y="2940908"/>
            <a:ext cx="1655806" cy="1200329"/>
          </a:xfrm>
          <a:prstGeom prst="rect">
            <a:avLst/>
          </a:prstGeom>
          <a:noFill/>
        </p:spPr>
        <p:txBody>
          <a:bodyPr wrap="square" rtlCol="0">
            <a:spAutoFit/>
          </a:bodyPr>
          <a:lstStyle/>
          <a:p>
            <a:r>
              <a:rPr lang="zh-CN" altLang="en-US" dirty="0" smtClean="0"/>
              <a:t>涉及到的操作</a:t>
            </a:r>
            <a:endParaRPr lang="en-US" altLang="zh-CN" dirty="0" smtClean="0"/>
          </a:p>
          <a:p>
            <a:r>
              <a:rPr lang="zh-CN" altLang="en-US" b="1" dirty="0" smtClean="0"/>
              <a:t>比较 </a:t>
            </a:r>
            <a:endParaRPr lang="en-US" altLang="zh-CN" b="1" dirty="0" smtClean="0"/>
          </a:p>
          <a:p>
            <a:endParaRPr lang="en-US" altLang="zh-CN" b="1" dirty="0" smtClean="0"/>
          </a:p>
          <a:p>
            <a:r>
              <a:rPr lang="zh-CN" altLang="en-US" b="1" dirty="0"/>
              <a:t>求和</a:t>
            </a:r>
          </a:p>
        </p:txBody>
      </p:sp>
      <p:cxnSp>
        <p:nvCxnSpPr>
          <p:cNvPr id="11" name="直接箭头连接符 10"/>
          <p:cNvCxnSpPr/>
          <p:nvPr/>
        </p:nvCxnSpPr>
        <p:spPr>
          <a:xfrm flipV="1">
            <a:off x="4482799" y="2261286"/>
            <a:ext cx="4265785" cy="432487"/>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085603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 python</a:t>
            </a:r>
            <a:r>
              <a:rPr lang="zh-CN" altLang="en-US" dirty="0"/>
              <a:t>实践</a:t>
            </a:r>
            <a:endParaRPr lang="en-US" altLang="zh-CN" dirty="0"/>
          </a:p>
        </p:txBody>
      </p:sp>
      <p:pic>
        <p:nvPicPr>
          <p:cNvPr id="5" name="图片 4"/>
          <p:cNvPicPr>
            <a:picLocks noChangeAspect="1"/>
          </p:cNvPicPr>
          <p:nvPr/>
        </p:nvPicPr>
        <p:blipFill>
          <a:blip r:embed="rId3"/>
          <a:stretch>
            <a:fillRect/>
          </a:stretch>
        </p:blipFill>
        <p:spPr>
          <a:xfrm>
            <a:off x="170584" y="1374307"/>
            <a:ext cx="5298931" cy="2458012"/>
          </a:xfrm>
          <a:prstGeom prst="rect">
            <a:avLst/>
          </a:prstGeom>
        </p:spPr>
      </p:pic>
      <p:pic>
        <p:nvPicPr>
          <p:cNvPr id="7" name="图片 6"/>
          <p:cNvPicPr>
            <a:picLocks noChangeAspect="1"/>
          </p:cNvPicPr>
          <p:nvPr/>
        </p:nvPicPr>
        <p:blipFill>
          <a:blip r:embed="rId4"/>
          <a:stretch>
            <a:fillRect/>
          </a:stretch>
        </p:blipFill>
        <p:spPr>
          <a:xfrm>
            <a:off x="5629809" y="1374308"/>
            <a:ext cx="6464973" cy="2200176"/>
          </a:xfrm>
          <a:prstGeom prst="rect">
            <a:avLst/>
          </a:prstGeom>
        </p:spPr>
      </p:pic>
      <p:pic>
        <p:nvPicPr>
          <p:cNvPr id="9" name="图片 8"/>
          <p:cNvPicPr>
            <a:picLocks noChangeAspect="1"/>
          </p:cNvPicPr>
          <p:nvPr/>
        </p:nvPicPr>
        <p:blipFill>
          <a:blip r:embed="rId5"/>
          <a:stretch>
            <a:fillRect/>
          </a:stretch>
        </p:blipFill>
        <p:spPr>
          <a:xfrm>
            <a:off x="170584" y="4013907"/>
            <a:ext cx="8417171" cy="2192929"/>
          </a:xfrm>
          <a:prstGeom prst="rect">
            <a:avLst/>
          </a:prstGeom>
        </p:spPr>
      </p:pic>
      <p:pic>
        <p:nvPicPr>
          <p:cNvPr id="8" name="图片 7"/>
          <p:cNvPicPr>
            <a:picLocks noChangeAspect="1"/>
          </p:cNvPicPr>
          <p:nvPr/>
        </p:nvPicPr>
        <p:blipFill>
          <a:blip r:embed="rId6"/>
          <a:stretch>
            <a:fillRect/>
          </a:stretch>
        </p:blipFill>
        <p:spPr>
          <a:xfrm>
            <a:off x="1040656" y="6206836"/>
            <a:ext cx="1120653" cy="592529"/>
          </a:xfrm>
          <a:prstGeom prst="rect">
            <a:avLst/>
          </a:prstGeom>
        </p:spPr>
      </p:pic>
      <p:pic>
        <p:nvPicPr>
          <p:cNvPr id="10" name="图片 9"/>
          <p:cNvPicPr>
            <a:picLocks noChangeAspect="1"/>
          </p:cNvPicPr>
          <p:nvPr/>
        </p:nvPicPr>
        <p:blipFill>
          <a:blip r:embed="rId7"/>
          <a:stretch>
            <a:fillRect/>
          </a:stretch>
        </p:blipFill>
        <p:spPr>
          <a:xfrm>
            <a:off x="8862295" y="3844233"/>
            <a:ext cx="2857500" cy="1152525"/>
          </a:xfrm>
          <a:prstGeom prst="rect">
            <a:avLst/>
          </a:prstGeom>
        </p:spPr>
      </p:pic>
      <p:pic>
        <p:nvPicPr>
          <p:cNvPr id="11" name="图片 10"/>
          <p:cNvPicPr>
            <a:picLocks noChangeAspect="1"/>
          </p:cNvPicPr>
          <p:nvPr/>
        </p:nvPicPr>
        <p:blipFill>
          <a:blip r:embed="rId8"/>
          <a:stretch>
            <a:fillRect/>
          </a:stretch>
        </p:blipFill>
        <p:spPr>
          <a:xfrm>
            <a:off x="3716481" y="5436181"/>
            <a:ext cx="8475519" cy="1322036"/>
          </a:xfrm>
          <a:prstGeom prst="rect">
            <a:avLst/>
          </a:prstGeom>
        </p:spPr>
      </p:pic>
    </p:spTree>
    <p:extLst>
      <p:ext uri="{BB962C8B-B14F-4D97-AF65-F5344CB8AC3E}">
        <p14:creationId xmlns:p14="http://schemas.microsoft.com/office/powerpoint/2010/main" val="139989176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 python</a:t>
            </a:r>
            <a:r>
              <a:rPr lang="zh-CN" altLang="en-US" dirty="0"/>
              <a:t>实践</a:t>
            </a:r>
            <a:endParaRPr lang="en-US" altLang="zh-CN" dirty="0"/>
          </a:p>
        </p:txBody>
      </p:sp>
      <p:pic>
        <p:nvPicPr>
          <p:cNvPr id="3" name="图片 2"/>
          <p:cNvPicPr>
            <a:picLocks noChangeAspect="1"/>
          </p:cNvPicPr>
          <p:nvPr/>
        </p:nvPicPr>
        <p:blipFill>
          <a:blip r:embed="rId3"/>
          <a:stretch>
            <a:fillRect/>
          </a:stretch>
        </p:blipFill>
        <p:spPr>
          <a:xfrm>
            <a:off x="128268" y="1988055"/>
            <a:ext cx="11537259" cy="3445975"/>
          </a:xfrm>
          <a:prstGeom prst="rect">
            <a:avLst/>
          </a:prstGeom>
        </p:spPr>
      </p:pic>
    </p:spTree>
    <p:extLst>
      <p:ext uri="{BB962C8B-B14F-4D97-AF65-F5344CB8AC3E}">
        <p14:creationId xmlns:p14="http://schemas.microsoft.com/office/powerpoint/2010/main" val="4673588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 python</a:t>
            </a:r>
            <a:r>
              <a:rPr lang="zh-CN" altLang="en-US" dirty="0"/>
              <a:t>实践</a:t>
            </a:r>
            <a:endParaRPr lang="en-US" altLang="zh-CN" dirty="0"/>
          </a:p>
        </p:txBody>
      </p:sp>
      <p:pic>
        <p:nvPicPr>
          <p:cNvPr id="4" name="图片 3"/>
          <p:cNvPicPr>
            <a:picLocks noChangeAspect="1"/>
          </p:cNvPicPr>
          <p:nvPr/>
        </p:nvPicPr>
        <p:blipFill>
          <a:blip r:embed="rId3"/>
          <a:stretch>
            <a:fillRect/>
          </a:stretch>
        </p:blipFill>
        <p:spPr>
          <a:xfrm>
            <a:off x="211636" y="1301314"/>
            <a:ext cx="5351749" cy="5141050"/>
          </a:xfrm>
          <a:prstGeom prst="rect">
            <a:avLst/>
          </a:prstGeom>
        </p:spPr>
      </p:pic>
      <p:pic>
        <p:nvPicPr>
          <p:cNvPr id="5" name="图片 4"/>
          <p:cNvPicPr>
            <a:picLocks noChangeAspect="1"/>
          </p:cNvPicPr>
          <p:nvPr/>
        </p:nvPicPr>
        <p:blipFill>
          <a:blip r:embed="rId4"/>
          <a:stretch>
            <a:fillRect/>
          </a:stretch>
        </p:blipFill>
        <p:spPr>
          <a:xfrm>
            <a:off x="5915891" y="338705"/>
            <a:ext cx="1717964" cy="4410659"/>
          </a:xfrm>
          <a:prstGeom prst="rect">
            <a:avLst/>
          </a:prstGeom>
        </p:spPr>
      </p:pic>
      <p:pic>
        <p:nvPicPr>
          <p:cNvPr id="8" name="图片 7"/>
          <p:cNvPicPr>
            <a:picLocks noChangeAspect="1"/>
          </p:cNvPicPr>
          <p:nvPr/>
        </p:nvPicPr>
        <p:blipFill>
          <a:blip r:embed="rId5"/>
          <a:stretch>
            <a:fillRect/>
          </a:stretch>
        </p:blipFill>
        <p:spPr>
          <a:xfrm>
            <a:off x="8116166" y="338704"/>
            <a:ext cx="2823898" cy="4410659"/>
          </a:xfrm>
          <a:prstGeom prst="rect">
            <a:avLst/>
          </a:prstGeom>
        </p:spPr>
      </p:pic>
    </p:spTree>
    <p:extLst>
      <p:ext uri="{BB962C8B-B14F-4D97-AF65-F5344CB8AC3E}">
        <p14:creationId xmlns:p14="http://schemas.microsoft.com/office/powerpoint/2010/main" val="106651287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2.11 python</a:t>
            </a:r>
            <a:r>
              <a:rPr lang="zh-CN" altLang="en-US" dirty="0"/>
              <a:t>实践</a:t>
            </a:r>
            <a:endParaRPr lang="en-US" altLang="zh-CN" dirty="0"/>
          </a:p>
        </p:txBody>
      </p:sp>
      <p:pic>
        <p:nvPicPr>
          <p:cNvPr id="3" name="图片 2"/>
          <p:cNvPicPr>
            <a:picLocks noChangeAspect="1"/>
          </p:cNvPicPr>
          <p:nvPr/>
        </p:nvPicPr>
        <p:blipFill>
          <a:blip r:embed="rId3"/>
          <a:stretch>
            <a:fillRect/>
          </a:stretch>
        </p:blipFill>
        <p:spPr>
          <a:xfrm>
            <a:off x="543790" y="2475045"/>
            <a:ext cx="6272645" cy="4053549"/>
          </a:xfrm>
          <a:prstGeom prst="rect">
            <a:avLst/>
          </a:prstGeom>
        </p:spPr>
      </p:pic>
      <p:pic>
        <p:nvPicPr>
          <p:cNvPr id="9" name="图片 8"/>
          <p:cNvPicPr>
            <a:picLocks noChangeAspect="1"/>
          </p:cNvPicPr>
          <p:nvPr/>
        </p:nvPicPr>
        <p:blipFill>
          <a:blip r:embed="rId4"/>
          <a:stretch>
            <a:fillRect/>
          </a:stretch>
        </p:blipFill>
        <p:spPr>
          <a:xfrm>
            <a:off x="5280093" y="298973"/>
            <a:ext cx="6785702" cy="2082217"/>
          </a:xfrm>
          <a:prstGeom prst="rect">
            <a:avLst/>
          </a:prstGeom>
        </p:spPr>
      </p:pic>
    </p:spTree>
    <p:extLst>
      <p:ext uri="{BB962C8B-B14F-4D97-AF65-F5344CB8AC3E}">
        <p14:creationId xmlns:p14="http://schemas.microsoft.com/office/powerpoint/2010/main" val="19997069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深度学习 </a:t>
            </a:r>
          </a:p>
        </p:txBody>
      </p:sp>
      <p:sp>
        <p:nvSpPr>
          <p:cNvPr id="3" name="内容占位符 2"/>
          <p:cNvSpPr>
            <a:spLocks noGrp="1"/>
          </p:cNvSpPr>
          <p:nvPr>
            <p:ph idx="1"/>
          </p:nvPr>
        </p:nvSpPr>
        <p:spPr/>
        <p:txBody>
          <a:bodyPr/>
          <a:lstStyle/>
          <a:p>
            <a:r>
              <a:rPr lang="en-US" altLang="zh-CN" dirty="0"/>
              <a:t>3.1 CNN</a:t>
            </a:r>
          </a:p>
          <a:p>
            <a:r>
              <a:rPr lang="en-US" altLang="zh-CN" dirty="0"/>
              <a:t>3.1.1 </a:t>
            </a:r>
            <a:r>
              <a:rPr lang="en-US" altLang="zh-CN" dirty="0" err="1"/>
              <a:t>AlexNet</a:t>
            </a:r>
            <a:endParaRPr lang="en-US" altLang="zh-CN" dirty="0"/>
          </a:p>
          <a:p>
            <a:r>
              <a:rPr lang="en-US" altLang="zh-CN" dirty="0"/>
              <a:t>3.1.2 </a:t>
            </a:r>
            <a:r>
              <a:rPr lang="en-US" altLang="zh-CN" dirty="0" err="1" smtClean="0"/>
              <a:t>VGGNet</a:t>
            </a:r>
            <a:endParaRPr lang="en-US" altLang="zh-CN" dirty="0"/>
          </a:p>
          <a:p>
            <a:r>
              <a:rPr lang="en-US" altLang="zh-CN" dirty="0" smtClean="0"/>
              <a:t>3.1.3 </a:t>
            </a:r>
            <a:r>
              <a:rPr lang="en-US" altLang="zh-CN" dirty="0" err="1" smtClean="0"/>
              <a:t>GoogleInceptionNet</a:t>
            </a:r>
            <a:endParaRPr lang="en-US" altLang="zh-CN" dirty="0" smtClean="0"/>
          </a:p>
          <a:p>
            <a:r>
              <a:rPr lang="en-US" altLang="zh-CN" dirty="0"/>
              <a:t>3.1.4 </a:t>
            </a:r>
            <a:r>
              <a:rPr lang="en-US" altLang="zh-CN" dirty="0" err="1"/>
              <a:t>ResNet</a:t>
            </a:r>
            <a:endParaRPr lang="en-US" altLang="zh-CN" dirty="0"/>
          </a:p>
          <a:p>
            <a:r>
              <a:rPr lang="en-US" altLang="zh-CN" dirty="0"/>
              <a:t>3.2 LSTM</a:t>
            </a:r>
          </a:p>
          <a:p>
            <a:r>
              <a:rPr lang="en-US" altLang="zh-CN" dirty="0"/>
              <a:t>3.3 Bi-Directional LSTM</a:t>
            </a:r>
          </a:p>
          <a:p>
            <a:endParaRPr lang="zh-CN" altLang="en-US" dirty="0"/>
          </a:p>
        </p:txBody>
      </p:sp>
    </p:spTree>
    <p:extLst>
      <p:ext uri="{BB962C8B-B14F-4D97-AF65-F5344CB8AC3E}">
        <p14:creationId xmlns:p14="http://schemas.microsoft.com/office/powerpoint/2010/main" val="21828661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2.1.1</a:t>
            </a:r>
            <a:r>
              <a:rPr lang="zh-CN" altLang="en-US" dirty="0" smtClean="0"/>
              <a:t>线性模型</a:t>
            </a:r>
            <a:endParaRPr lang="zh-CN" altLang="en-US" dirty="0"/>
          </a:p>
        </p:txBody>
      </p:sp>
      <p:pic>
        <p:nvPicPr>
          <p:cNvPr id="4" name="内容占位符 3"/>
          <p:cNvPicPr>
            <a:picLocks noGrp="1" noChangeAspect="1"/>
          </p:cNvPicPr>
          <p:nvPr>
            <p:ph idx="1"/>
          </p:nvPr>
        </p:nvPicPr>
        <p:blipFill>
          <a:blip r:embed="rId3"/>
          <a:stretch>
            <a:fillRect/>
          </a:stretch>
        </p:blipFill>
        <p:spPr>
          <a:xfrm>
            <a:off x="952066" y="1834789"/>
            <a:ext cx="5893377" cy="478920"/>
          </a:xfrm>
          <a:prstGeom prst="rect">
            <a:avLst/>
          </a:prstGeom>
        </p:spPr>
      </p:pic>
      <p:pic>
        <p:nvPicPr>
          <p:cNvPr id="5" name="图片 4"/>
          <p:cNvPicPr>
            <a:picLocks noChangeAspect="1"/>
          </p:cNvPicPr>
          <p:nvPr/>
        </p:nvPicPr>
        <p:blipFill>
          <a:blip r:embed="rId4"/>
          <a:stretch>
            <a:fillRect/>
          </a:stretch>
        </p:blipFill>
        <p:spPr>
          <a:xfrm>
            <a:off x="952066" y="2718086"/>
            <a:ext cx="3367814" cy="844696"/>
          </a:xfrm>
          <a:prstGeom prst="rect">
            <a:avLst/>
          </a:prstGeom>
        </p:spPr>
      </p:pic>
      <p:pic>
        <p:nvPicPr>
          <p:cNvPr id="6" name="图片 5"/>
          <p:cNvPicPr>
            <a:picLocks noChangeAspect="1"/>
          </p:cNvPicPr>
          <p:nvPr/>
        </p:nvPicPr>
        <p:blipFill>
          <a:blip r:embed="rId5"/>
          <a:stretch>
            <a:fillRect/>
          </a:stretch>
        </p:blipFill>
        <p:spPr>
          <a:xfrm>
            <a:off x="838200" y="3950276"/>
            <a:ext cx="2851048" cy="787978"/>
          </a:xfrm>
          <a:prstGeom prst="rect">
            <a:avLst/>
          </a:prstGeom>
        </p:spPr>
      </p:pic>
      <p:pic>
        <p:nvPicPr>
          <p:cNvPr id="7" name="图片 6"/>
          <p:cNvPicPr>
            <a:picLocks noChangeAspect="1"/>
          </p:cNvPicPr>
          <p:nvPr/>
        </p:nvPicPr>
        <p:blipFill>
          <a:blip r:embed="rId6"/>
          <a:stretch>
            <a:fillRect/>
          </a:stretch>
        </p:blipFill>
        <p:spPr>
          <a:xfrm>
            <a:off x="4199479" y="4052887"/>
            <a:ext cx="2484955" cy="582755"/>
          </a:xfrm>
          <a:prstGeom prst="rect">
            <a:avLst/>
          </a:prstGeom>
        </p:spPr>
      </p:pic>
      <p:pic>
        <p:nvPicPr>
          <p:cNvPr id="8" name="图片 7"/>
          <p:cNvPicPr>
            <a:picLocks noChangeAspect="1"/>
          </p:cNvPicPr>
          <p:nvPr/>
        </p:nvPicPr>
        <p:blipFill>
          <a:blip r:embed="rId7"/>
          <a:stretch>
            <a:fillRect/>
          </a:stretch>
        </p:blipFill>
        <p:spPr>
          <a:xfrm>
            <a:off x="618692" y="5017075"/>
            <a:ext cx="2447925" cy="704850"/>
          </a:xfrm>
          <a:prstGeom prst="rect">
            <a:avLst/>
          </a:prstGeom>
        </p:spPr>
      </p:pic>
      <p:pic>
        <p:nvPicPr>
          <p:cNvPr id="9" name="图片 8"/>
          <p:cNvPicPr>
            <a:picLocks noChangeAspect="1"/>
          </p:cNvPicPr>
          <p:nvPr/>
        </p:nvPicPr>
        <p:blipFill>
          <a:blip r:embed="rId8"/>
          <a:stretch>
            <a:fillRect/>
          </a:stretch>
        </p:blipFill>
        <p:spPr>
          <a:xfrm>
            <a:off x="3689248" y="5125748"/>
            <a:ext cx="2371725" cy="647700"/>
          </a:xfrm>
          <a:prstGeom prst="rect">
            <a:avLst/>
          </a:prstGeom>
        </p:spPr>
      </p:pic>
      <p:pic>
        <p:nvPicPr>
          <p:cNvPr id="10" name="图片 9"/>
          <p:cNvPicPr>
            <a:picLocks noChangeAspect="1"/>
          </p:cNvPicPr>
          <p:nvPr/>
        </p:nvPicPr>
        <p:blipFill>
          <a:blip r:embed="rId9"/>
          <a:stretch>
            <a:fillRect/>
          </a:stretch>
        </p:blipFill>
        <p:spPr>
          <a:xfrm>
            <a:off x="6691605" y="2951018"/>
            <a:ext cx="5318674" cy="2855765"/>
          </a:xfrm>
          <a:prstGeom prst="rect">
            <a:avLst/>
          </a:prstGeom>
        </p:spPr>
      </p:pic>
      <p:cxnSp>
        <p:nvCxnSpPr>
          <p:cNvPr id="12" name="直接箭头连接符 11"/>
          <p:cNvCxnSpPr/>
          <p:nvPr/>
        </p:nvCxnSpPr>
        <p:spPr>
          <a:xfrm flipH="1" flipV="1">
            <a:off x="2507673" y="2313709"/>
            <a:ext cx="128300" cy="63730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2743200" y="2233467"/>
            <a:ext cx="3948405" cy="71755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3"/>
            <a:endCxn id="7" idx="1"/>
          </p:cNvCxnSpPr>
          <p:nvPr/>
        </p:nvCxnSpPr>
        <p:spPr>
          <a:xfrm>
            <a:off x="3689248" y="4344265"/>
            <a:ext cx="510231"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2635973" y="4516582"/>
            <a:ext cx="1563506" cy="609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8" idx="3"/>
          </p:cNvCxnSpPr>
          <p:nvPr/>
        </p:nvCxnSpPr>
        <p:spPr>
          <a:xfrm>
            <a:off x="3066617" y="5369500"/>
            <a:ext cx="52171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842609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3.1.0 </a:t>
            </a:r>
            <a:r>
              <a:rPr lang="zh-CN" altLang="en-US" dirty="0" smtClean="0"/>
              <a:t>卷积神经网络基础</a:t>
            </a:r>
            <a:endParaRPr lang="zh-CN" altLang="en-US" dirty="0"/>
          </a:p>
        </p:txBody>
      </p:sp>
      <p:sp>
        <p:nvSpPr>
          <p:cNvPr id="3" name="内容占位符 2"/>
          <p:cNvSpPr>
            <a:spLocks noGrp="1"/>
          </p:cNvSpPr>
          <p:nvPr>
            <p:ph idx="1"/>
          </p:nvPr>
        </p:nvSpPr>
        <p:spPr/>
        <p:txBody>
          <a:bodyPr/>
          <a:lstStyle/>
          <a:p>
            <a:r>
              <a:rPr lang="en-US" altLang="zh-CN" dirty="0" smtClean="0"/>
              <a:t>CNN</a:t>
            </a:r>
            <a:r>
              <a:rPr lang="zh-CN" altLang="en-US" dirty="0" smtClean="0"/>
              <a:t>的由来</a:t>
            </a:r>
            <a:endParaRPr lang="en-US" altLang="zh-CN" dirty="0" smtClean="0"/>
          </a:p>
          <a:p>
            <a:r>
              <a:rPr lang="zh-CN" altLang="en-US" dirty="0" smtClean="0"/>
              <a:t>为什么用</a:t>
            </a:r>
            <a:r>
              <a:rPr lang="en-US" altLang="zh-CN" dirty="0" smtClean="0"/>
              <a:t>CNN</a:t>
            </a:r>
          </a:p>
          <a:p>
            <a:r>
              <a:rPr lang="en-US" altLang="zh-CN" dirty="0" smtClean="0"/>
              <a:t>CNN</a:t>
            </a:r>
            <a:r>
              <a:rPr lang="zh-CN" altLang="en-US" dirty="0" smtClean="0"/>
              <a:t>最大的特点</a:t>
            </a:r>
            <a:endParaRPr lang="en-US" altLang="zh-CN" dirty="0" smtClean="0"/>
          </a:p>
          <a:p>
            <a:endParaRPr lang="en-US" altLang="zh-CN" dirty="0" smtClean="0"/>
          </a:p>
          <a:p>
            <a:r>
              <a:rPr lang="zh-CN" altLang="en-US" dirty="0" smtClean="0"/>
              <a:t>如何减少参数 </a:t>
            </a:r>
            <a:r>
              <a:rPr lang="en-US" altLang="zh-CN" dirty="0" smtClean="0"/>
              <a:t>:</a:t>
            </a:r>
            <a:r>
              <a:rPr lang="zh-CN" altLang="en-US" dirty="0" smtClean="0"/>
              <a:t>局部特性  权值共享 卷积步长  池</a:t>
            </a:r>
            <a:r>
              <a:rPr lang="zh-CN" altLang="en-US" dirty="0"/>
              <a:t>化 </a:t>
            </a:r>
            <a:endParaRPr lang="en-US" altLang="zh-CN" dirty="0" smtClean="0"/>
          </a:p>
          <a:p>
            <a:endParaRPr lang="zh-CN" altLang="en-US" dirty="0" smtClean="0"/>
          </a:p>
          <a:p>
            <a:r>
              <a:rPr lang="zh-CN" altLang="en-US" dirty="0" smtClean="0"/>
              <a:t>卷积层的操作 </a:t>
            </a:r>
            <a:r>
              <a:rPr lang="en-US" altLang="zh-CN" dirty="0" smtClean="0"/>
              <a:t>:</a:t>
            </a:r>
            <a:r>
              <a:rPr lang="zh-CN" altLang="en-US" dirty="0" smtClean="0"/>
              <a:t>滤波 激活 池化 归一化 </a:t>
            </a:r>
            <a:r>
              <a:rPr lang="en-US" altLang="zh-CN" dirty="0" smtClean="0"/>
              <a:t>LRN BN</a:t>
            </a:r>
            <a:endParaRPr lang="zh-CN" altLang="en-US" dirty="0"/>
          </a:p>
        </p:txBody>
      </p:sp>
      <p:pic>
        <p:nvPicPr>
          <p:cNvPr id="5" name="Picture 2" descr="https://blog-10039692.file.myqcloud.com/1493362524428_3938_14933625246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5345"/>
            <a:ext cx="11740873" cy="4391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278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en-US" altLang="zh-CN" dirty="0" err="1" smtClean="0"/>
              <a:t>AlexNet</a:t>
            </a:r>
            <a:endParaRPr lang="zh-CN" altLang="en-US" dirty="0"/>
          </a:p>
        </p:txBody>
      </p:sp>
      <p:sp>
        <p:nvSpPr>
          <p:cNvPr id="10" name="文本框 9"/>
          <p:cNvSpPr txBox="1"/>
          <p:nvPr/>
        </p:nvSpPr>
        <p:spPr>
          <a:xfrm>
            <a:off x="838200" y="1690688"/>
            <a:ext cx="10217727" cy="4708981"/>
          </a:xfrm>
          <a:prstGeom prst="rect">
            <a:avLst/>
          </a:prstGeom>
          <a:noFill/>
        </p:spPr>
        <p:txBody>
          <a:bodyPr wrap="square" rtlCol="0">
            <a:spAutoFit/>
          </a:bodyPr>
          <a:lstStyle/>
          <a:p>
            <a:r>
              <a:rPr lang="en-US" altLang="zh-CN" dirty="0" smtClean="0"/>
              <a:t>8</a:t>
            </a:r>
            <a:r>
              <a:rPr lang="zh-CN" altLang="en-US" dirty="0" smtClean="0"/>
              <a:t>层网络：</a:t>
            </a:r>
            <a:r>
              <a:rPr lang="en-US" altLang="zh-CN" dirty="0" smtClean="0"/>
              <a:t>5</a:t>
            </a:r>
            <a:r>
              <a:rPr lang="zh-CN" altLang="en-US" dirty="0" smtClean="0"/>
              <a:t>层卷积层（</a:t>
            </a:r>
            <a:r>
              <a:rPr lang="en-US" altLang="zh-CN" dirty="0" smtClean="0"/>
              <a:t>+max-pooling</a:t>
            </a:r>
            <a:r>
              <a:rPr lang="zh-CN" altLang="en-US" dirty="0" smtClean="0"/>
              <a:t>）</a:t>
            </a:r>
            <a:r>
              <a:rPr lang="en-US" altLang="zh-CN" dirty="0" smtClean="0"/>
              <a:t>+3</a:t>
            </a:r>
            <a:r>
              <a:rPr lang="zh-CN" altLang="en-US" dirty="0" smtClean="0"/>
              <a:t>层全连接层  </a:t>
            </a:r>
            <a:r>
              <a:rPr lang="en-US" altLang="zh-CN" dirty="0" smtClean="0"/>
              <a:t>ILSVRC12</a:t>
            </a:r>
            <a:r>
              <a:rPr lang="zh-CN" altLang="en-US" dirty="0" smtClean="0"/>
              <a:t>年冠军  </a:t>
            </a:r>
            <a:r>
              <a:rPr lang="en-US" altLang="zh-CN" dirty="0" smtClean="0"/>
              <a:t>top5 16.4%</a:t>
            </a:r>
            <a:r>
              <a:rPr lang="zh-CN" altLang="en-US" dirty="0" smtClean="0"/>
              <a:t>错误率</a:t>
            </a:r>
            <a:endParaRPr lang="en-US" altLang="zh-CN" dirty="0" smtClean="0"/>
          </a:p>
          <a:p>
            <a:endParaRPr lang="en-US" altLang="zh-CN" dirty="0"/>
          </a:p>
          <a:p>
            <a:r>
              <a:rPr lang="en-US" altLang="zh-CN" dirty="0"/>
              <a:t>65</a:t>
            </a:r>
            <a:r>
              <a:rPr lang="zh-CN" altLang="en-US" dirty="0"/>
              <a:t>万个神经元</a:t>
            </a:r>
          </a:p>
          <a:p>
            <a:r>
              <a:rPr lang="en-US" altLang="zh-CN" dirty="0" smtClean="0"/>
              <a:t>6000</a:t>
            </a:r>
            <a:r>
              <a:rPr lang="zh-CN" altLang="en-US" dirty="0" smtClean="0"/>
              <a:t>万个参数</a:t>
            </a:r>
          </a:p>
          <a:p>
            <a:r>
              <a:rPr lang="en-US" altLang="zh-CN" dirty="0" smtClean="0"/>
              <a:t>6</a:t>
            </a:r>
            <a:r>
              <a:rPr lang="zh-CN" altLang="en-US" dirty="0" smtClean="0"/>
              <a:t>亿</a:t>
            </a:r>
            <a:r>
              <a:rPr lang="en-US" altLang="zh-CN" dirty="0" smtClean="0"/>
              <a:t>3000</a:t>
            </a:r>
            <a:r>
              <a:rPr lang="zh-CN" altLang="en-US" dirty="0" smtClean="0"/>
              <a:t>万个连接</a:t>
            </a:r>
          </a:p>
          <a:p>
            <a:endParaRPr lang="en-US" altLang="zh-CN" dirty="0" smtClean="0"/>
          </a:p>
          <a:p>
            <a:r>
              <a:rPr lang="zh-CN" altLang="en-US" dirty="0" smtClean="0"/>
              <a:t>创新点：</a:t>
            </a:r>
            <a:endParaRPr lang="en-US" altLang="zh-CN" dirty="0" smtClean="0"/>
          </a:p>
          <a:p>
            <a:endParaRPr lang="en-US" altLang="zh-CN" dirty="0"/>
          </a:p>
          <a:p>
            <a:r>
              <a:rPr lang="en-US" altLang="zh-CN" sz="2000" b="1" dirty="0" err="1" smtClean="0"/>
              <a:t>ReLU</a:t>
            </a:r>
            <a:r>
              <a:rPr lang="zh-CN" altLang="en-US" sz="2000" b="1" dirty="0"/>
              <a:t>解决梯度弥散</a:t>
            </a:r>
            <a:r>
              <a:rPr lang="zh-CN" altLang="en-US" sz="2000" b="1" dirty="0" smtClean="0"/>
              <a:t>难题</a:t>
            </a:r>
            <a:endParaRPr lang="en-US" altLang="zh-CN" sz="2000" b="1" dirty="0" smtClean="0"/>
          </a:p>
          <a:p>
            <a:r>
              <a:rPr lang="en-US" altLang="zh-CN" sz="2000" b="1" dirty="0"/>
              <a:t>dropout</a:t>
            </a:r>
            <a:r>
              <a:rPr lang="zh-CN" altLang="en-US" sz="2000" b="1" dirty="0"/>
              <a:t>避免过拟合</a:t>
            </a:r>
          </a:p>
          <a:p>
            <a:r>
              <a:rPr lang="zh-CN" altLang="en-US" sz="2000" b="1" dirty="0"/>
              <a:t>使用重叠的最大池化</a:t>
            </a:r>
          </a:p>
          <a:p>
            <a:r>
              <a:rPr lang="zh-CN" altLang="en-US" sz="2000" b="1" dirty="0"/>
              <a:t>提出</a:t>
            </a:r>
            <a:r>
              <a:rPr lang="en-US" altLang="zh-CN" sz="2000" b="1" dirty="0"/>
              <a:t>LRN</a:t>
            </a:r>
            <a:r>
              <a:rPr lang="zh-CN" altLang="en-US" sz="2000" b="1" dirty="0"/>
              <a:t>层增强泛化能力</a:t>
            </a:r>
          </a:p>
          <a:p>
            <a:r>
              <a:rPr lang="zh-CN" altLang="en-US" sz="2000" b="1" dirty="0" smtClean="0"/>
              <a:t>使用</a:t>
            </a:r>
            <a:r>
              <a:rPr lang="en-US" altLang="zh-CN" sz="2000" b="1" dirty="0" smtClean="0"/>
              <a:t>CUDA</a:t>
            </a:r>
            <a:r>
              <a:rPr lang="zh-CN" altLang="en-US" sz="2000" b="1" dirty="0" smtClean="0"/>
              <a:t>加速训练</a:t>
            </a:r>
          </a:p>
          <a:p>
            <a:r>
              <a:rPr lang="zh-CN" altLang="en-US" sz="2000" b="1" dirty="0" smtClean="0"/>
              <a:t>数据增强</a:t>
            </a:r>
          </a:p>
          <a:p>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5755640" y="2303003"/>
            <a:ext cx="3332941" cy="4305615"/>
          </a:xfrm>
          <a:prstGeom prst="rect">
            <a:avLst/>
          </a:prstGeom>
        </p:spPr>
      </p:pic>
      <p:cxnSp>
        <p:nvCxnSpPr>
          <p:cNvPr id="5" name="直接箭头连接符 4"/>
          <p:cNvCxnSpPr/>
          <p:nvPr/>
        </p:nvCxnSpPr>
        <p:spPr>
          <a:xfrm flipV="1">
            <a:off x="9427557" y="2266791"/>
            <a:ext cx="0" cy="437803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6698194" y="6550320"/>
            <a:ext cx="1447832" cy="369332"/>
          </a:xfrm>
          <a:prstGeom prst="rect">
            <a:avLst/>
          </a:prstGeom>
        </p:spPr>
        <p:txBody>
          <a:bodyPr wrap="none">
            <a:spAutoFit/>
          </a:bodyPr>
          <a:lstStyle/>
          <a:p>
            <a:r>
              <a:rPr lang="en-US" altLang="zh-CN" dirty="0"/>
              <a:t>[1,224,224,3]</a:t>
            </a:r>
          </a:p>
        </p:txBody>
      </p:sp>
      <p:sp>
        <p:nvSpPr>
          <p:cNvPr id="8" name="矩形 7"/>
          <p:cNvSpPr/>
          <p:nvPr/>
        </p:nvSpPr>
        <p:spPr>
          <a:xfrm>
            <a:off x="4260148" y="6206848"/>
            <a:ext cx="1326004" cy="369332"/>
          </a:xfrm>
          <a:prstGeom prst="rect">
            <a:avLst/>
          </a:prstGeom>
        </p:spPr>
        <p:txBody>
          <a:bodyPr wrap="none">
            <a:spAutoFit/>
          </a:bodyPr>
          <a:lstStyle/>
          <a:p>
            <a:r>
              <a:rPr lang="en-US" altLang="zh-CN" dirty="0" smtClean="0"/>
              <a:t>[11,11,3,96]</a:t>
            </a:r>
            <a:endParaRPr lang="en-US" altLang="zh-CN" dirty="0"/>
          </a:p>
        </p:txBody>
      </p:sp>
      <p:sp>
        <p:nvSpPr>
          <p:cNvPr id="9" name="矩形 8"/>
          <p:cNvSpPr/>
          <p:nvPr/>
        </p:nvSpPr>
        <p:spPr>
          <a:xfrm>
            <a:off x="9406717" y="6180988"/>
            <a:ext cx="1326004" cy="369332"/>
          </a:xfrm>
          <a:prstGeom prst="rect">
            <a:avLst/>
          </a:prstGeom>
        </p:spPr>
        <p:txBody>
          <a:bodyPr wrap="none">
            <a:spAutoFit/>
          </a:bodyPr>
          <a:lstStyle/>
          <a:p>
            <a:r>
              <a:rPr lang="en-US" altLang="zh-CN" dirty="0" smtClean="0"/>
              <a:t>[1,56,56,96]</a:t>
            </a:r>
            <a:endParaRPr lang="en-US" altLang="zh-CN" dirty="0"/>
          </a:p>
        </p:txBody>
      </p:sp>
      <p:sp>
        <p:nvSpPr>
          <p:cNvPr id="7" name="矩形 6"/>
          <p:cNvSpPr/>
          <p:nvPr/>
        </p:nvSpPr>
        <p:spPr>
          <a:xfrm>
            <a:off x="9406799" y="5568673"/>
            <a:ext cx="1346844" cy="369332"/>
          </a:xfrm>
          <a:prstGeom prst="rect">
            <a:avLst/>
          </a:prstGeom>
        </p:spPr>
        <p:txBody>
          <a:bodyPr wrap="none">
            <a:spAutoFit/>
          </a:bodyPr>
          <a:lstStyle/>
          <a:p>
            <a:r>
              <a:rPr lang="en-US" altLang="zh-CN" dirty="0">
                <a:solidFill>
                  <a:srgbClr val="141414"/>
                </a:solidFill>
                <a:latin typeface="Segoe UI" panose="020B0502040204020203" pitchFamily="34" charset="0"/>
              </a:rPr>
              <a:t>[1,28,28,96]</a:t>
            </a:r>
            <a:endParaRPr lang="zh-CN" altLang="en-US" sz="3200" dirty="0">
              <a:solidFill>
                <a:prstClr val="black"/>
              </a:solidFill>
              <a:latin typeface="Segoe UI" panose="020B0502040204020203" pitchFamily="34" charset="0"/>
            </a:endParaRPr>
          </a:p>
        </p:txBody>
      </p:sp>
      <p:sp>
        <p:nvSpPr>
          <p:cNvPr id="11" name="矩形 10"/>
          <p:cNvSpPr/>
          <p:nvPr/>
        </p:nvSpPr>
        <p:spPr>
          <a:xfrm>
            <a:off x="4260148" y="5247993"/>
            <a:ext cx="1326004" cy="369332"/>
          </a:xfrm>
          <a:prstGeom prst="rect">
            <a:avLst/>
          </a:prstGeom>
        </p:spPr>
        <p:txBody>
          <a:bodyPr wrap="none">
            <a:spAutoFit/>
          </a:bodyPr>
          <a:lstStyle/>
          <a:p>
            <a:r>
              <a:rPr lang="en-US" altLang="zh-CN" dirty="0"/>
              <a:t>[5,5,96,256]</a:t>
            </a:r>
          </a:p>
        </p:txBody>
      </p:sp>
      <p:sp>
        <p:nvSpPr>
          <p:cNvPr id="12" name="矩形 11"/>
          <p:cNvSpPr/>
          <p:nvPr/>
        </p:nvSpPr>
        <p:spPr>
          <a:xfrm>
            <a:off x="9406717" y="5247993"/>
            <a:ext cx="1447832" cy="369332"/>
          </a:xfrm>
          <a:prstGeom prst="rect">
            <a:avLst/>
          </a:prstGeom>
        </p:spPr>
        <p:txBody>
          <a:bodyPr wrap="none">
            <a:spAutoFit/>
          </a:bodyPr>
          <a:lstStyle/>
          <a:p>
            <a:r>
              <a:rPr lang="en-US" altLang="zh-CN" dirty="0"/>
              <a:t>[1,28,28,256]</a:t>
            </a:r>
          </a:p>
        </p:txBody>
      </p:sp>
      <p:sp>
        <p:nvSpPr>
          <p:cNvPr id="13" name="矩形 12"/>
          <p:cNvSpPr/>
          <p:nvPr/>
        </p:nvSpPr>
        <p:spPr>
          <a:xfrm>
            <a:off x="9406717" y="4671300"/>
            <a:ext cx="1447832" cy="369332"/>
          </a:xfrm>
          <a:prstGeom prst="rect">
            <a:avLst/>
          </a:prstGeom>
        </p:spPr>
        <p:txBody>
          <a:bodyPr wrap="none">
            <a:spAutoFit/>
          </a:bodyPr>
          <a:lstStyle/>
          <a:p>
            <a:r>
              <a:rPr lang="en-US" altLang="zh-CN" dirty="0"/>
              <a:t>[1,14,14,256]</a:t>
            </a:r>
          </a:p>
        </p:txBody>
      </p:sp>
      <p:sp>
        <p:nvSpPr>
          <p:cNvPr id="14" name="矩形 13"/>
          <p:cNvSpPr/>
          <p:nvPr/>
        </p:nvSpPr>
        <p:spPr>
          <a:xfrm>
            <a:off x="4245290" y="4330824"/>
            <a:ext cx="1510350" cy="369332"/>
          </a:xfrm>
          <a:prstGeom prst="rect">
            <a:avLst/>
          </a:prstGeom>
        </p:spPr>
        <p:txBody>
          <a:bodyPr wrap="none">
            <a:spAutoFit/>
          </a:bodyPr>
          <a:lstStyle/>
          <a:p>
            <a:r>
              <a:rPr lang="en-US" altLang="zh-CN"/>
              <a:t>[3,3,256,384] </a:t>
            </a:r>
            <a:endParaRPr lang="zh-CN" altLang="en-US" dirty="0"/>
          </a:p>
        </p:txBody>
      </p:sp>
      <p:sp>
        <p:nvSpPr>
          <p:cNvPr id="15" name="矩形 14"/>
          <p:cNvSpPr/>
          <p:nvPr/>
        </p:nvSpPr>
        <p:spPr>
          <a:xfrm>
            <a:off x="4245290" y="3961492"/>
            <a:ext cx="1510350" cy="369332"/>
          </a:xfrm>
          <a:prstGeom prst="rect">
            <a:avLst/>
          </a:prstGeom>
        </p:spPr>
        <p:txBody>
          <a:bodyPr wrap="none">
            <a:spAutoFit/>
          </a:bodyPr>
          <a:lstStyle/>
          <a:p>
            <a:r>
              <a:rPr lang="en-US" altLang="zh-CN" dirty="0"/>
              <a:t>[</a:t>
            </a:r>
            <a:r>
              <a:rPr lang="en-US" altLang="zh-CN" dirty="0" smtClean="0"/>
              <a:t>3,3,384,384] </a:t>
            </a:r>
            <a:endParaRPr lang="zh-CN" altLang="en-US" dirty="0"/>
          </a:p>
        </p:txBody>
      </p:sp>
      <p:sp>
        <p:nvSpPr>
          <p:cNvPr id="16" name="矩形 15"/>
          <p:cNvSpPr/>
          <p:nvPr/>
        </p:nvSpPr>
        <p:spPr>
          <a:xfrm>
            <a:off x="4245290" y="3660211"/>
            <a:ext cx="1510350" cy="369332"/>
          </a:xfrm>
          <a:prstGeom prst="rect">
            <a:avLst/>
          </a:prstGeom>
        </p:spPr>
        <p:txBody>
          <a:bodyPr wrap="none">
            <a:spAutoFit/>
          </a:bodyPr>
          <a:lstStyle/>
          <a:p>
            <a:r>
              <a:rPr lang="en-US" altLang="zh-CN" dirty="0"/>
              <a:t>[</a:t>
            </a:r>
            <a:r>
              <a:rPr lang="en-US" altLang="zh-CN" dirty="0" smtClean="0"/>
              <a:t>3,3,384,256] </a:t>
            </a:r>
            <a:endParaRPr lang="zh-CN" altLang="en-US" dirty="0"/>
          </a:p>
        </p:txBody>
      </p:sp>
      <p:sp>
        <p:nvSpPr>
          <p:cNvPr id="17" name="矩形 16"/>
          <p:cNvSpPr/>
          <p:nvPr/>
        </p:nvSpPr>
        <p:spPr>
          <a:xfrm>
            <a:off x="9428107" y="4303195"/>
            <a:ext cx="1447832" cy="369332"/>
          </a:xfrm>
          <a:prstGeom prst="rect">
            <a:avLst/>
          </a:prstGeom>
        </p:spPr>
        <p:txBody>
          <a:bodyPr wrap="none">
            <a:spAutoFit/>
          </a:bodyPr>
          <a:lstStyle/>
          <a:p>
            <a:r>
              <a:rPr lang="en-US" altLang="zh-CN" dirty="0"/>
              <a:t>[1,14,14,384]</a:t>
            </a:r>
          </a:p>
        </p:txBody>
      </p:sp>
      <p:sp>
        <p:nvSpPr>
          <p:cNvPr id="18" name="矩形 17"/>
          <p:cNvSpPr/>
          <p:nvPr/>
        </p:nvSpPr>
        <p:spPr>
          <a:xfrm>
            <a:off x="9428107" y="4046357"/>
            <a:ext cx="1447832" cy="369332"/>
          </a:xfrm>
          <a:prstGeom prst="rect">
            <a:avLst/>
          </a:prstGeom>
        </p:spPr>
        <p:txBody>
          <a:bodyPr wrap="none">
            <a:spAutoFit/>
          </a:bodyPr>
          <a:lstStyle/>
          <a:p>
            <a:r>
              <a:rPr lang="en-US" altLang="zh-CN" dirty="0"/>
              <a:t>[1,14,14,384]</a:t>
            </a:r>
          </a:p>
        </p:txBody>
      </p:sp>
      <p:sp>
        <p:nvSpPr>
          <p:cNvPr id="19" name="矩形 18"/>
          <p:cNvSpPr/>
          <p:nvPr/>
        </p:nvSpPr>
        <p:spPr>
          <a:xfrm>
            <a:off x="9406717" y="3774009"/>
            <a:ext cx="1447832" cy="369332"/>
          </a:xfrm>
          <a:prstGeom prst="rect">
            <a:avLst/>
          </a:prstGeom>
        </p:spPr>
        <p:txBody>
          <a:bodyPr wrap="none">
            <a:spAutoFit/>
          </a:bodyPr>
          <a:lstStyle/>
          <a:p>
            <a:r>
              <a:rPr lang="en-US" altLang="zh-CN" dirty="0"/>
              <a:t>[</a:t>
            </a:r>
            <a:r>
              <a:rPr lang="en-US" altLang="zh-CN" dirty="0" smtClean="0"/>
              <a:t>1,14,14,256]</a:t>
            </a:r>
            <a:endParaRPr lang="en-US" altLang="zh-CN" dirty="0"/>
          </a:p>
        </p:txBody>
      </p:sp>
      <p:sp>
        <p:nvSpPr>
          <p:cNvPr id="20" name="矩形 19"/>
          <p:cNvSpPr/>
          <p:nvPr/>
        </p:nvSpPr>
        <p:spPr>
          <a:xfrm>
            <a:off x="9400418" y="3490767"/>
            <a:ext cx="1204176" cy="369332"/>
          </a:xfrm>
          <a:prstGeom prst="rect">
            <a:avLst/>
          </a:prstGeom>
        </p:spPr>
        <p:txBody>
          <a:bodyPr wrap="none">
            <a:spAutoFit/>
          </a:bodyPr>
          <a:lstStyle/>
          <a:p>
            <a:r>
              <a:rPr lang="en-US" altLang="zh-CN" dirty="0"/>
              <a:t>[</a:t>
            </a:r>
            <a:r>
              <a:rPr lang="en-US" altLang="zh-CN" dirty="0" smtClean="0"/>
              <a:t>1,7,7,256]</a:t>
            </a:r>
            <a:endParaRPr lang="en-US" altLang="zh-CN" dirty="0"/>
          </a:p>
        </p:txBody>
      </p:sp>
      <p:sp>
        <p:nvSpPr>
          <p:cNvPr id="21" name="矩形 20"/>
          <p:cNvSpPr/>
          <p:nvPr/>
        </p:nvSpPr>
        <p:spPr>
          <a:xfrm>
            <a:off x="4141095" y="3133576"/>
            <a:ext cx="1718740" cy="369332"/>
          </a:xfrm>
          <a:prstGeom prst="rect">
            <a:avLst/>
          </a:prstGeom>
        </p:spPr>
        <p:txBody>
          <a:bodyPr wrap="none">
            <a:spAutoFit/>
          </a:bodyPr>
          <a:lstStyle/>
          <a:p>
            <a:r>
              <a:rPr lang="en-US" altLang="zh-CN" dirty="0" smtClean="0"/>
              <a:t>[7*7*256,4096] </a:t>
            </a:r>
            <a:endParaRPr lang="zh-CN" altLang="en-US" dirty="0"/>
          </a:p>
        </p:txBody>
      </p:sp>
      <p:sp>
        <p:nvSpPr>
          <p:cNvPr id="22" name="矩形 21"/>
          <p:cNvSpPr/>
          <p:nvPr/>
        </p:nvSpPr>
        <p:spPr>
          <a:xfrm>
            <a:off x="4168234" y="2852025"/>
            <a:ext cx="1407758" cy="369332"/>
          </a:xfrm>
          <a:prstGeom prst="rect">
            <a:avLst/>
          </a:prstGeom>
        </p:spPr>
        <p:txBody>
          <a:bodyPr wrap="none">
            <a:spAutoFit/>
          </a:bodyPr>
          <a:lstStyle/>
          <a:p>
            <a:r>
              <a:rPr lang="en-US" altLang="zh-CN" dirty="0" smtClean="0"/>
              <a:t>[4096,4096] </a:t>
            </a:r>
            <a:endParaRPr lang="zh-CN" altLang="en-US" dirty="0"/>
          </a:p>
        </p:txBody>
      </p:sp>
      <p:sp>
        <p:nvSpPr>
          <p:cNvPr id="23" name="矩形 22"/>
          <p:cNvSpPr/>
          <p:nvPr/>
        </p:nvSpPr>
        <p:spPr>
          <a:xfrm>
            <a:off x="4168234" y="2573020"/>
            <a:ext cx="1407758" cy="369332"/>
          </a:xfrm>
          <a:prstGeom prst="rect">
            <a:avLst/>
          </a:prstGeom>
        </p:spPr>
        <p:txBody>
          <a:bodyPr wrap="none">
            <a:spAutoFit/>
          </a:bodyPr>
          <a:lstStyle/>
          <a:p>
            <a:r>
              <a:rPr lang="en-US" altLang="zh-CN" dirty="0" smtClean="0"/>
              <a:t>[4096,1000] </a:t>
            </a:r>
            <a:endParaRPr lang="zh-CN" altLang="en-US" dirty="0"/>
          </a:p>
        </p:txBody>
      </p:sp>
      <p:sp>
        <p:nvSpPr>
          <p:cNvPr id="24" name="矩形 23"/>
          <p:cNvSpPr/>
          <p:nvPr/>
        </p:nvSpPr>
        <p:spPr>
          <a:xfrm>
            <a:off x="9400418" y="3169927"/>
            <a:ext cx="806631" cy="369332"/>
          </a:xfrm>
          <a:prstGeom prst="rect">
            <a:avLst/>
          </a:prstGeom>
        </p:spPr>
        <p:txBody>
          <a:bodyPr wrap="none">
            <a:spAutoFit/>
          </a:bodyPr>
          <a:lstStyle/>
          <a:p>
            <a:r>
              <a:rPr lang="en-US" altLang="zh-CN" dirty="0" smtClean="0"/>
              <a:t>[4096]</a:t>
            </a:r>
            <a:endParaRPr lang="en-US" altLang="zh-CN" dirty="0"/>
          </a:p>
        </p:txBody>
      </p:sp>
      <p:sp>
        <p:nvSpPr>
          <p:cNvPr id="25" name="矩形 24"/>
          <p:cNvSpPr/>
          <p:nvPr/>
        </p:nvSpPr>
        <p:spPr>
          <a:xfrm>
            <a:off x="9400418" y="2825407"/>
            <a:ext cx="806631" cy="369332"/>
          </a:xfrm>
          <a:prstGeom prst="rect">
            <a:avLst/>
          </a:prstGeom>
        </p:spPr>
        <p:txBody>
          <a:bodyPr wrap="none">
            <a:spAutoFit/>
          </a:bodyPr>
          <a:lstStyle/>
          <a:p>
            <a:r>
              <a:rPr lang="en-US" altLang="zh-CN" dirty="0" smtClean="0"/>
              <a:t>[4096]</a:t>
            </a:r>
            <a:endParaRPr lang="en-US" altLang="zh-CN" dirty="0"/>
          </a:p>
        </p:txBody>
      </p:sp>
      <p:sp>
        <p:nvSpPr>
          <p:cNvPr id="26" name="矩形 25"/>
          <p:cNvSpPr/>
          <p:nvPr/>
        </p:nvSpPr>
        <p:spPr>
          <a:xfrm>
            <a:off x="9400417" y="2521287"/>
            <a:ext cx="806631" cy="369332"/>
          </a:xfrm>
          <a:prstGeom prst="rect">
            <a:avLst/>
          </a:prstGeom>
        </p:spPr>
        <p:txBody>
          <a:bodyPr wrap="none">
            <a:spAutoFit/>
          </a:bodyPr>
          <a:lstStyle/>
          <a:p>
            <a:r>
              <a:rPr lang="en-US" altLang="zh-CN" dirty="0" smtClean="0"/>
              <a:t>[1000]</a:t>
            </a:r>
            <a:endParaRPr lang="en-US" altLang="zh-CN" dirty="0"/>
          </a:p>
        </p:txBody>
      </p:sp>
      <p:pic>
        <p:nvPicPr>
          <p:cNvPr id="27" name="图片 26"/>
          <p:cNvPicPr>
            <a:picLocks noChangeAspect="1"/>
          </p:cNvPicPr>
          <p:nvPr/>
        </p:nvPicPr>
        <p:blipFill>
          <a:blip r:embed="rId4"/>
          <a:stretch>
            <a:fillRect/>
          </a:stretch>
        </p:blipFill>
        <p:spPr>
          <a:xfrm>
            <a:off x="3640684" y="2105891"/>
            <a:ext cx="8358861" cy="4737390"/>
          </a:xfrm>
          <a:prstGeom prst="rect">
            <a:avLst/>
          </a:prstGeom>
        </p:spPr>
      </p:pic>
    </p:spTree>
    <p:extLst>
      <p:ext uri="{BB962C8B-B14F-4D97-AF65-F5344CB8AC3E}">
        <p14:creationId xmlns:p14="http://schemas.microsoft.com/office/powerpoint/2010/main" val="24680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en-US" altLang="zh-CN" dirty="0" err="1" smtClean="0"/>
              <a:t>AlexNet</a:t>
            </a:r>
            <a:endParaRPr lang="zh-CN" altLang="en-US" dirty="0"/>
          </a:p>
        </p:txBody>
      </p:sp>
      <p:pic>
        <p:nvPicPr>
          <p:cNvPr id="4" name="图片 3"/>
          <p:cNvPicPr>
            <a:picLocks noChangeAspect="1"/>
          </p:cNvPicPr>
          <p:nvPr/>
        </p:nvPicPr>
        <p:blipFill>
          <a:blip r:embed="rId3"/>
          <a:stretch>
            <a:fillRect/>
          </a:stretch>
        </p:blipFill>
        <p:spPr>
          <a:xfrm>
            <a:off x="0" y="1446412"/>
            <a:ext cx="9452152" cy="2322024"/>
          </a:xfrm>
          <a:prstGeom prst="rect">
            <a:avLst/>
          </a:prstGeom>
        </p:spPr>
      </p:pic>
      <p:sp>
        <p:nvSpPr>
          <p:cNvPr id="5" name="文本框 4"/>
          <p:cNvSpPr txBox="1"/>
          <p:nvPr/>
        </p:nvSpPr>
        <p:spPr>
          <a:xfrm>
            <a:off x="360218" y="4045527"/>
            <a:ext cx="7453746" cy="2585323"/>
          </a:xfrm>
          <a:prstGeom prst="rect">
            <a:avLst/>
          </a:prstGeom>
          <a:noFill/>
        </p:spPr>
        <p:txBody>
          <a:bodyPr wrap="square" rtlCol="0">
            <a:spAutoFit/>
          </a:bodyPr>
          <a:lstStyle/>
          <a:p>
            <a:r>
              <a:rPr lang="en-US" altLang="zh-CN" dirty="0" smtClean="0"/>
              <a:t>Inference</a:t>
            </a:r>
            <a:r>
              <a:rPr lang="zh-CN" altLang="en-US" dirty="0" smtClean="0"/>
              <a:t>函数定义</a:t>
            </a:r>
            <a:endParaRPr lang="en-US" altLang="zh-CN" dirty="0" smtClean="0"/>
          </a:p>
          <a:p>
            <a:r>
              <a:rPr lang="zh-CN" altLang="en-US" dirty="0" smtClean="0"/>
              <a:t>定义卷积层</a:t>
            </a:r>
            <a:r>
              <a:rPr lang="en-US" altLang="zh-CN" dirty="0" smtClean="0"/>
              <a:t>1</a:t>
            </a:r>
          </a:p>
          <a:p>
            <a:r>
              <a:rPr lang="zh-CN" altLang="en-US" dirty="0" smtClean="0"/>
              <a:t>初始化权重，偏置</a:t>
            </a:r>
            <a:endParaRPr lang="en-US" altLang="zh-CN" dirty="0" smtClean="0"/>
          </a:p>
          <a:p>
            <a:r>
              <a:rPr lang="zh-CN" altLang="en-US" dirty="0" smtClean="0"/>
              <a:t>定义卷积操作</a:t>
            </a:r>
            <a:endParaRPr lang="en-US" altLang="zh-CN" dirty="0" smtClean="0"/>
          </a:p>
          <a:p>
            <a:r>
              <a:rPr lang="zh-CN" altLang="en-US" dirty="0" smtClean="0"/>
              <a:t>加上偏置</a:t>
            </a:r>
            <a:endParaRPr lang="en-US" altLang="zh-CN" dirty="0" smtClean="0"/>
          </a:p>
          <a:p>
            <a:r>
              <a:rPr lang="zh-CN" altLang="en-US" dirty="0" smtClean="0"/>
              <a:t>通过</a:t>
            </a:r>
            <a:r>
              <a:rPr lang="en-US" altLang="zh-CN" dirty="0" err="1" smtClean="0"/>
              <a:t>ReLu</a:t>
            </a:r>
            <a:r>
              <a:rPr lang="zh-CN" altLang="en-US" dirty="0" smtClean="0"/>
              <a:t>激活函数</a:t>
            </a:r>
            <a:endParaRPr lang="en-US" altLang="zh-CN" dirty="0" smtClean="0"/>
          </a:p>
          <a:p>
            <a:r>
              <a:rPr lang="zh-CN" altLang="en-US" dirty="0"/>
              <a:t>通过</a:t>
            </a:r>
            <a:r>
              <a:rPr lang="en-US" altLang="zh-CN" dirty="0"/>
              <a:t>LRN</a:t>
            </a:r>
          </a:p>
          <a:p>
            <a:r>
              <a:rPr lang="zh-CN" altLang="en-US" dirty="0" smtClean="0"/>
              <a:t>通过最大池化</a:t>
            </a:r>
            <a:endParaRPr lang="en-US" altLang="zh-CN" dirty="0" smtClean="0"/>
          </a:p>
          <a:p>
            <a:endParaRPr lang="zh-CN" altLang="en-US" dirty="0"/>
          </a:p>
        </p:txBody>
      </p:sp>
    </p:spTree>
    <p:extLst>
      <p:ext uri="{BB962C8B-B14F-4D97-AF65-F5344CB8AC3E}">
        <p14:creationId xmlns:p14="http://schemas.microsoft.com/office/powerpoint/2010/main" val="4262995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en-US" altLang="zh-CN" dirty="0" err="1"/>
              <a:t>AlexNet</a:t>
            </a:r>
            <a:endParaRPr lang="zh-CN" altLang="en-US" dirty="0"/>
          </a:p>
        </p:txBody>
      </p:sp>
      <p:pic>
        <p:nvPicPr>
          <p:cNvPr id="4" name="内容占位符 3"/>
          <p:cNvPicPr>
            <a:picLocks noGrp="1" noChangeAspect="1"/>
          </p:cNvPicPr>
          <p:nvPr>
            <p:ph idx="1"/>
          </p:nvPr>
        </p:nvPicPr>
        <p:blipFill>
          <a:blip r:embed="rId3"/>
          <a:stretch>
            <a:fillRect/>
          </a:stretch>
        </p:blipFill>
        <p:spPr>
          <a:xfrm>
            <a:off x="838199" y="1581943"/>
            <a:ext cx="9802091" cy="2141633"/>
          </a:xfrm>
          <a:prstGeom prst="rect">
            <a:avLst/>
          </a:prstGeom>
        </p:spPr>
      </p:pic>
      <p:pic>
        <p:nvPicPr>
          <p:cNvPr id="5" name="图片 4"/>
          <p:cNvPicPr>
            <a:picLocks noChangeAspect="1"/>
          </p:cNvPicPr>
          <p:nvPr/>
        </p:nvPicPr>
        <p:blipFill>
          <a:blip r:embed="rId4"/>
          <a:stretch>
            <a:fillRect/>
          </a:stretch>
        </p:blipFill>
        <p:spPr>
          <a:xfrm>
            <a:off x="394854" y="4163291"/>
            <a:ext cx="11556802" cy="2057400"/>
          </a:xfrm>
          <a:prstGeom prst="rect">
            <a:avLst/>
          </a:prstGeom>
        </p:spPr>
      </p:pic>
    </p:spTree>
    <p:extLst>
      <p:ext uri="{BB962C8B-B14F-4D97-AF65-F5344CB8AC3E}">
        <p14:creationId xmlns:p14="http://schemas.microsoft.com/office/powerpoint/2010/main" val="278589898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en-US" altLang="zh-CN" dirty="0" err="1"/>
              <a:t>AlexNet</a:t>
            </a:r>
            <a:endParaRPr lang="zh-CN" altLang="en-US" dirty="0"/>
          </a:p>
        </p:txBody>
      </p:sp>
      <p:pic>
        <p:nvPicPr>
          <p:cNvPr id="4" name="图片 3"/>
          <p:cNvPicPr>
            <a:picLocks noChangeAspect="1"/>
          </p:cNvPicPr>
          <p:nvPr/>
        </p:nvPicPr>
        <p:blipFill>
          <a:blip r:embed="rId3"/>
          <a:stretch>
            <a:fillRect/>
          </a:stretch>
        </p:blipFill>
        <p:spPr>
          <a:xfrm>
            <a:off x="343332" y="1690688"/>
            <a:ext cx="10868509" cy="1918854"/>
          </a:xfrm>
          <a:prstGeom prst="rect">
            <a:avLst/>
          </a:prstGeom>
        </p:spPr>
      </p:pic>
      <p:pic>
        <p:nvPicPr>
          <p:cNvPr id="5" name="图片 4"/>
          <p:cNvPicPr>
            <a:picLocks noChangeAspect="1"/>
          </p:cNvPicPr>
          <p:nvPr/>
        </p:nvPicPr>
        <p:blipFill>
          <a:blip r:embed="rId4"/>
          <a:stretch>
            <a:fillRect/>
          </a:stretch>
        </p:blipFill>
        <p:spPr>
          <a:xfrm>
            <a:off x="343332" y="3914774"/>
            <a:ext cx="10868509" cy="2308621"/>
          </a:xfrm>
          <a:prstGeom prst="rect">
            <a:avLst/>
          </a:prstGeom>
        </p:spPr>
      </p:pic>
    </p:spTree>
    <p:extLst>
      <p:ext uri="{BB962C8B-B14F-4D97-AF65-F5344CB8AC3E}">
        <p14:creationId xmlns:p14="http://schemas.microsoft.com/office/powerpoint/2010/main" val="31416331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en-US" altLang="zh-CN" dirty="0" err="1"/>
              <a:t>AlexNet</a:t>
            </a:r>
            <a:endParaRPr lang="zh-CN" altLang="en-US" dirty="0"/>
          </a:p>
        </p:txBody>
      </p:sp>
      <p:pic>
        <p:nvPicPr>
          <p:cNvPr id="4" name="内容占位符 3"/>
          <p:cNvPicPr>
            <a:picLocks noGrp="1" noChangeAspect="1"/>
          </p:cNvPicPr>
          <p:nvPr>
            <p:ph idx="1"/>
          </p:nvPr>
        </p:nvPicPr>
        <p:blipFill>
          <a:blip r:embed="rId3"/>
          <a:stretch>
            <a:fillRect/>
          </a:stretch>
        </p:blipFill>
        <p:spPr>
          <a:xfrm>
            <a:off x="838200" y="1690688"/>
            <a:ext cx="9867046" cy="1509712"/>
          </a:xfrm>
          <a:prstGeom prst="rect">
            <a:avLst/>
          </a:prstGeom>
        </p:spPr>
      </p:pic>
      <p:pic>
        <p:nvPicPr>
          <p:cNvPr id="5" name="图片 4"/>
          <p:cNvPicPr>
            <a:picLocks noChangeAspect="1"/>
          </p:cNvPicPr>
          <p:nvPr/>
        </p:nvPicPr>
        <p:blipFill>
          <a:blip r:embed="rId4"/>
          <a:stretch>
            <a:fillRect/>
          </a:stretch>
        </p:blipFill>
        <p:spPr>
          <a:xfrm>
            <a:off x="838200" y="3382962"/>
            <a:ext cx="9867046" cy="1491241"/>
          </a:xfrm>
          <a:prstGeom prst="rect">
            <a:avLst/>
          </a:prstGeom>
        </p:spPr>
      </p:pic>
      <p:pic>
        <p:nvPicPr>
          <p:cNvPr id="6" name="图片 5"/>
          <p:cNvPicPr>
            <a:picLocks noChangeAspect="1"/>
          </p:cNvPicPr>
          <p:nvPr/>
        </p:nvPicPr>
        <p:blipFill>
          <a:blip r:embed="rId5"/>
          <a:stretch>
            <a:fillRect/>
          </a:stretch>
        </p:blipFill>
        <p:spPr>
          <a:xfrm>
            <a:off x="838200" y="4874203"/>
            <a:ext cx="9867046" cy="1727424"/>
          </a:xfrm>
          <a:prstGeom prst="rect">
            <a:avLst/>
          </a:prstGeom>
        </p:spPr>
      </p:pic>
    </p:spTree>
    <p:extLst>
      <p:ext uri="{BB962C8B-B14F-4D97-AF65-F5344CB8AC3E}">
        <p14:creationId xmlns:p14="http://schemas.microsoft.com/office/powerpoint/2010/main" val="280229148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3.1.1 </a:t>
            </a:r>
            <a:r>
              <a:rPr lang="en-US" altLang="zh-CN" dirty="0" err="1"/>
              <a:t>AlexNet</a:t>
            </a:r>
            <a:endParaRPr lang="zh-CN" altLang="en-US" dirty="0"/>
          </a:p>
        </p:txBody>
      </p:sp>
      <p:pic>
        <p:nvPicPr>
          <p:cNvPr id="4" name="内容占位符 3"/>
          <p:cNvPicPr>
            <a:picLocks noGrp="1" noChangeAspect="1"/>
          </p:cNvPicPr>
          <p:nvPr>
            <p:ph idx="1"/>
          </p:nvPr>
        </p:nvPicPr>
        <p:blipFill>
          <a:blip r:embed="rId3"/>
          <a:stretch>
            <a:fillRect/>
          </a:stretch>
        </p:blipFill>
        <p:spPr>
          <a:xfrm>
            <a:off x="935182" y="3042435"/>
            <a:ext cx="10699472" cy="609167"/>
          </a:xfrm>
          <a:prstGeom prst="rect">
            <a:avLst/>
          </a:prstGeom>
        </p:spPr>
      </p:pic>
      <p:pic>
        <p:nvPicPr>
          <p:cNvPr id="5" name="图片 4"/>
          <p:cNvPicPr>
            <a:picLocks noChangeAspect="1"/>
          </p:cNvPicPr>
          <p:nvPr/>
        </p:nvPicPr>
        <p:blipFill>
          <a:blip r:embed="rId4"/>
          <a:stretch>
            <a:fillRect/>
          </a:stretch>
        </p:blipFill>
        <p:spPr>
          <a:xfrm>
            <a:off x="935182" y="4193195"/>
            <a:ext cx="10699472" cy="2236264"/>
          </a:xfrm>
          <a:prstGeom prst="rect">
            <a:avLst/>
          </a:prstGeom>
        </p:spPr>
      </p:pic>
      <p:pic>
        <p:nvPicPr>
          <p:cNvPr id="6" name="图片 5"/>
          <p:cNvPicPr>
            <a:picLocks noChangeAspect="1"/>
          </p:cNvPicPr>
          <p:nvPr/>
        </p:nvPicPr>
        <p:blipFill>
          <a:blip r:embed="rId5"/>
          <a:stretch>
            <a:fillRect/>
          </a:stretch>
        </p:blipFill>
        <p:spPr>
          <a:xfrm>
            <a:off x="838200" y="1454529"/>
            <a:ext cx="6483710" cy="1046313"/>
          </a:xfrm>
          <a:prstGeom prst="rect">
            <a:avLst/>
          </a:prstGeom>
        </p:spPr>
      </p:pic>
      <p:pic>
        <p:nvPicPr>
          <p:cNvPr id="7" name="图片 6"/>
          <p:cNvPicPr>
            <a:picLocks noChangeAspect="1"/>
          </p:cNvPicPr>
          <p:nvPr/>
        </p:nvPicPr>
        <p:blipFill>
          <a:blip r:embed="rId6"/>
          <a:stretch>
            <a:fillRect/>
          </a:stretch>
        </p:blipFill>
        <p:spPr>
          <a:xfrm>
            <a:off x="6096000" y="2500842"/>
            <a:ext cx="5865337" cy="541593"/>
          </a:xfrm>
          <a:prstGeom prst="rect">
            <a:avLst/>
          </a:prstGeom>
        </p:spPr>
      </p:pic>
    </p:spTree>
    <p:extLst>
      <p:ext uri="{BB962C8B-B14F-4D97-AF65-F5344CB8AC3E}">
        <p14:creationId xmlns:p14="http://schemas.microsoft.com/office/powerpoint/2010/main" val="410241175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3.1.2 </a:t>
            </a:r>
            <a:r>
              <a:rPr lang="en-US" altLang="zh-CN" dirty="0" err="1" smtClean="0"/>
              <a:t>VGGNet</a:t>
            </a:r>
            <a:endParaRPr lang="zh-CN" altLang="en-US" dirty="0"/>
          </a:p>
        </p:txBody>
      </p:sp>
      <p:sp>
        <p:nvSpPr>
          <p:cNvPr id="3" name="内容占位符 2"/>
          <p:cNvSpPr>
            <a:spLocks noGrp="1"/>
          </p:cNvSpPr>
          <p:nvPr>
            <p:ph idx="1"/>
          </p:nvPr>
        </p:nvSpPr>
        <p:spPr>
          <a:xfrm>
            <a:off x="159328" y="1893599"/>
            <a:ext cx="10515600" cy="4351338"/>
          </a:xfrm>
        </p:spPr>
        <p:txBody>
          <a:bodyPr/>
          <a:lstStyle/>
          <a:p>
            <a:r>
              <a:rPr lang="en-US" altLang="zh-CN" dirty="0"/>
              <a:t>19</a:t>
            </a:r>
            <a:r>
              <a:rPr lang="zh-CN" altLang="en-US" dirty="0"/>
              <a:t>层</a:t>
            </a:r>
            <a:r>
              <a:rPr lang="en-US" altLang="zh-CN" dirty="0"/>
              <a:t> 14</a:t>
            </a:r>
            <a:r>
              <a:rPr lang="zh-CN" altLang="en-US" dirty="0"/>
              <a:t>年</a:t>
            </a:r>
            <a:r>
              <a:rPr lang="en-US" altLang="zh-CN" dirty="0"/>
              <a:t>ILSVRC</a:t>
            </a:r>
            <a:r>
              <a:rPr lang="zh-CN" altLang="en-US" dirty="0"/>
              <a:t>亚军</a:t>
            </a:r>
            <a:r>
              <a:rPr lang="en-US" altLang="zh-CN" dirty="0"/>
              <a:t> </a:t>
            </a:r>
            <a:endParaRPr lang="en-US" altLang="zh-CN" dirty="0" smtClean="0"/>
          </a:p>
          <a:p>
            <a:r>
              <a:rPr lang="en-US" altLang="zh-CN" dirty="0" smtClean="0"/>
              <a:t>top5 </a:t>
            </a:r>
            <a:r>
              <a:rPr lang="en-US" altLang="zh-CN" dirty="0"/>
              <a:t>7.3%</a:t>
            </a:r>
            <a:r>
              <a:rPr lang="zh-CN" altLang="en-US" dirty="0"/>
              <a:t>错误率</a:t>
            </a:r>
            <a:endParaRPr lang="en-US" altLang="zh-CN" dirty="0"/>
          </a:p>
          <a:p>
            <a:r>
              <a:rPr lang="zh-CN" altLang="en-US" dirty="0"/>
              <a:t>重复</a:t>
            </a:r>
            <a:r>
              <a:rPr lang="zh-CN" altLang="en-US" dirty="0" smtClean="0"/>
              <a:t>堆叠</a:t>
            </a:r>
            <a:r>
              <a:rPr lang="en-US" altLang="zh-CN" dirty="0" smtClean="0"/>
              <a:t>3X3</a:t>
            </a:r>
            <a:r>
              <a:rPr lang="zh-CN" altLang="en-US" dirty="0" smtClean="0"/>
              <a:t>卷积</a:t>
            </a:r>
            <a:r>
              <a:rPr lang="zh-CN" altLang="en-US" dirty="0"/>
              <a:t>层和</a:t>
            </a:r>
            <a:r>
              <a:rPr lang="en-US" altLang="zh-CN" dirty="0" smtClean="0"/>
              <a:t>2X2</a:t>
            </a:r>
            <a:r>
              <a:rPr lang="zh-CN" altLang="en-US" dirty="0" smtClean="0"/>
              <a:t>池化层</a:t>
            </a:r>
            <a:endParaRPr lang="en-US" altLang="zh-CN" dirty="0" smtClean="0"/>
          </a:p>
          <a:p>
            <a:r>
              <a:rPr lang="zh-CN" altLang="en-US" dirty="0" smtClean="0"/>
              <a:t>问题：</a:t>
            </a:r>
            <a:endParaRPr lang="en-US" altLang="zh-CN" dirty="0" smtClean="0"/>
          </a:p>
          <a:p>
            <a:endParaRPr lang="en-US" altLang="zh-CN" dirty="0" smtClean="0"/>
          </a:p>
          <a:p>
            <a:pPr marL="0" lvl="0" indent="0">
              <a:lnSpc>
                <a:spcPct val="100000"/>
              </a:lnSpc>
              <a:spcBef>
                <a:spcPts val="0"/>
              </a:spcBef>
              <a:buNone/>
              <a:defRPr/>
            </a:pPr>
            <a:r>
              <a:rPr lang="en-US" altLang="zh-CN" dirty="0"/>
              <a:t>1.</a:t>
            </a:r>
            <a:r>
              <a:rPr lang="zh-CN" altLang="en-US" dirty="0"/>
              <a:t>他是怎么堆叠卷积层的？</a:t>
            </a:r>
            <a:endParaRPr lang="en-US" altLang="zh-CN" dirty="0"/>
          </a:p>
          <a:p>
            <a:pPr marL="0" lvl="0" indent="0">
              <a:lnSpc>
                <a:spcPct val="100000"/>
              </a:lnSpc>
              <a:spcBef>
                <a:spcPts val="0"/>
              </a:spcBef>
              <a:buNone/>
              <a:defRPr/>
            </a:pPr>
            <a:r>
              <a:rPr lang="en-US" altLang="zh-CN" dirty="0"/>
              <a:t>2.</a:t>
            </a:r>
            <a:r>
              <a:rPr lang="zh-CN" altLang="en-US" dirty="0"/>
              <a:t>为什么这样堆叠效果好？</a:t>
            </a:r>
            <a:endParaRPr lang="en-US" altLang="zh-CN" dirty="0"/>
          </a:p>
          <a:p>
            <a:pPr marL="0" lvl="0" indent="0">
              <a:lnSpc>
                <a:spcPct val="100000"/>
              </a:lnSpc>
              <a:spcBef>
                <a:spcPts val="0"/>
              </a:spcBef>
              <a:buNone/>
              <a:defRPr/>
            </a:pPr>
            <a:r>
              <a:rPr lang="en-US" altLang="zh-CN" dirty="0"/>
              <a:t>3.</a:t>
            </a:r>
            <a:r>
              <a:rPr lang="zh-CN" altLang="en-US" dirty="0"/>
              <a:t>网络层数深了之后怎么训练？</a:t>
            </a:r>
          </a:p>
          <a:p>
            <a:endParaRPr lang="zh-CN" altLang="en-US" dirty="0"/>
          </a:p>
          <a:p>
            <a:endParaRPr lang="zh-CN" altLang="en-US" dirty="0"/>
          </a:p>
        </p:txBody>
      </p:sp>
      <p:pic>
        <p:nvPicPr>
          <p:cNvPr id="5" name="图片 4"/>
          <p:cNvPicPr>
            <a:picLocks noChangeAspect="1"/>
          </p:cNvPicPr>
          <p:nvPr/>
        </p:nvPicPr>
        <p:blipFill>
          <a:blip r:embed="rId3"/>
          <a:stretch>
            <a:fillRect/>
          </a:stretch>
        </p:blipFill>
        <p:spPr>
          <a:xfrm>
            <a:off x="6096000" y="568036"/>
            <a:ext cx="6061154" cy="6114256"/>
          </a:xfrm>
          <a:prstGeom prst="rect">
            <a:avLst/>
          </a:prstGeom>
        </p:spPr>
      </p:pic>
    </p:spTree>
    <p:extLst>
      <p:ext uri="{BB962C8B-B14F-4D97-AF65-F5344CB8AC3E}">
        <p14:creationId xmlns:p14="http://schemas.microsoft.com/office/powerpoint/2010/main" val="16329828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3.1.3 </a:t>
            </a:r>
            <a:r>
              <a:rPr lang="en-US" altLang="zh-CN" dirty="0" err="1" smtClean="0"/>
              <a:t>GoogLeNet</a:t>
            </a:r>
            <a:endParaRPr lang="zh-CN" altLang="en-US" dirty="0"/>
          </a:p>
        </p:txBody>
      </p:sp>
      <p:sp>
        <p:nvSpPr>
          <p:cNvPr id="3" name="内容占位符 2"/>
          <p:cNvSpPr>
            <a:spLocks noGrp="1"/>
          </p:cNvSpPr>
          <p:nvPr>
            <p:ph idx="1"/>
          </p:nvPr>
        </p:nvSpPr>
        <p:spPr>
          <a:xfrm>
            <a:off x="97414" y="1479260"/>
            <a:ext cx="10515600" cy="5115503"/>
          </a:xfrm>
        </p:spPr>
        <p:txBody>
          <a:bodyPr>
            <a:normAutofit/>
          </a:bodyPr>
          <a:lstStyle/>
          <a:p>
            <a:r>
              <a:rPr lang="en-US" altLang="zh-CN" b="1" dirty="0" smtClean="0"/>
              <a:t>Inception V1 </a:t>
            </a:r>
            <a:r>
              <a:rPr lang="zh-CN" altLang="en-US" dirty="0" smtClean="0"/>
              <a:t>（</a:t>
            </a:r>
            <a:r>
              <a:rPr lang="en-US" altLang="zh-CN" dirty="0" smtClean="0"/>
              <a:t>14</a:t>
            </a:r>
            <a:r>
              <a:rPr lang="zh-CN" altLang="en-US" dirty="0"/>
              <a:t>年</a:t>
            </a:r>
            <a:r>
              <a:rPr lang="en-US" altLang="zh-CN" dirty="0"/>
              <a:t>ILSVRC</a:t>
            </a:r>
            <a:r>
              <a:rPr lang="zh-CN" altLang="en-US" dirty="0" smtClean="0"/>
              <a:t>冠军</a:t>
            </a:r>
            <a:r>
              <a:rPr lang="en-US" altLang="zh-CN" dirty="0" smtClean="0"/>
              <a:t> </a:t>
            </a:r>
            <a:r>
              <a:rPr lang="en-US" altLang="zh-CN" dirty="0"/>
              <a:t>top5 6.67</a:t>
            </a:r>
            <a:r>
              <a:rPr lang="zh-CN" altLang="en-US" dirty="0" smtClean="0"/>
              <a:t>）</a:t>
            </a:r>
            <a:endParaRPr lang="en-US" altLang="zh-CN" dirty="0" smtClean="0"/>
          </a:p>
          <a:p>
            <a:r>
              <a:rPr lang="zh-CN" altLang="en-US" dirty="0" smtClean="0"/>
              <a:t>提出</a:t>
            </a:r>
            <a:r>
              <a:rPr lang="en-US" altLang="zh-CN" dirty="0" smtClean="0"/>
              <a:t>Inception Module</a:t>
            </a:r>
          </a:p>
          <a:p>
            <a:r>
              <a:rPr lang="zh-CN" altLang="en-US" dirty="0"/>
              <a:t>去除全连接</a:t>
            </a:r>
            <a:r>
              <a:rPr lang="zh-CN" altLang="en-US" dirty="0" smtClean="0"/>
              <a:t>层</a:t>
            </a:r>
            <a:endParaRPr lang="en-US" altLang="zh-CN" dirty="0" smtClean="0"/>
          </a:p>
          <a:p>
            <a:r>
              <a:rPr lang="zh-CN" altLang="en-US" dirty="0" smtClean="0"/>
              <a:t>使用辅助分类结点</a:t>
            </a:r>
            <a:endParaRPr lang="en-US" altLang="zh-CN" dirty="0" smtClean="0"/>
          </a:p>
          <a:p>
            <a:r>
              <a:rPr lang="zh-CN" altLang="en-US" dirty="0"/>
              <a:t>学习</a:t>
            </a:r>
            <a:r>
              <a:rPr lang="zh-CN" altLang="en-US" dirty="0" smtClean="0"/>
              <a:t>率</a:t>
            </a:r>
            <a:r>
              <a:rPr lang="en-US" altLang="zh-CN" dirty="0" smtClean="0"/>
              <a:t>decay</a:t>
            </a:r>
          </a:p>
          <a:p>
            <a:r>
              <a:rPr lang="zh-CN" altLang="en-US" dirty="0"/>
              <a:t>数据</a:t>
            </a:r>
            <a:r>
              <a:rPr lang="zh-CN" altLang="en-US" dirty="0" smtClean="0"/>
              <a:t>增强</a:t>
            </a:r>
            <a:endParaRPr lang="en-US" altLang="zh-CN" dirty="0" smtClean="0"/>
          </a:p>
          <a:p>
            <a:endParaRPr lang="en-US" altLang="zh-CN" dirty="0" smtClean="0"/>
          </a:p>
          <a:p>
            <a:r>
              <a:rPr lang="en-US" altLang="zh-CN" dirty="0" smtClean="0"/>
              <a:t>Inception V2 </a:t>
            </a:r>
            <a:r>
              <a:rPr lang="zh-CN" altLang="en-US" dirty="0"/>
              <a:t>（</a:t>
            </a:r>
            <a:r>
              <a:rPr lang="en-US" altLang="zh-CN" dirty="0"/>
              <a:t>15</a:t>
            </a:r>
            <a:r>
              <a:rPr lang="zh-CN" altLang="en-US" dirty="0"/>
              <a:t>年</a:t>
            </a:r>
            <a:r>
              <a:rPr lang="en-US" altLang="zh-CN" dirty="0"/>
              <a:t> top 5 4.8%</a:t>
            </a:r>
            <a:r>
              <a:rPr lang="zh-CN" altLang="en-US" dirty="0" smtClean="0"/>
              <a:t>）</a:t>
            </a:r>
            <a:endParaRPr lang="en-US" altLang="zh-CN" dirty="0" smtClean="0"/>
          </a:p>
          <a:p>
            <a:r>
              <a:rPr lang="en-US" altLang="zh-CN" dirty="0" smtClean="0"/>
              <a:t>Inception V3 </a:t>
            </a:r>
            <a:r>
              <a:rPr lang="zh-CN" altLang="en-US" dirty="0" smtClean="0"/>
              <a:t>（</a:t>
            </a:r>
            <a:r>
              <a:rPr lang="en-US" altLang="zh-CN" dirty="0"/>
              <a:t>15</a:t>
            </a:r>
            <a:r>
              <a:rPr lang="zh-CN" altLang="en-US" dirty="0"/>
              <a:t>年</a:t>
            </a:r>
            <a:r>
              <a:rPr lang="en-US" altLang="zh-CN" dirty="0"/>
              <a:t> top 5 3.5%</a:t>
            </a:r>
            <a:r>
              <a:rPr lang="zh-CN" altLang="en-US" dirty="0" smtClean="0"/>
              <a:t>）</a:t>
            </a:r>
            <a:endParaRPr lang="en-US" altLang="zh-CN" dirty="0" smtClean="0"/>
          </a:p>
          <a:p>
            <a:r>
              <a:rPr lang="en-US" altLang="zh-CN" dirty="0" smtClean="0"/>
              <a:t>Inception V4 </a:t>
            </a:r>
            <a:r>
              <a:rPr lang="zh-CN" altLang="en-US" dirty="0"/>
              <a:t>（</a:t>
            </a:r>
            <a:r>
              <a:rPr lang="en-US" altLang="zh-CN" dirty="0"/>
              <a:t>16</a:t>
            </a:r>
            <a:r>
              <a:rPr lang="zh-CN" altLang="en-US" dirty="0"/>
              <a:t>年</a:t>
            </a:r>
            <a:r>
              <a:rPr lang="en-US" altLang="zh-CN" dirty="0"/>
              <a:t> top 5 3.08%</a:t>
            </a:r>
            <a:r>
              <a:rPr lang="zh-CN" altLang="en-US" dirty="0"/>
              <a:t>）</a:t>
            </a:r>
          </a:p>
          <a:p>
            <a:endParaRPr lang="zh-CN" altLang="en-US" dirty="0"/>
          </a:p>
        </p:txBody>
      </p:sp>
      <p:pic>
        <p:nvPicPr>
          <p:cNvPr id="4" name="图片 3"/>
          <p:cNvPicPr>
            <a:picLocks noChangeAspect="1"/>
          </p:cNvPicPr>
          <p:nvPr/>
        </p:nvPicPr>
        <p:blipFill>
          <a:blip r:embed="rId3"/>
          <a:stretch>
            <a:fillRect/>
          </a:stretch>
        </p:blipFill>
        <p:spPr>
          <a:xfrm>
            <a:off x="5670921" y="3422072"/>
            <a:ext cx="6521079" cy="3312391"/>
          </a:xfrm>
          <a:prstGeom prst="rect">
            <a:avLst/>
          </a:prstGeom>
        </p:spPr>
      </p:pic>
      <p:sp>
        <p:nvSpPr>
          <p:cNvPr id="5" name="矩形 4"/>
          <p:cNvSpPr/>
          <p:nvPr/>
        </p:nvSpPr>
        <p:spPr>
          <a:xfrm>
            <a:off x="5493760" y="2248076"/>
            <a:ext cx="6449201" cy="646331"/>
          </a:xfrm>
          <a:prstGeom prst="rect">
            <a:avLst/>
          </a:prstGeom>
        </p:spPr>
        <p:txBody>
          <a:bodyPr wrap="none">
            <a:spAutoFit/>
          </a:bodyPr>
          <a:lstStyle/>
          <a:p>
            <a:pPr>
              <a:defRPr/>
            </a:pPr>
            <a:r>
              <a:rPr lang="en-US" altLang="zh-CN" dirty="0"/>
              <a:t>[1,100,100,128</a:t>
            </a:r>
            <a:r>
              <a:rPr lang="en-US" altLang="zh-CN" dirty="0" smtClean="0"/>
              <a:t>]                                                    </a:t>
            </a:r>
            <a:r>
              <a:rPr lang="en-US" altLang="zh-CN" dirty="0"/>
              <a:t>[</a:t>
            </a:r>
            <a:r>
              <a:rPr lang="en-US" altLang="zh-CN" dirty="0" smtClean="0"/>
              <a:t>1,100,100,256]</a:t>
            </a:r>
            <a:endParaRPr lang="en-US" altLang="zh-CN" dirty="0"/>
          </a:p>
          <a:p>
            <a:pPr lvl="0">
              <a:defRPr/>
            </a:pPr>
            <a:r>
              <a:rPr lang="en-US" altLang="zh-CN" dirty="0" smtClean="0"/>
              <a:t> </a:t>
            </a:r>
            <a:endParaRPr lang="en-US" altLang="zh-CN" dirty="0"/>
          </a:p>
        </p:txBody>
      </p:sp>
      <p:sp>
        <p:nvSpPr>
          <p:cNvPr id="6" name="文本框 5"/>
          <p:cNvSpPr txBox="1"/>
          <p:nvPr/>
        </p:nvSpPr>
        <p:spPr>
          <a:xfrm>
            <a:off x="7924800" y="1615440"/>
            <a:ext cx="1785592" cy="369332"/>
          </a:xfrm>
          <a:prstGeom prst="rect">
            <a:avLst/>
          </a:prstGeom>
          <a:noFill/>
        </p:spPr>
        <p:txBody>
          <a:bodyPr wrap="square" rtlCol="0">
            <a:spAutoFit/>
          </a:bodyPr>
          <a:lstStyle/>
          <a:p>
            <a:r>
              <a:rPr lang="en-US" altLang="zh-CN" dirty="0" smtClean="0"/>
              <a:t>[5,5,128,256]</a:t>
            </a:r>
            <a:endParaRPr lang="zh-CN" altLang="en-US" dirty="0"/>
          </a:p>
        </p:txBody>
      </p:sp>
      <p:sp>
        <p:nvSpPr>
          <p:cNvPr id="7" name="文本框 6"/>
          <p:cNvSpPr txBox="1"/>
          <p:nvPr/>
        </p:nvSpPr>
        <p:spPr>
          <a:xfrm>
            <a:off x="7326196" y="2865505"/>
            <a:ext cx="2982800" cy="369332"/>
          </a:xfrm>
          <a:prstGeom prst="rect">
            <a:avLst/>
          </a:prstGeom>
          <a:noFill/>
        </p:spPr>
        <p:txBody>
          <a:bodyPr wrap="square" rtlCol="0">
            <a:spAutoFit/>
          </a:bodyPr>
          <a:lstStyle/>
          <a:p>
            <a:r>
              <a:rPr lang="en-US" altLang="zh-CN" dirty="0" smtClean="0"/>
              <a:t>[1,1,128,32]        [5,5,32,256]</a:t>
            </a:r>
            <a:endParaRPr lang="zh-CN" altLang="en-US" dirty="0"/>
          </a:p>
        </p:txBody>
      </p:sp>
      <p:cxnSp>
        <p:nvCxnSpPr>
          <p:cNvPr id="9" name="直接箭头连接符 8"/>
          <p:cNvCxnSpPr>
            <a:endCxn id="6" idx="1"/>
          </p:cNvCxnSpPr>
          <p:nvPr/>
        </p:nvCxnSpPr>
        <p:spPr>
          <a:xfrm flipV="1">
            <a:off x="6968836" y="1800106"/>
            <a:ext cx="955964" cy="5229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9282545" y="1780025"/>
            <a:ext cx="1330469" cy="52328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6877577" y="2535985"/>
            <a:ext cx="569241" cy="50706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562109" y="3081642"/>
            <a:ext cx="484909" cy="109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10213043" y="2571242"/>
            <a:ext cx="527909" cy="47892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8032786" y="2527223"/>
            <a:ext cx="1762798" cy="369332"/>
          </a:xfrm>
          <a:prstGeom prst="rect">
            <a:avLst/>
          </a:prstGeom>
          <a:noFill/>
        </p:spPr>
        <p:txBody>
          <a:bodyPr wrap="square" rtlCol="0">
            <a:spAutoFit/>
          </a:bodyPr>
          <a:lstStyle/>
          <a:p>
            <a:r>
              <a:rPr lang="en-US" altLang="zh-CN" dirty="0" smtClean="0"/>
              <a:t>[1,100,100,32]</a:t>
            </a:r>
            <a:endParaRPr lang="zh-CN" altLang="en-US" dirty="0"/>
          </a:p>
        </p:txBody>
      </p:sp>
      <p:sp>
        <p:nvSpPr>
          <p:cNvPr id="24" name="文本框 23"/>
          <p:cNvSpPr txBox="1"/>
          <p:nvPr/>
        </p:nvSpPr>
        <p:spPr>
          <a:xfrm>
            <a:off x="7214739" y="1315582"/>
            <a:ext cx="4139061" cy="369332"/>
          </a:xfrm>
          <a:prstGeom prst="rect">
            <a:avLst/>
          </a:prstGeom>
          <a:noFill/>
        </p:spPr>
        <p:txBody>
          <a:bodyPr wrap="square" rtlCol="0">
            <a:spAutoFit/>
          </a:bodyPr>
          <a:lstStyle/>
          <a:p>
            <a:r>
              <a:rPr lang="zh-CN" altLang="en-US" b="1" dirty="0" smtClean="0"/>
              <a:t>直接通过</a:t>
            </a:r>
            <a:r>
              <a:rPr lang="en-US" altLang="zh-CN" b="1" dirty="0" smtClean="0"/>
              <a:t>256</a:t>
            </a:r>
            <a:r>
              <a:rPr lang="zh-CN" altLang="en-US" b="1" dirty="0" smtClean="0"/>
              <a:t>个卷积核的</a:t>
            </a:r>
            <a:r>
              <a:rPr lang="en-US" altLang="zh-CN" b="1" dirty="0" smtClean="0"/>
              <a:t>5X5</a:t>
            </a:r>
            <a:r>
              <a:rPr lang="zh-CN" altLang="en-US" b="1" dirty="0" smtClean="0"/>
              <a:t>卷积层</a:t>
            </a:r>
            <a:endParaRPr lang="zh-CN" altLang="en-US" b="1" dirty="0"/>
          </a:p>
        </p:txBody>
      </p:sp>
      <p:sp>
        <p:nvSpPr>
          <p:cNvPr id="25" name="文本框 24"/>
          <p:cNvSpPr txBox="1"/>
          <p:nvPr/>
        </p:nvSpPr>
        <p:spPr>
          <a:xfrm>
            <a:off x="5493983" y="3155630"/>
            <a:ext cx="6874953" cy="369332"/>
          </a:xfrm>
          <a:prstGeom prst="rect">
            <a:avLst/>
          </a:prstGeom>
          <a:noFill/>
        </p:spPr>
        <p:txBody>
          <a:bodyPr wrap="square" rtlCol="0">
            <a:spAutoFit/>
          </a:bodyPr>
          <a:lstStyle/>
          <a:p>
            <a:r>
              <a:rPr lang="zh-CN" altLang="en-US" b="1" dirty="0" smtClean="0"/>
              <a:t>先通过</a:t>
            </a:r>
            <a:r>
              <a:rPr lang="en-US" altLang="zh-CN" b="1" dirty="0" smtClean="0"/>
              <a:t>32</a:t>
            </a:r>
            <a:r>
              <a:rPr lang="zh-CN" altLang="en-US" b="1" dirty="0" smtClean="0"/>
              <a:t>个卷积核</a:t>
            </a:r>
            <a:r>
              <a:rPr lang="en-US" altLang="zh-CN" b="1" dirty="0" smtClean="0"/>
              <a:t>1X1</a:t>
            </a:r>
            <a:r>
              <a:rPr lang="zh-CN" altLang="en-US" b="1" dirty="0" smtClean="0"/>
              <a:t>卷积降维再通过</a:t>
            </a:r>
            <a:r>
              <a:rPr lang="en-US" altLang="zh-CN" b="1" dirty="0" smtClean="0"/>
              <a:t>256</a:t>
            </a:r>
            <a:r>
              <a:rPr lang="zh-CN" altLang="en-US" b="1" dirty="0" smtClean="0"/>
              <a:t>个卷积核的</a:t>
            </a:r>
            <a:r>
              <a:rPr lang="en-US" altLang="zh-CN" b="1" dirty="0" smtClean="0"/>
              <a:t>5X5</a:t>
            </a:r>
            <a:r>
              <a:rPr lang="zh-CN" altLang="en-US" b="1" dirty="0" smtClean="0"/>
              <a:t>卷积</a:t>
            </a:r>
            <a:endParaRPr lang="zh-CN" altLang="en-US" b="1" dirty="0"/>
          </a:p>
        </p:txBody>
      </p:sp>
    </p:spTree>
    <p:extLst>
      <p:ext uri="{BB962C8B-B14F-4D97-AF65-F5344CB8AC3E}">
        <p14:creationId xmlns:p14="http://schemas.microsoft.com/office/powerpoint/2010/main" val="340040086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3.1.3 </a:t>
            </a:r>
            <a:r>
              <a:rPr lang="en-US" altLang="zh-CN" dirty="0" err="1"/>
              <a:t>GoogLeNet</a:t>
            </a:r>
            <a:endParaRPr lang="zh-CN" altLang="en-US" dirty="0"/>
          </a:p>
        </p:txBody>
      </p:sp>
      <p:pic>
        <p:nvPicPr>
          <p:cNvPr id="4098" name="Picture 2" descr="这里写图片描述"/>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815" y="365125"/>
            <a:ext cx="12190185" cy="612370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4"/>
          <a:stretch>
            <a:fillRect/>
          </a:stretch>
        </p:blipFill>
        <p:spPr>
          <a:xfrm>
            <a:off x="9021329" y="76922"/>
            <a:ext cx="989012" cy="1978024"/>
          </a:xfrm>
          <a:prstGeom prst="rect">
            <a:avLst/>
          </a:prstGeom>
        </p:spPr>
      </p:pic>
      <p:pic>
        <p:nvPicPr>
          <p:cNvPr id="5" name="图片 4"/>
          <p:cNvPicPr>
            <a:picLocks noChangeAspect="1"/>
          </p:cNvPicPr>
          <p:nvPr/>
        </p:nvPicPr>
        <p:blipFill>
          <a:blip r:embed="rId5"/>
          <a:stretch>
            <a:fillRect/>
          </a:stretch>
        </p:blipFill>
        <p:spPr>
          <a:xfrm>
            <a:off x="7636084" y="4477328"/>
            <a:ext cx="789657" cy="2380672"/>
          </a:xfrm>
          <a:prstGeom prst="rect">
            <a:avLst/>
          </a:prstGeom>
        </p:spPr>
      </p:pic>
      <p:pic>
        <p:nvPicPr>
          <p:cNvPr id="6" name="图片 5"/>
          <p:cNvPicPr>
            <a:picLocks noChangeAspect="1"/>
          </p:cNvPicPr>
          <p:nvPr/>
        </p:nvPicPr>
        <p:blipFill>
          <a:blip r:embed="rId6"/>
          <a:stretch>
            <a:fillRect/>
          </a:stretch>
        </p:blipFill>
        <p:spPr>
          <a:xfrm>
            <a:off x="1440441" y="4378035"/>
            <a:ext cx="805818" cy="2399001"/>
          </a:xfrm>
          <a:prstGeom prst="rect">
            <a:avLst/>
          </a:prstGeom>
        </p:spPr>
      </p:pic>
      <p:cxnSp>
        <p:nvCxnSpPr>
          <p:cNvPr id="8" name="直接箭头连接符 7"/>
          <p:cNvCxnSpPr/>
          <p:nvPr/>
        </p:nvCxnSpPr>
        <p:spPr>
          <a:xfrm flipH="1">
            <a:off x="2313709" y="4779818"/>
            <a:ext cx="4461164" cy="1011382"/>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8425741" y="4378035"/>
            <a:ext cx="1090094" cy="119950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flipV="1">
            <a:off x="9933709" y="1352804"/>
            <a:ext cx="2091604" cy="1208736"/>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3111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2.1.2 </a:t>
            </a:r>
            <a:r>
              <a:rPr lang="zh-CN" altLang="en-US" dirty="0" smtClean="0"/>
              <a:t>正则化项</a:t>
            </a:r>
            <a:endParaRPr lang="zh-CN" altLang="en-US" dirty="0"/>
          </a:p>
        </p:txBody>
      </p:sp>
      <p:pic>
        <p:nvPicPr>
          <p:cNvPr id="4" name="内容占位符 3"/>
          <p:cNvPicPr>
            <a:picLocks noGrp="1" noChangeAspect="1"/>
          </p:cNvPicPr>
          <p:nvPr>
            <p:ph idx="1"/>
          </p:nvPr>
        </p:nvPicPr>
        <p:blipFill>
          <a:blip r:embed="rId4"/>
          <a:stretch>
            <a:fillRect/>
          </a:stretch>
        </p:blipFill>
        <p:spPr>
          <a:xfrm>
            <a:off x="1156421" y="1810328"/>
            <a:ext cx="3219066" cy="807388"/>
          </a:xfrm>
          <a:prstGeom prst="rect">
            <a:avLst/>
          </a:prstGeom>
        </p:spPr>
      </p:pic>
      <p:graphicFrame>
        <p:nvGraphicFramePr>
          <p:cNvPr id="6" name="对象 5"/>
          <p:cNvGraphicFramePr>
            <a:graphicFrameLocks noChangeAspect="1"/>
          </p:cNvGraphicFramePr>
          <p:nvPr>
            <p:extLst>
              <p:ext uri="{D42A27DB-BD31-4B8C-83A1-F6EECF244321}">
                <p14:modId xmlns:p14="http://schemas.microsoft.com/office/powerpoint/2010/main" val="1622589403"/>
              </p:ext>
            </p:extLst>
          </p:nvPr>
        </p:nvGraphicFramePr>
        <p:xfrm>
          <a:off x="4375150" y="1884363"/>
          <a:ext cx="1171575" cy="660400"/>
        </p:xfrm>
        <a:graphic>
          <a:graphicData uri="http://schemas.openxmlformats.org/presentationml/2006/ole">
            <mc:AlternateContent xmlns:mc="http://schemas.openxmlformats.org/markup-compatibility/2006">
              <mc:Choice xmlns:v="urn:schemas-microsoft-com:vml" Requires="v">
                <p:oleObj spid="_x0000_s1087" name="Equation" r:id="rId5" imgW="495000" imgH="279360" progId="Equation.DSMT4">
                  <p:embed/>
                </p:oleObj>
              </mc:Choice>
              <mc:Fallback>
                <p:oleObj name="Equation" r:id="rId5" imgW="495000" imgH="279360" progId="Equation.DSMT4">
                  <p:embed/>
                  <p:pic>
                    <p:nvPicPr>
                      <p:cNvPr id="0" name=""/>
                      <p:cNvPicPr/>
                      <p:nvPr/>
                    </p:nvPicPr>
                    <p:blipFill>
                      <a:blip r:embed="rId6"/>
                      <a:stretch>
                        <a:fillRect/>
                      </a:stretch>
                    </p:blipFill>
                    <p:spPr>
                      <a:xfrm>
                        <a:off x="4375150" y="1884363"/>
                        <a:ext cx="1171575" cy="660400"/>
                      </a:xfrm>
                      <a:prstGeom prst="rect">
                        <a:avLst/>
                      </a:prstGeom>
                    </p:spPr>
                  </p:pic>
                </p:oleObj>
              </mc:Fallback>
            </mc:AlternateContent>
          </a:graphicData>
        </a:graphic>
      </p:graphicFrame>
      <p:sp>
        <p:nvSpPr>
          <p:cNvPr id="7" name="文本框 6"/>
          <p:cNvSpPr txBox="1"/>
          <p:nvPr/>
        </p:nvSpPr>
        <p:spPr>
          <a:xfrm>
            <a:off x="838200" y="3255819"/>
            <a:ext cx="10716491" cy="1754326"/>
          </a:xfrm>
          <a:prstGeom prst="rect">
            <a:avLst/>
          </a:prstGeom>
          <a:noFill/>
        </p:spPr>
        <p:txBody>
          <a:bodyPr wrap="square" rtlCol="0">
            <a:spAutoFit/>
          </a:bodyPr>
          <a:lstStyle/>
          <a:p>
            <a:r>
              <a:rPr lang="en-US" altLang="zh-CN" dirty="0" smtClean="0"/>
              <a:t>L0</a:t>
            </a:r>
            <a:r>
              <a:rPr lang="zh-CN" altLang="en-US" dirty="0" smtClean="0"/>
              <a:t>范数</a:t>
            </a:r>
            <a:r>
              <a:rPr lang="zh-CN" altLang="en-US" dirty="0"/>
              <a:t>倾向于</a:t>
            </a:r>
            <a:r>
              <a:rPr lang="en-US" altLang="zh-CN" dirty="0"/>
              <a:t>w</a:t>
            </a:r>
            <a:r>
              <a:rPr lang="zh-CN" altLang="en-US" dirty="0"/>
              <a:t>分量尽量稀疏</a:t>
            </a:r>
          </a:p>
          <a:p>
            <a:endParaRPr lang="en-US" altLang="zh-CN" dirty="0" smtClean="0"/>
          </a:p>
          <a:p>
            <a:r>
              <a:rPr lang="en-US" altLang="zh-CN" dirty="0" smtClean="0"/>
              <a:t>L1</a:t>
            </a:r>
            <a:r>
              <a:rPr lang="zh-CN" altLang="en-US" dirty="0" smtClean="0"/>
              <a:t>范数</a:t>
            </a:r>
            <a:r>
              <a:rPr lang="zh-CN" altLang="en-US" dirty="0"/>
              <a:t>倾向于</a:t>
            </a:r>
            <a:r>
              <a:rPr lang="en-US" altLang="zh-CN" dirty="0"/>
              <a:t>w</a:t>
            </a:r>
            <a:r>
              <a:rPr lang="zh-CN" altLang="en-US" dirty="0"/>
              <a:t>分量尽量稀疏</a:t>
            </a:r>
          </a:p>
          <a:p>
            <a:endParaRPr lang="en-US" altLang="zh-CN" dirty="0" smtClean="0"/>
          </a:p>
          <a:p>
            <a:r>
              <a:rPr lang="en-US" altLang="zh-CN" dirty="0" smtClean="0"/>
              <a:t>L2</a:t>
            </a:r>
            <a:r>
              <a:rPr lang="zh-CN" altLang="en-US" dirty="0" smtClean="0"/>
              <a:t>范数</a:t>
            </a:r>
            <a:r>
              <a:rPr lang="zh-CN" altLang="en-US" dirty="0"/>
              <a:t>倾向于</a:t>
            </a:r>
            <a:r>
              <a:rPr lang="en-US" altLang="zh-CN" dirty="0"/>
              <a:t>w</a:t>
            </a:r>
            <a:r>
              <a:rPr lang="zh-CN" altLang="en-US" dirty="0"/>
              <a:t>分量取值的</a:t>
            </a:r>
            <a:r>
              <a:rPr lang="zh-CN" altLang="en-US" dirty="0" smtClean="0"/>
              <a:t>均衡</a:t>
            </a:r>
            <a:r>
              <a:rPr lang="zh-CN" altLang="en-US" dirty="0"/>
              <a:t>非零分量尽量稠密</a:t>
            </a:r>
          </a:p>
          <a:p>
            <a:endParaRPr lang="zh-CN" altLang="en-US" dirty="0"/>
          </a:p>
        </p:txBody>
      </p:sp>
    </p:spTree>
    <p:extLst>
      <p:ext uri="{BB962C8B-B14F-4D97-AF65-F5344CB8AC3E}">
        <p14:creationId xmlns:p14="http://schemas.microsoft.com/office/powerpoint/2010/main" val="279457677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3.1.3 </a:t>
            </a:r>
            <a:r>
              <a:rPr lang="en-US" altLang="zh-CN" dirty="0" err="1"/>
              <a:t>GoogLeNet</a:t>
            </a:r>
            <a:endParaRPr lang="zh-CN" altLang="en-US" dirty="0"/>
          </a:p>
        </p:txBody>
      </p:sp>
      <p:sp>
        <p:nvSpPr>
          <p:cNvPr id="3" name="内容占位符 2"/>
          <p:cNvSpPr>
            <a:spLocks noGrp="1"/>
          </p:cNvSpPr>
          <p:nvPr>
            <p:ph idx="1"/>
          </p:nvPr>
        </p:nvSpPr>
        <p:spPr>
          <a:xfrm>
            <a:off x="838200" y="1825625"/>
            <a:ext cx="10515600" cy="4893830"/>
          </a:xfrm>
        </p:spPr>
        <p:txBody>
          <a:bodyPr>
            <a:normAutofit lnSpcReduction="10000"/>
          </a:bodyPr>
          <a:lstStyle/>
          <a:p>
            <a:r>
              <a:rPr lang="en-US" altLang="zh-CN" b="1" dirty="0"/>
              <a:t>Inception V2 </a:t>
            </a:r>
            <a:r>
              <a:rPr lang="zh-CN" altLang="en-US" b="1" dirty="0"/>
              <a:t>（</a:t>
            </a:r>
            <a:r>
              <a:rPr lang="en-US" altLang="zh-CN" b="1" dirty="0"/>
              <a:t>15</a:t>
            </a:r>
            <a:r>
              <a:rPr lang="zh-CN" altLang="en-US" b="1" dirty="0"/>
              <a:t>年</a:t>
            </a:r>
            <a:r>
              <a:rPr lang="en-US" altLang="zh-CN" b="1" dirty="0"/>
              <a:t> top 5 4.8%</a:t>
            </a:r>
            <a:r>
              <a:rPr lang="zh-CN" altLang="en-US" b="1" dirty="0" smtClean="0"/>
              <a:t>）</a:t>
            </a:r>
            <a:endParaRPr lang="en-US" altLang="zh-CN" b="1" dirty="0" smtClean="0"/>
          </a:p>
          <a:p>
            <a:r>
              <a:rPr lang="zh-CN" altLang="en-US" dirty="0" smtClean="0"/>
              <a:t>使用</a:t>
            </a:r>
            <a:r>
              <a:rPr lang="en-US" altLang="zh-CN" dirty="0" smtClean="0"/>
              <a:t>3X3</a:t>
            </a:r>
            <a:r>
              <a:rPr lang="zh-CN" altLang="en-US" dirty="0" smtClean="0"/>
              <a:t>卷积堆叠</a:t>
            </a:r>
            <a:endParaRPr lang="en-US" altLang="zh-CN" dirty="0" smtClean="0"/>
          </a:p>
          <a:p>
            <a:r>
              <a:rPr lang="zh-CN" altLang="en-US" dirty="0" smtClean="0"/>
              <a:t>提出</a:t>
            </a:r>
            <a:r>
              <a:rPr lang="en-US" altLang="zh-CN" dirty="0" smtClean="0"/>
              <a:t>BN</a:t>
            </a:r>
          </a:p>
          <a:p>
            <a:r>
              <a:rPr lang="zh-CN" altLang="en-US" dirty="0" smtClean="0"/>
              <a:t>去除</a:t>
            </a:r>
            <a:r>
              <a:rPr lang="en-US" altLang="zh-CN" dirty="0" smtClean="0"/>
              <a:t>Dropout</a:t>
            </a:r>
            <a:r>
              <a:rPr lang="zh-CN" altLang="en-US" dirty="0" smtClean="0"/>
              <a:t>和</a:t>
            </a:r>
            <a:r>
              <a:rPr lang="en-US" altLang="zh-CN" dirty="0" smtClean="0"/>
              <a:t>BN</a:t>
            </a:r>
            <a:endParaRPr lang="en-US" altLang="zh-CN" dirty="0"/>
          </a:p>
          <a:p>
            <a:r>
              <a:rPr lang="en-US" altLang="zh-CN" b="1" dirty="0"/>
              <a:t>Inception V3 </a:t>
            </a:r>
            <a:r>
              <a:rPr lang="zh-CN" altLang="en-US" b="1" dirty="0"/>
              <a:t>（</a:t>
            </a:r>
            <a:r>
              <a:rPr lang="en-US" altLang="zh-CN" b="1" dirty="0"/>
              <a:t>15</a:t>
            </a:r>
            <a:r>
              <a:rPr lang="zh-CN" altLang="en-US" b="1" dirty="0"/>
              <a:t>年</a:t>
            </a:r>
            <a:r>
              <a:rPr lang="en-US" altLang="zh-CN" b="1" dirty="0"/>
              <a:t> top 5 3.5%</a:t>
            </a:r>
            <a:r>
              <a:rPr lang="zh-CN" altLang="en-US" b="1" dirty="0" smtClean="0"/>
              <a:t>）</a:t>
            </a:r>
            <a:endParaRPr lang="en-US" altLang="zh-CN" b="1" dirty="0" smtClean="0"/>
          </a:p>
          <a:p>
            <a:r>
              <a:rPr lang="zh-CN" altLang="en-US" dirty="0" smtClean="0"/>
              <a:t>提出了</a:t>
            </a:r>
            <a:r>
              <a:rPr lang="en-US" altLang="zh-CN" dirty="0"/>
              <a:t>factorization into small convolution</a:t>
            </a:r>
            <a:r>
              <a:rPr lang="zh-CN" altLang="en-US" dirty="0"/>
              <a:t>的思想</a:t>
            </a:r>
          </a:p>
          <a:p>
            <a:r>
              <a:rPr lang="zh-CN" altLang="en-US" dirty="0"/>
              <a:t>增加了一层非线性扩展模型表达能力</a:t>
            </a:r>
          </a:p>
          <a:p>
            <a:r>
              <a:rPr lang="zh-CN" altLang="en-US" dirty="0"/>
              <a:t>优化了</a:t>
            </a:r>
            <a:r>
              <a:rPr lang="en-US" altLang="zh-CN" dirty="0"/>
              <a:t>Inception </a:t>
            </a:r>
            <a:r>
              <a:rPr lang="en-US" altLang="zh-CN" dirty="0" smtClean="0"/>
              <a:t>Module</a:t>
            </a:r>
            <a:endParaRPr lang="en-US" altLang="zh-CN" dirty="0"/>
          </a:p>
          <a:p>
            <a:r>
              <a:rPr lang="en-US" altLang="zh-CN" b="1" dirty="0"/>
              <a:t>Inception V4 </a:t>
            </a:r>
            <a:r>
              <a:rPr lang="zh-CN" altLang="en-US" b="1" dirty="0"/>
              <a:t>（</a:t>
            </a:r>
            <a:r>
              <a:rPr lang="en-US" altLang="zh-CN" b="1" dirty="0"/>
              <a:t>16</a:t>
            </a:r>
            <a:r>
              <a:rPr lang="zh-CN" altLang="en-US" b="1" dirty="0"/>
              <a:t>年</a:t>
            </a:r>
            <a:r>
              <a:rPr lang="en-US" altLang="zh-CN" b="1" dirty="0"/>
              <a:t> top 5 3.08%</a:t>
            </a:r>
            <a:r>
              <a:rPr lang="zh-CN" altLang="en-US" b="1" dirty="0" smtClean="0"/>
              <a:t>）</a:t>
            </a:r>
            <a:endParaRPr lang="en-US" altLang="zh-CN" b="1" dirty="0" smtClean="0"/>
          </a:p>
          <a:p>
            <a:r>
              <a:rPr lang="zh-CN" altLang="en-US" dirty="0" smtClean="0"/>
              <a:t>结合了</a:t>
            </a:r>
            <a:r>
              <a:rPr lang="en-US" altLang="zh-CN" dirty="0" err="1" smtClean="0"/>
              <a:t>ResNet</a:t>
            </a:r>
            <a:r>
              <a:rPr lang="zh-CN" altLang="en-US" dirty="0" smtClean="0"/>
              <a:t>的思想</a:t>
            </a:r>
            <a:endParaRPr lang="en-US" altLang="zh-CN" dirty="0" smtClean="0"/>
          </a:p>
          <a:p>
            <a:endParaRPr lang="zh-CN" altLang="en-US" dirty="0"/>
          </a:p>
          <a:p>
            <a:endParaRPr lang="zh-CN" altLang="en-US" dirty="0"/>
          </a:p>
        </p:txBody>
      </p:sp>
      <p:pic>
        <p:nvPicPr>
          <p:cNvPr id="5122" name="Picture 2" descr="这里写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 y="1825625"/>
            <a:ext cx="1170622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35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6446405" y="1552575"/>
            <a:ext cx="5610225" cy="5305425"/>
          </a:xfrm>
          <a:prstGeom prst="rect">
            <a:avLst/>
          </a:prstGeom>
        </p:spPr>
      </p:pic>
      <p:sp>
        <p:nvSpPr>
          <p:cNvPr id="2" name="标题 1"/>
          <p:cNvSpPr>
            <a:spLocks noGrp="1"/>
          </p:cNvSpPr>
          <p:nvPr>
            <p:ph type="title"/>
          </p:nvPr>
        </p:nvSpPr>
        <p:spPr/>
        <p:txBody>
          <a:bodyPr/>
          <a:lstStyle/>
          <a:p>
            <a:r>
              <a:rPr lang="en-US" altLang="zh-CN" dirty="0" smtClean="0"/>
              <a:t>3.1.4 </a:t>
            </a:r>
            <a:r>
              <a:rPr lang="en-US" altLang="zh-CN" dirty="0" err="1" smtClean="0"/>
              <a:t>ResNet</a:t>
            </a:r>
            <a:endParaRPr lang="zh-CN" altLang="en-US" dirty="0"/>
          </a:p>
        </p:txBody>
      </p:sp>
      <p:sp>
        <p:nvSpPr>
          <p:cNvPr id="3" name="内容占位符 2"/>
          <p:cNvSpPr>
            <a:spLocks noGrp="1"/>
          </p:cNvSpPr>
          <p:nvPr>
            <p:ph idx="1"/>
          </p:nvPr>
        </p:nvSpPr>
        <p:spPr>
          <a:xfrm>
            <a:off x="252557" y="1437698"/>
            <a:ext cx="10515600" cy="4351338"/>
          </a:xfrm>
        </p:spPr>
        <p:txBody>
          <a:bodyPr/>
          <a:lstStyle/>
          <a:p>
            <a:r>
              <a:rPr lang="en-US" altLang="zh-CN" dirty="0"/>
              <a:t>2015</a:t>
            </a:r>
            <a:r>
              <a:rPr lang="zh-CN" altLang="en-US" dirty="0"/>
              <a:t>年</a:t>
            </a:r>
            <a:r>
              <a:rPr lang="en-US" altLang="zh-CN" dirty="0"/>
              <a:t> ImageNet </a:t>
            </a:r>
            <a:r>
              <a:rPr lang="zh-CN" altLang="en-US" dirty="0"/>
              <a:t>冠军</a:t>
            </a:r>
            <a:r>
              <a:rPr lang="en-US" altLang="zh-CN" dirty="0"/>
              <a:t> 152</a:t>
            </a:r>
            <a:r>
              <a:rPr lang="zh-CN" altLang="en-US" dirty="0"/>
              <a:t>层</a:t>
            </a:r>
            <a:r>
              <a:rPr lang="en-US" altLang="zh-CN" dirty="0"/>
              <a:t> </a:t>
            </a:r>
            <a:r>
              <a:rPr lang="en-US" altLang="zh-CN" dirty="0" smtClean="0"/>
              <a:t>3.57</a:t>
            </a:r>
            <a:r>
              <a:rPr lang="en-US" altLang="zh-CN" dirty="0"/>
              <a:t>%</a:t>
            </a:r>
            <a:r>
              <a:rPr lang="zh-CN" altLang="en-US" dirty="0"/>
              <a:t>错误率</a:t>
            </a:r>
          </a:p>
          <a:p>
            <a:r>
              <a:rPr lang="en-US" altLang="zh-CN" dirty="0" err="1" smtClean="0"/>
              <a:t>ResNet</a:t>
            </a:r>
            <a:r>
              <a:rPr lang="zh-CN" altLang="en-US" dirty="0" smtClean="0"/>
              <a:t>结构学习残差</a:t>
            </a:r>
            <a:endParaRPr lang="zh-CN" altLang="en-US" dirty="0"/>
          </a:p>
        </p:txBody>
      </p:sp>
      <p:pic>
        <p:nvPicPr>
          <p:cNvPr id="4100" name="Picture 4" descr="这里写图片描述"/>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1137" y="5133975"/>
            <a:ext cx="4619625" cy="172402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为什么ResNet和DenseNet可以这么深？一文详解残差块为何有助于解决梯度弥散问题。"/>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811" y="2496849"/>
            <a:ext cx="521970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img.blog.csdn.net/20170220210432796?watermark/2/text/aHR0cDovL2Jsb2cuY3Nkbi5uZXQvd3NwYmE=/font/5a6L5L2T/fontsize/400/fill/I0JBQkFCMA==/dissolve/70/gravity/Cent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053" y="2763261"/>
            <a:ext cx="7048500" cy="2581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1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690127" y="0"/>
            <a:ext cx="10809145" cy="6692088"/>
          </a:xfrm>
          <a:prstGeom prst="rect">
            <a:avLst/>
          </a:prstGeom>
        </p:spPr>
      </p:pic>
    </p:spTree>
    <p:extLst>
      <p:ext uri="{BB962C8B-B14F-4D97-AF65-F5344CB8AC3E}">
        <p14:creationId xmlns:p14="http://schemas.microsoft.com/office/powerpoint/2010/main" val="30238415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LSTM</a:t>
            </a:r>
            <a:endParaRPr lang="zh-CN" altLang="en-US" dirty="0"/>
          </a:p>
        </p:txBody>
      </p:sp>
      <p:pic>
        <p:nvPicPr>
          <p:cNvPr id="5122" name="Picture 2" descr="https://pic1.zhimg.com/50/v2-dc73185e3bde51fe372a930922a905a4_hd.jp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1364690"/>
            <a:ext cx="3442855" cy="549331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7477" y="2424545"/>
            <a:ext cx="8204523" cy="4048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6088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LSTM</a:t>
            </a:r>
            <a:endParaRPr lang="zh-CN" altLang="en-US" dirty="0"/>
          </a:p>
        </p:txBody>
      </p:sp>
      <p:pic>
        <p:nvPicPr>
          <p:cNvPr id="4" name="内容占位符 3"/>
          <p:cNvPicPr>
            <a:picLocks noGrp="1" noChangeAspect="1"/>
          </p:cNvPicPr>
          <p:nvPr>
            <p:ph idx="1"/>
          </p:nvPr>
        </p:nvPicPr>
        <p:blipFill>
          <a:blip r:embed="rId3"/>
          <a:stretch>
            <a:fillRect/>
          </a:stretch>
        </p:blipFill>
        <p:spPr>
          <a:xfrm>
            <a:off x="2403764" y="1427452"/>
            <a:ext cx="7048500" cy="1895475"/>
          </a:xfrm>
          <a:prstGeom prst="rect">
            <a:avLst/>
          </a:prstGeom>
        </p:spPr>
      </p:pic>
      <p:pic>
        <p:nvPicPr>
          <p:cNvPr id="5" name="图片 4"/>
          <p:cNvPicPr>
            <a:picLocks noChangeAspect="1"/>
          </p:cNvPicPr>
          <p:nvPr/>
        </p:nvPicPr>
        <p:blipFill>
          <a:blip r:embed="rId4"/>
          <a:stretch>
            <a:fillRect/>
          </a:stretch>
        </p:blipFill>
        <p:spPr>
          <a:xfrm>
            <a:off x="0" y="4129018"/>
            <a:ext cx="5383140" cy="2146442"/>
          </a:xfrm>
          <a:prstGeom prst="rect">
            <a:avLst/>
          </a:prstGeom>
        </p:spPr>
      </p:pic>
      <p:pic>
        <p:nvPicPr>
          <p:cNvPr id="6" name="图片 5"/>
          <p:cNvPicPr>
            <a:picLocks noChangeAspect="1"/>
          </p:cNvPicPr>
          <p:nvPr/>
        </p:nvPicPr>
        <p:blipFill>
          <a:blip r:embed="rId5"/>
          <a:stretch>
            <a:fillRect/>
          </a:stretch>
        </p:blipFill>
        <p:spPr>
          <a:xfrm>
            <a:off x="5928014" y="4129018"/>
            <a:ext cx="5712760" cy="2146442"/>
          </a:xfrm>
          <a:prstGeom prst="rect">
            <a:avLst/>
          </a:prstGeom>
        </p:spPr>
      </p:pic>
      <p:cxnSp>
        <p:nvCxnSpPr>
          <p:cNvPr id="8" name="直接箭头连接符 7"/>
          <p:cNvCxnSpPr/>
          <p:nvPr/>
        </p:nvCxnSpPr>
        <p:spPr>
          <a:xfrm>
            <a:off x="5264727" y="5222878"/>
            <a:ext cx="831273" cy="0"/>
          </a:xfrm>
          <a:prstGeom prst="straightConnector1">
            <a:avLst/>
          </a:prstGeom>
          <a:ln w="57150">
            <a:solidFill>
              <a:srgbClr val="FF0000"/>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9" name="图片 8"/>
          <p:cNvPicPr>
            <a:picLocks noChangeAspect="1"/>
          </p:cNvPicPr>
          <p:nvPr/>
        </p:nvPicPr>
        <p:blipFill>
          <a:blip r:embed="rId6"/>
          <a:stretch>
            <a:fillRect/>
          </a:stretch>
        </p:blipFill>
        <p:spPr>
          <a:xfrm>
            <a:off x="9476720" y="2092036"/>
            <a:ext cx="1541108" cy="1566793"/>
          </a:xfrm>
          <a:prstGeom prst="rect">
            <a:avLst/>
          </a:prstGeom>
        </p:spPr>
      </p:pic>
    </p:spTree>
    <p:extLst>
      <p:ext uri="{BB962C8B-B14F-4D97-AF65-F5344CB8AC3E}">
        <p14:creationId xmlns:p14="http://schemas.microsoft.com/office/powerpoint/2010/main" val="31579851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LSTM</a:t>
            </a:r>
            <a:endParaRPr lang="zh-CN" altLang="en-US" dirty="0"/>
          </a:p>
        </p:txBody>
      </p:sp>
      <p:pic>
        <p:nvPicPr>
          <p:cNvPr id="4" name="内容占位符 3"/>
          <p:cNvPicPr>
            <a:picLocks noGrp="1" noChangeAspect="1"/>
          </p:cNvPicPr>
          <p:nvPr>
            <p:ph idx="1"/>
          </p:nvPr>
        </p:nvPicPr>
        <p:blipFill>
          <a:blip r:embed="rId3"/>
          <a:stretch>
            <a:fillRect/>
          </a:stretch>
        </p:blipFill>
        <p:spPr>
          <a:xfrm>
            <a:off x="4592783" y="149520"/>
            <a:ext cx="7432963" cy="2792770"/>
          </a:xfrm>
          <a:prstGeom prst="rect">
            <a:avLst/>
          </a:prstGeom>
        </p:spPr>
      </p:pic>
      <p:pic>
        <p:nvPicPr>
          <p:cNvPr id="5" name="图片 4"/>
          <p:cNvPicPr>
            <a:picLocks noChangeAspect="1"/>
          </p:cNvPicPr>
          <p:nvPr/>
        </p:nvPicPr>
        <p:blipFill>
          <a:blip r:embed="rId4"/>
          <a:stretch>
            <a:fillRect/>
          </a:stretch>
        </p:blipFill>
        <p:spPr>
          <a:xfrm>
            <a:off x="1358611" y="3282586"/>
            <a:ext cx="10118738" cy="3115617"/>
          </a:xfrm>
          <a:prstGeom prst="rect">
            <a:avLst/>
          </a:prstGeom>
        </p:spPr>
      </p:pic>
    </p:spTree>
    <p:extLst>
      <p:ext uri="{BB962C8B-B14F-4D97-AF65-F5344CB8AC3E}">
        <p14:creationId xmlns:p14="http://schemas.microsoft.com/office/powerpoint/2010/main" val="17895422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LSTM</a:t>
            </a:r>
            <a:endParaRPr lang="zh-CN" altLang="en-US" dirty="0"/>
          </a:p>
        </p:txBody>
      </p:sp>
      <p:pic>
        <p:nvPicPr>
          <p:cNvPr id="4" name="内容占位符 3"/>
          <p:cNvPicPr>
            <a:picLocks noChangeAspect="1"/>
          </p:cNvPicPr>
          <p:nvPr/>
        </p:nvPicPr>
        <p:blipFill>
          <a:blip r:embed="rId3"/>
          <a:stretch>
            <a:fillRect/>
          </a:stretch>
        </p:blipFill>
        <p:spPr>
          <a:xfrm>
            <a:off x="4592783" y="149520"/>
            <a:ext cx="7432963" cy="2792770"/>
          </a:xfrm>
          <a:prstGeom prst="rect">
            <a:avLst/>
          </a:prstGeom>
        </p:spPr>
      </p:pic>
      <p:pic>
        <p:nvPicPr>
          <p:cNvPr id="5" name="图片 4"/>
          <p:cNvPicPr>
            <a:picLocks noChangeAspect="1"/>
          </p:cNvPicPr>
          <p:nvPr/>
        </p:nvPicPr>
        <p:blipFill>
          <a:blip r:embed="rId4"/>
          <a:stretch>
            <a:fillRect/>
          </a:stretch>
        </p:blipFill>
        <p:spPr>
          <a:xfrm>
            <a:off x="599642" y="3157895"/>
            <a:ext cx="10675073" cy="3054137"/>
          </a:xfrm>
          <a:prstGeom prst="rect">
            <a:avLst/>
          </a:prstGeom>
        </p:spPr>
      </p:pic>
      <p:pic>
        <p:nvPicPr>
          <p:cNvPr id="6" name="图片 5"/>
          <p:cNvPicPr>
            <a:picLocks noChangeAspect="1"/>
          </p:cNvPicPr>
          <p:nvPr/>
        </p:nvPicPr>
        <p:blipFill>
          <a:blip r:embed="rId5"/>
          <a:stretch>
            <a:fillRect/>
          </a:stretch>
        </p:blipFill>
        <p:spPr>
          <a:xfrm>
            <a:off x="986272" y="1375626"/>
            <a:ext cx="2491220" cy="2097331"/>
          </a:xfrm>
          <a:prstGeom prst="rect">
            <a:avLst/>
          </a:prstGeom>
        </p:spPr>
      </p:pic>
    </p:spTree>
    <p:extLst>
      <p:ext uri="{BB962C8B-B14F-4D97-AF65-F5344CB8AC3E}">
        <p14:creationId xmlns:p14="http://schemas.microsoft.com/office/powerpoint/2010/main" val="350335739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LSTM</a:t>
            </a:r>
            <a:endParaRPr lang="zh-CN" altLang="en-US" dirty="0"/>
          </a:p>
        </p:txBody>
      </p:sp>
      <p:pic>
        <p:nvPicPr>
          <p:cNvPr id="5" name="内容占位符 4"/>
          <p:cNvPicPr>
            <a:picLocks noGrp="1" noChangeAspect="1"/>
          </p:cNvPicPr>
          <p:nvPr>
            <p:ph idx="1"/>
          </p:nvPr>
        </p:nvPicPr>
        <p:blipFill>
          <a:blip r:embed="rId3"/>
          <a:stretch>
            <a:fillRect/>
          </a:stretch>
        </p:blipFill>
        <p:spPr>
          <a:xfrm>
            <a:off x="310428" y="3273975"/>
            <a:ext cx="10219027" cy="3316820"/>
          </a:xfrm>
          <a:prstGeom prst="rect">
            <a:avLst/>
          </a:prstGeom>
        </p:spPr>
      </p:pic>
      <p:pic>
        <p:nvPicPr>
          <p:cNvPr id="4" name="内容占位符 3"/>
          <p:cNvPicPr>
            <a:picLocks noChangeAspect="1"/>
          </p:cNvPicPr>
          <p:nvPr/>
        </p:nvPicPr>
        <p:blipFill>
          <a:blip r:embed="rId4"/>
          <a:stretch>
            <a:fillRect/>
          </a:stretch>
        </p:blipFill>
        <p:spPr>
          <a:xfrm>
            <a:off x="4592783" y="149520"/>
            <a:ext cx="7432963" cy="2792770"/>
          </a:xfrm>
          <a:prstGeom prst="rect">
            <a:avLst/>
          </a:prstGeom>
        </p:spPr>
      </p:pic>
    </p:spTree>
    <p:extLst>
      <p:ext uri="{BB962C8B-B14F-4D97-AF65-F5344CB8AC3E}">
        <p14:creationId xmlns:p14="http://schemas.microsoft.com/office/powerpoint/2010/main" val="29561516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LSTM</a:t>
            </a:r>
            <a:endParaRPr lang="zh-CN" altLang="en-US" dirty="0"/>
          </a:p>
        </p:txBody>
      </p:sp>
      <p:pic>
        <p:nvPicPr>
          <p:cNvPr id="4" name="内容占位符 3"/>
          <p:cNvPicPr>
            <a:picLocks noChangeAspect="1"/>
          </p:cNvPicPr>
          <p:nvPr/>
        </p:nvPicPr>
        <p:blipFill>
          <a:blip r:embed="rId3"/>
          <a:stretch>
            <a:fillRect/>
          </a:stretch>
        </p:blipFill>
        <p:spPr>
          <a:xfrm>
            <a:off x="4592783" y="149520"/>
            <a:ext cx="7432963" cy="2792770"/>
          </a:xfrm>
          <a:prstGeom prst="rect">
            <a:avLst/>
          </a:prstGeom>
        </p:spPr>
      </p:pic>
      <p:pic>
        <p:nvPicPr>
          <p:cNvPr id="5" name="图片 4"/>
          <p:cNvPicPr>
            <a:picLocks noChangeAspect="1"/>
          </p:cNvPicPr>
          <p:nvPr/>
        </p:nvPicPr>
        <p:blipFill>
          <a:blip r:embed="rId4"/>
          <a:stretch>
            <a:fillRect/>
          </a:stretch>
        </p:blipFill>
        <p:spPr>
          <a:xfrm>
            <a:off x="387494" y="3157895"/>
            <a:ext cx="10505207" cy="3419983"/>
          </a:xfrm>
          <a:prstGeom prst="rect">
            <a:avLst/>
          </a:prstGeom>
        </p:spPr>
      </p:pic>
    </p:spTree>
    <p:extLst>
      <p:ext uri="{BB962C8B-B14F-4D97-AF65-F5344CB8AC3E}">
        <p14:creationId xmlns:p14="http://schemas.microsoft.com/office/powerpoint/2010/main" val="311684632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3.2 LSTM</a:t>
            </a:r>
            <a:endParaRPr lang="zh-CN" altLang="en-US" dirty="0"/>
          </a:p>
        </p:txBody>
      </p:sp>
      <p:pic>
        <p:nvPicPr>
          <p:cNvPr id="4" name="内容占位符 3"/>
          <p:cNvPicPr>
            <a:picLocks noGrp="1" noChangeAspect="1"/>
          </p:cNvPicPr>
          <p:nvPr>
            <p:ph idx="1"/>
          </p:nvPr>
        </p:nvPicPr>
        <p:blipFill>
          <a:blip r:embed="rId3"/>
          <a:stretch>
            <a:fillRect/>
          </a:stretch>
        </p:blipFill>
        <p:spPr>
          <a:xfrm>
            <a:off x="1070263" y="3602614"/>
            <a:ext cx="8863446" cy="3037033"/>
          </a:xfrm>
          <a:prstGeom prst="rect">
            <a:avLst/>
          </a:prstGeom>
        </p:spPr>
      </p:pic>
      <p:pic>
        <p:nvPicPr>
          <p:cNvPr id="5" name="图片 4"/>
          <p:cNvPicPr>
            <a:picLocks noChangeAspect="1"/>
          </p:cNvPicPr>
          <p:nvPr/>
        </p:nvPicPr>
        <p:blipFill>
          <a:blip r:embed="rId4"/>
          <a:stretch>
            <a:fillRect/>
          </a:stretch>
        </p:blipFill>
        <p:spPr>
          <a:xfrm>
            <a:off x="3503467" y="527739"/>
            <a:ext cx="7483186" cy="2811640"/>
          </a:xfrm>
          <a:prstGeom prst="rect">
            <a:avLst/>
          </a:prstGeom>
        </p:spPr>
      </p:pic>
    </p:spTree>
    <p:extLst>
      <p:ext uri="{BB962C8B-B14F-4D97-AF65-F5344CB8AC3E}">
        <p14:creationId xmlns:p14="http://schemas.microsoft.com/office/powerpoint/2010/main" val="11132603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2.1.3 LDA</a:t>
            </a:r>
            <a:r>
              <a:rPr lang="zh-CN" altLang="en-US" dirty="0" smtClean="0"/>
              <a:t>线性判别模型</a:t>
            </a:r>
            <a:endParaRPr lang="zh-CN" altLang="en-US" dirty="0"/>
          </a:p>
        </p:txBody>
      </p:sp>
      <p:pic>
        <p:nvPicPr>
          <p:cNvPr id="4" name="图片 3"/>
          <p:cNvPicPr>
            <a:picLocks noChangeAspect="1"/>
          </p:cNvPicPr>
          <p:nvPr/>
        </p:nvPicPr>
        <p:blipFill>
          <a:blip r:embed="rId3"/>
          <a:stretch>
            <a:fillRect/>
          </a:stretch>
        </p:blipFill>
        <p:spPr>
          <a:xfrm>
            <a:off x="430789" y="2016701"/>
            <a:ext cx="5470783" cy="3913043"/>
          </a:xfrm>
          <a:prstGeom prst="rect">
            <a:avLst/>
          </a:prstGeom>
        </p:spPr>
      </p:pic>
      <p:sp>
        <p:nvSpPr>
          <p:cNvPr id="5" name="矩形 4"/>
          <p:cNvSpPr/>
          <p:nvPr/>
        </p:nvSpPr>
        <p:spPr>
          <a:xfrm>
            <a:off x="6913419" y="3096059"/>
            <a:ext cx="3144982" cy="1754326"/>
          </a:xfrm>
          <a:prstGeom prst="rect">
            <a:avLst/>
          </a:prstGeom>
        </p:spPr>
        <p:txBody>
          <a:bodyPr wrap="square">
            <a:spAutoFit/>
          </a:bodyPr>
          <a:lstStyle/>
          <a:p>
            <a:r>
              <a:rPr lang="zh-CN" altLang="en-US" dirty="0">
                <a:solidFill>
                  <a:srgbClr val="000000"/>
                </a:solidFill>
                <a:latin typeface="微软雅黑" panose="020B0503020204020204" pitchFamily="34" charset="-122"/>
                <a:ea typeface="微软雅黑" panose="020B0503020204020204" pitchFamily="34" charset="-122"/>
              </a:rPr>
              <a:t>思想：找到一条直线，将样例投影到这条直线时，同类之间距离尽可能进，异类之间距离尽可能远。于是用这条直线给新的数据分类，也投影到它上面看远近。</a:t>
            </a:r>
            <a:endParaRPr lang="zh-CN" altLang="en-US" dirty="0">
              <a:solidFill>
                <a:srgbClr val="000000"/>
              </a:solidFill>
              <a:latin typeface="Segoe UI" panose="020B0502040204020203" pitchFamily="34" charset="0"/>
              <a:ea typeface="微软雅黑" panose="020B0503020204020204" pitchFamily="34" charset="-122"/>
            </a:endParaRPr>
          </a:p>
        </p:txBody>
      </p:sp>
    </p:spTree>
    <p:extLst>
      <p:ext uri="{BB962C8B-B14F-4D97-AF65-F5344CB8AC3E}">
        <p14:creationId xmlns:p14="http://schemas.microsoft.com/office/powerpoint/2010/main" val="7602201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3.3 Bi-directional LSTM</a:t>
            </a:r>
            <a:endParaRPr lang="zh-CN" altLang="en-US" dirty="0"/>
          </a:p>
        </p:txBody>
      </p:sp>
      <p:pic>
        <p:nvPicPr>
          <p:cNvPr id="4" name="内容占位符 3"/>
          <p:cNvPicPr>
            <a:picLocks noGrp="1" noChangeAspect="1"/>
          </p:cNvPicPr>
          <p:nvPr>
            <p:ph idx="1"/>
          </p:nvPr>
        </p:nvPicPr>
        <p:blipFill>
          <a:blip r:embed="rId3"/>
          <a:stretch>
            <a:fillRect/>
          </a:stretch>
        </p:blipFill>
        <p:spPr>
          <a:xfrm>
            <a:off x="2068133" y="1385455"/>
            <a:ext cx="7085049" cy="5110162"/>
          </a:xfrm>
          <a:prstGeom prst="rect">
            <a:avLst/>
          </a:prstGeom>
        </p:spPr>
      </p:pic>
    </p:spTree>
    <p:extLst>
      <p:ext uri="{BB962C8B-B14F-4D97-AF65-F5344CB8AC3E}">
        <p14:creationId xmlns:p14="http://schemas.microsoft.com/office/powerpoint/2010/main" val="392494518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深度学习的</a:t>
            </a:r>
            <a:r>
              <a:rPr lang="zh-CN" altLang="en-US" dirty="0" smtClean="0"/>
              <a:t>未来</a:t>
            </a:r>
            <a:endParaRPr lang="zh-CN" altLang="en-US" dirty="0"/>
          </a:p>
        </p:txBody>
      </p:sp>
      <p:sp>
        <p:nvSpPr>
          <p:cNvPr id="3" name="内容占位符 2"/>
          <p:cNvSpPr>
            <a:spLocks noGrp="1"/>
          </p:cNvSpPr>
          <p:nvPr>
            <p:ph idx="1"/>
          </p:nvPr>
        </p:nvSpPr>
        <p:spPr/>
        <p:txBody>
          <a:bodyPr/>
          <a:lstStyle/>
          <a:p>
            <a:r>
              <a:rPr lang="en-US" altLang="zh-CN" b="1" dirty="0"/>
              <a:t>4.1 </a:t>
            </a:r>
            <a:r>
              <a:rPr lang="en-US" altLang="zh-CN" b="1" dirty="0" smtClean="0"/>
              <a:t>GAN</a:t>
            </a:r>
          </a:p>
          <a:p>
            <a:endParaRPr lang="en-US" altLang="zh-CN" b="1" dirty="0"/>
          </a:p>
          <a:p>
            <a:r>
              <a:rPr lang="en-US" altLang="zh-CN" b="1" dirty="0"/>
              <a:t>4.2 </a:t>
            </a:r>
            <a:r>
              <a:rPr lang="zh-CN" altLang="en-US" b="1" dirty="0"/>
              <a:t>决策树为基的深度</a:t>
            </a:r>
            <a:r>
              <a:rPr lang="zh-CN" altLang="en-US" b="1" dirty="0" smtClean="0"/>
              <a:t>学习</a:t>
            </a:r>
            <a:endParaRPr lang="en-US" altLang="zh-CN" b="1" dirty="0" smtClean="0"/>
          </a:p>
          <a:p>
            <a:endParaRPr lang="en-US" altLang="zh-CN" b="1" dirty="0"/>
          </a:p>
          <a:p>
            <a:r>
              <a:rPr lang="en-US" altLang="zh-CN" b="1" dirty="0"/>
              <a:t>4.3 </a:t>
            </a:r>
            <a:r>
              <a:rPr lang="zh-CN" altLang="en-US" b="1" dirty="0"/>
              <a:t>增强学习</a:t>
            </a:r>
            <a:endParaRPr lang="en-US" altLang="zh-CN" b="1" dirty="0"/>
          </a:p>
          <a:p>
            <a:endParaRPr lang="zh-CN" altLang="en-US" dirty="0"/>
          </a:p>
        </p:txBody>
      </p:sp>
    </p:spTree>
    <p:extLst>
      <p:ext uri="{BB962C8B-B14F-4D97-AF65-F5344CB8AC3E}">
        <p14:creationId xmlns:p14="http://schemas.microsoft.com/office/powerpoint/2010/main" val="42049541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 GAN</a:t>
            </a:r>
            <a:endParaRPr lang="zh-CN" altLang="en-US" dirty="0"/>
          </a:p>
        </p:txBody>
      </p:sp>
      <p:pic>
        <p:nvPicPr>
          <p:cNvPr id="6" name="图片 5"/>
          <p:cNvPicPr>
            <a:picLocks noChangeAspect="1"/>
          </p:cNvPicPr>
          <p:nvPr/>
        </p:nvPicPr>
        <p:blipFill>
          <a:blip r:embed="rId3"/>
          <a:stretch>
            <a:fillRect/>
          </a:stretch>
        </p:blipFill>
        <p:spPr>
          <a:xfrm>
            <a:off x="6244071" y="365125"/>
            <a:ext cx="5703552" cy="3104716"/>
          </a:xfrm>
          <a:prstGeom prst="rect">
            <a:avLst/>
          </a:prstGeom>
        </p:spPr>
      </p:pic>
      <p:pic>
        <p:nvPicPr>
          <p:cNvPr id="7" name="图片 6"/>
          <p:cNvPicPr>
            <a:picLocks noChangeAspect="1"/>
          </p:cNvPicPr>
          <p:nvPr/>
        </p:nvPicPr>
        <p:blipFill>
          <a:blip r:embed="rId4"/>
          <a:stretch>
            <a:fillRect/>
          </a:stretch>
        </p:blipFill>
        <p:spPr>
          <a:xfrm>
            <a:off x="6405034" y="3780560"/>
            <a:ext cx="5381625" cy="2495550"/>
          </a:xfrm>
          <a:prstGeom prst="rect">
            <a:avLst/>
          </a:prstGeom>
        </p:spPr>
      </p:pic>
      <p:pic>
        <p:nvPicPr>
          <p:cNvPr id="10" name="图片 9"/>
          <p:cNvPicPr>
            <a:picLocks noChangeAspect="1"/>
          </p:cNvPicPr>
          <p:nvPr/>
        </p:nvPicPr>
        <p:blipFill>
          <a:blip r:embed="rId5"/>
          <a:stretch>
            <a:fillRect/>
          </a:stretch>
        </p:blipFill>
        <p:spPr>
          <a:xfrm>
            <a:off x="1352228" y="1421244"/>
            <a:ext cx="3494184" cy="4473862"/>
          </a:xfrm>
          <a:prstGeom prst="rect">
            <a:avLst/>
          </a:prstGeom>
        </p:spPr>
      </p:pic>
      <p:pic>
        <p:nvPicPr>
          <p:cNvPr id="6150" name="Picture 6" descr="http://images2015.cnblogs.com/blog/996828/201612/996828-20161230190125632-1225828343.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137" y="6030622"/>
            <a:ext cx="6379195" cy="827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41904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 GAN</a:t>
            </a:r>
            <a:endParaRPr lang="zh-CN" altLang="en-US" dirty="0"/>
          </a:p>
        </p:txBody>
      </p:sp>
      <p:pic>
        <p:nvPicPr>
          <p:cNvPr id="4" name="内容占位符 3"/>
          <p:cNvPicPr>
            <a:picLocks noGrp="1" noChangeAspect="1"/>
          </p:cNvPicPr>
          <p:nvPr>
            <p:ph idx="1"/>
          </p:nvPr>
        </p:nvPicPr>
        <p:blipFill>
          <a:blip r:embed="rId3"/>
          <a:stretch>
            <a:fillRect/>
          </a:stretch>
        </p:blipFill>
        <p:spPr>
          <a:xfrm>
            <a:off x="1059811" y="1352967"/>
            <a:ext cx="8569097" cy="5225777"/>
          </a:xfrm>
          <a:prstGeom prst="rect">
            <a:avLst/>
          </a:prstGeom>
        </p:spPr>
      </p:pic>
      <p:sp>
        <p:nvSpPr>
          <p:cNvPr id="5" name="矩形 4"/>
          <p:cNvSpPr/>
          <p:nvPr/>
        </p:nvSpPr>
        <p:spPr>
          <a:xfrm>
            <a:off x="3685309" y="4779818"/>
            <a:ext cx="845127" cy="22751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6" name="矩形 5"/>
          <p:cNvSpPr/>
          <p:nvPr/>
        </p:nvSpPr>
        <p:spPr>
          <a:xfrm>
            <a:off x="4107872" y="3236118"/>
            <a:ext cx="845127" cy="207818"/>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193116869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4.1 GAN</a:t>
            </a:r>
            <a:endParaRPr lang="zh-CN" altLang="en-US" dirty="0"/>
          </a:p>
        </p:txBody>
      </p:sp>
      <p:pic>
        <p:nvPicPr>
          <p:cNvPr id="4" name="内容占位符 3"/>
          <p:cNvPicPr>
            <a:picLocks noGrp="1" noChangeAspect="1"/>
          </p:cNvPicPr>
          <p:nvPr>
            <p:ph idx="1"/>
          </p:nvPr>
        </p:nvPicPr>
        <p:blipFill>
          <a:blip r:embed="rId3"/>
          <a:stretch>
            <a:fillRect/>
          </a:stretch>
        </p:blipFill>
        <p:spPr>
          <a:xfrm>
            <a:off x="1266044" y="1982788"/>
            <a:ext cx="9126511" cy="3345656"/>
          </a:xfrm>
          <a:prstGeom prst="rect">
            <a:avLst/>
          </a:prstGeom>
        </p:spPr>
      </p:pic>
      <p:sp>
        <p:nvSpPr>
          <p:cNvPr id="5" name="矩形 4"/>
          <p:cNvSpPr/>
          <p:nvPr/>
        </p:nvSpPr>
        <p:spPr>
          <a:xfrm>
            <a:off x="5132082" y="5328444"/>
            <a:ext cx="963918" cy="369332"/>
          </a:xfrm>
          <a:prstGeom prst="rect">
            <a:avLst/>
          </a:prstGeom>
        </p:spPr>
        <p:txBody>
          <a:bodyPr wrap="none">
            <a:spAutoFit/>
          </a:bodyPr>
          <a:lstStyle/>
          <a:p>
            <a:r>
              <a:rPr lang="en-US" altLang="zh-CN" dirty="0">
                <a:solidFill>
                  <a:srgbClr val="112B21"/>
                </a:solidFill>
                <a:latin typeface="Segoe UI" panose="020B0502040204020203" pitchFamily="34" charset="0"/>
              </a:rPr>
              <a:t>DCGAN</a:t>
            </a:r>
            <a:endParaRPr lang="zh-CN" altLang="en-US" dirty="0">
              <a:solidFill>
                <a:srgbClr val="112B21"/>
              </a:solidFill>
              <a:latin typeface="Segoe UI" panose="020B0502040204020203" pitchFamily="34" charset="0"/>
            </a:endParaRPr>
          </a:p>
        </p:txBody>
      </p:sp>
    </p:spTree>
    <p:extLst>
      <p:ext uri="{BB962C8B-B14F-4D97-AF65-F5344CB8AC3E}">
        <p14:creationId xmlns:p14="http://schemas.microsoft.com/office/powerpoint/2010/main" val="10942461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决策树为基的深度</a:t>
            </a:r>
            <a:r>
              <a:rPr lang="zh-CN" altLang="en-US" dirty="0" smtClean="0"/>
              <a:t>学习</a:t>
            </a:r>
            <a:endParaRPr lang="zh-CN" altLang="en-US" dirty="0"/>
          </a:p>
        </p:txBody>
      </p:sp>
      <p:sp>
        <p:nvSpPr>
          <p:cNvPr id="3" name="内容占位符 2"/>
          <p:cNvSpPr>
            <a:spLocks noGrp="1"/>
          </p:cNvSpPr>
          <p:nvPr>
            <p:ph idx="1"/>
          </p:nvPr>
        </p:nvSpPr>
        <p:spPr/>
        <p:txBody>
          <a:bodyPr/>
          <a:lstStyle/>
          <a:p>
            <a:r>
              <a:rPr lang="zh-CN" altLang="en-US" dirty="0"/>
              <a:t>什么是深度</a:t>
            </a:r>
            <a:r>
              <a:rPr lang="zh-CN" altLang="en-US" dirty="0" smtClean="0"/>
              <a:t>森林</a:t>
            </a:r>
            <a:r>
              <a:rPr lang="en-US" altLang="zh-CN" dirty="0" err="1"/>
              <a:t>gcforest</a:t>
            </a:r>
            <a:r>
              <a:rPr lang="zh-CN" altLang="en-US" dirty="0" smtClean="0"/>
              <a:t>？</a:t>
            </a:r>
            <a:endParaRPr lang="en-US" altLang="zh-CN" dirty="0"/>
          </a:p>
          <a:p>
            <a:endParaRPr lang="en-US" altLang="zh-CN" dirty="0" smtClean="0"/>
          </a:p>
          <a:p>
            <a:r>
              <a:rPr lang="en-US" altLang="zh-CN" dirty="0" smtClean="0"/>
              <a:t>DNN</a:t>
            </a:r>
            <a:r>
              <a:rPr lang="zh-CN" altLang="en-US" dirty="0" smtClean="0"/>
              <a:t>的问题？</a:t>
            </a:r>
            <a:endParaRPr lang="en-US" altLang="zh-CN" dirty="0" smtClean="0"/>
          </a:p>
          <a:p>
            <a:endParaRPr lang="en-US" altLang="zh-CN" dirty="0"/>
          </a:p>
          <a:p>
            <a:r>
              <a:rPr lang="zh-CN" altLang="en-US" dirty="0"/>
              <a:t>他和</a:t>
            </a:r>
            <a:r>
              <a:rPr lang="en-US" altLang="zh-CN" dirty="0"/>
              <a:t>DNN</a:t>
            </a:r>
            <a:r>
              <a:rPr lang="zh-CN" altLang="en-US" dirty="0"/>
              <a:t>中有什么区别？</a:t>
            </a:r>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4841276" y="3390900"/>
            <a:ext cx="7249124" cy="3286124"/>
          </a:xfrm>
          <a:prstGeom prst="rect">
            <a:avLst/>
          </a:prstGeom>
        </p:spPr>
      </p:pic>
    </p:spTree>
    <p:extLst>
      <p:ext uri="{BB962C8B-B14F-4D97-AF65-F5344CB8AC3E}">
        <p14:creationId xmlns:p14="http://schemas.microsoft.com/office/powerpoint/2010/main" val="248434037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决策树为基的深度学习</a:t>
            </a:r>
          </a:p>
        </p:txBody>
      </p:sp>
      <p:pic>
        <p:nvPicPr>
          <p:cNvPr id="4" name="内容占位符 3"/>
          <p:cNvPicPr>
            <a:picLocks noGrp="1" noChangeAspect="1"/>
          </p:cNvPicPr>
          <p:nvPr>
            <p:ph idx="1"/>
          </p:nvPr>
        </p:nvPicPr>
        <p:blipFill>
          <a:blip r:embed="rId3"/>
          <a:stretch>
            <a:fillRect/>
          </a:stretch>
        </p:blipFill>
        <p:spPr>
          <a:xfrm>
            <a:off x="2333365" y="1365612"/>
            <a:ext cx="6670935" cy="5141551"/>
          </a:xfrm>
          <a:prstGeom prst="rect">
            <a:avLst/>
          </a:prstGeom>
        </p:spPr>
      </p:pic>
    </p:spTree>
    <p:extLst>
      <p:ext uri="{BB962C8B-B14F-4D97-AF65-F5344CB8AC3E}">
        <p14:creationId xmlns:p14="http://schemas.microsoft.com/office/powerpoint/2010/main" val="102311534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决策树为基的深度学习</a:t>
            </a:r>
          </a:p>
        </p:txBody>
      </p:sp>
      <p:pic>
        <p:nvPicPr>
          <p:cNvPr id="4" name="内容占位符 3"/>
          <p:cNvPicPr>
            <a:picLocks noGrp="1" noChangeAspect="1"/>
          </p:cNvPicPr>
          <p:nvPr>
            <p:ph idx="1"/>
          </p:nvPr>
        </p:nvPicPr>
        <p:blipFill>
          <a:blip r:embed="rId3"/>
          <a:stretch>
            <a:fillRect/>
          </a:stretch>
        </p:blipFill>
        <p:spPr>
          <a:xfrm>
            <a:off x="533400" y="1340922"/>
            <a:ext cx="11176000" cy="5066230"/>
          </a:xfrm>
          <a:prstGeom prst="rect">
            <a:avLst/>
          </a:prstGeom>
        </p:spPr>
      </p:pic>
    </p:spTree>
    <p:extLst>
      <p:ext uri="{BB962C8B-B14F-4D97-AF65-F5344CB8AC3E}">
        <p14:creationId xmlns:p14="http://schemas.microsoft.com/office/powerpoint/2010/main" val="85698349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决策树为基的深度学习</a:t>
            </a:r>
          </a:p>
        </p:txBody>
      </p:sp>
      <p:pic>
        <p:nvPicPr>
          <p:cNvPr id="4" name="内容占位符 3"/>
          <p:cNvPicPr>
            <a:picLocks noGrp="1" noChangeAspect="1"/>
          </p:cNvPicPr>
          <p:nvPr>
            <p:ph idx="1"/>
          </p:nvPr>
        </p:nvPicPr>
        <p:blipFill>
          <a:blip r:embed="rId3"/>
          <a:stretch>
            <a:fillRect/>
          </a:stretch>
        </p:blipFill>
        <p:spPr>
          <a:xfrm>
            <a:off x="838200" y="1690688"/>
            <a:ext cx="10146953" cy="4752181"/>
          </a:xfrm>
          <a:prstGeom prst="rect">
            <a:avLst/>
          </a:prstGeom>
        </p:spPr>
      </p:pic>
    </p:spTree>
    <p:extLst>
      <p:ext uri="{BB962C8B-B14F-4D97-AF65-F5344CB8AC3E}">
        <p14:creationId xmlns:p14="http://schemas.microsoft.com/office/powerpoint/2010/main" val="33756511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决策树为基的深度学习</a:t>
            </a:r>
          </a:p>
        </p:txBody>
      </p:sp>
      <p:pic>
        <p:nvPicPr>
          <p:cNvPr id="4" name="内容占位符 3"/>
          <p:cNvPicPr>
            <a:picLocks noGrp="1" noChangeAspect="1"/>
          </p:cNvPicPr>
          <p:nvPr>
            <p:ph idx="1"/>
          </p:nvPr>
        </p:nvPicPr>
        <p:blipFill>
          <a:blip r:embed="rId3"/>
          <a:stretch>
            <a:fillRect/>
          </a:stretch>
        </p:blipFill>
        <p:spPr>
          <a:xfrm>
            <a:off x="141287" y="2159000"/>
            <a:ext cx="6386674" cy="4084638"/>
          </a:xfrm>
          <a:prstGeom prst="rect">
            <a:avLst/>
          </a:prstGeom>
        </p:spPr>
      </p:pic>
      <p:pic>
        <p:nvPicPr>
          <p:cNvPr id="5" name="图片 4"/>
          <p:cNvPicPr>
            <a:picLocks noChangeAspect="1"/>
          </p:cNvPicPr>
          <p:nvPr/>
        </p:nvPicPr>
        <p:blipFill>
          <a:blip r:embed="rId4"/>
          <a:stretch>
            <a:fillRect/>
          </a:stretch>
        </p:blipFill>
        <p:spPr>
          <a:xfrm>
            <a:off x="5911849" y="2476500"/>
            <a:ext cx="5986385" cy="3627438"/>
          </a:xfrm>
          <a:prstGeom prst="rect">
            <a:avLst/>
          </a:prstGeom>
        </p:spPr>
      </p:pic>
    </p:spTree>
    <p:extLst>
      <p:ext uri="{BB962C8B-B14F-4D97-AF65-F5344CB8AC3E}">
        <p14:creationId xmlns:p14="http://schemas.microsoft.com/office/powerpoint/2010/main" val="28266195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2.1.4 </a:t>
            </a:r>
            <a:r>
              <a:rPr lang="zh-CN" altLang="en-US" dirty="0" smtClean="0"/>
              <a:t>多分类问题</a:t>
            </a:r>
            <a:endParaRPr lang="zh-CN" altLang="en-US" dirty="0"/>
          </a:p>
        </p:txBody>
      </p:sp>
      <p:sp>
        <p:nvSpPr>
          <p:cNvPr id="3" name="内容占位符 2"/>
          <p:cNvSpPr>
            <a:spLocks noGrp="1"/>
          </p:cNvSpPr>
          <p:nvPr>
            <p:ph idx="1"/>
          </p:nvPr>
        </p:nvSpPr>
        <p:spPr/>
        <p:txBody>
          <a:bodyPr/>
          <a:lstStyle/>
          <a:p>
            <a:r>
              <a:rPr lang="zh-CN" altLang="en-US" dirty="0" smtClean="0"/>
              <a:t>一对一</a:t>
            </a:r>
            <a:endParaRPr lang="en-US" altLang="zh-CN" dirty="0" smtClean="0"/>
          </a:p>
          <a:p>
            <a:pPr lvl="1"/>
            <a:r>
              <a:rPr lang="zh-CN" altLang="en-US" dirty="0"/>
              <a:t>两两配对</a:t>
            </a:r>
            <a:r>
              <a:rPr lang="en-US" altLang="zh-CN" dirty="0"/>
              <a:t> </a:t>
            </a:r>
            <a:r>
              <a:rPr lang="zh-CN" altLang="en-US" dirty="0"/>
              <a:t>产生</a:t>
            </a:r>
            <a:r>
              <a:rPr lang="en-US" altLang="zh-CN" dirty="0"/>
              <a:t>N(N-1)/2</a:t>
            </a:r>
            <a:r>
              <a:rPr lang="zh-CN" altLang="en-US" dirty="0"/>
              <a:t>个分类器</a:t>
            </a:r>
          </a:p>
          <a:p>
            <a:endParaRPr lang="zh-CN" altLang="en-US" dirty="0"/>
          </a:p>
          <a:p>
            <a:r>
              <a:rPr lang="zh-CN" altLang="en-US" dirty="0"/>
              <a:t>一对</a:t>
            </a:r>
            <a:r>
              <a:rPr lang="zh-CN" altLang="en-US" dirty="0" smtClean="0"/>
              <a:t>其余</a:t>
            </a:r>
            <a:endParaRPr lang="en-US" altLang="zh-CN" dirty="0" smtClean="0"/>
          </a:p>
          <a:p>
            <a:pPr lvl="1"/>
            <a:r>
              <a:rPr lang="zh-CN" altLang="en-US" dirty="0"/>
              <a:t>产生</a:t>
            </a:r>
            <a:r>
              <a:rPr lang="en-US" altLang="zh-CN" dirty="0"/>
              <a:t>N</a:t>
            </a:r>
            <a:r>
              <a:rPr lang="zh-CN" altLang="en-US" dirty="0"/>
              <a:t>个分类器</a:t>
            </a:r>
          </a:p>
          <a:p>
            <a:endParaRPr lang="zh-CN" altLang="en-US" dirty="0"/>
          </a:p>
          <a:p>
            <a:r>
              <a:rPr lang="zh-CN" altLang="en-US" dirty="0"/>
              <a:t>多对</a:t>
            </a:r>
            <a:r>
              <a:rPr lang="zh-CN" altLang="en-US" dirty="0" smtClean="0"/>
              <a:t>多</a:t>
            </a:r>
            <a:endParaRPr lang="en-US" altLang="zh-CN" dirty="0" smtClean="0"/>
          </a:p>
          <a:p>
            <a:pPr lvl="1"/>
            <a:r>
              <a:rPr lang="zh-CN" altLang="en-US" dirty="0"/>
              <a:t>若干类为正类，若干类为反</a:t>
            </a:r>
            <a:r>
              <a:rPr lang="zh-CN" altLang="en-US" dirty="0" smtClean="0"/>
              <a:t>类</a:t>
            </a:r>
            <a:endParaRPr lang="en-US" altLang="zh-CN" dirty="0" smtClean="0"/>
          </a:p>
          <a:p>
            <a:pPr lvl="1"/>
            <a:r>
              <a:rPr lang="zh-CN" altLang="en-US" dirty="0" smtClean="0"/>
              <a:t>结合纠错输出码</a:t>
            </a:r>
            <a:r>
              <a:rPr lang="en-US" altLang="zh-CN" dirty="0" smtClean="0"/>
              <a:t>ECOC</a:t>
            </a:r>
            <a:r>
              <a:rPr lang="zh-CN" altLang="en-US" dirty="0" smtClean="0"/>
              <a:t>可以做冗余</a:t>
            </a:r>
            <a:endParaRPr lang="zh-CN" altLang="en-US" dirty="0"/>
          </a:p>
          <a:p>
            <a:pPr lvl="1"/>
            <a:endParaRPr lang="zh-CN" altLang="en-US" dirty="0"/>
          </a:p>
          <a:p>
            <a:endParaRPr lang="zh-CN" altLang="en-US" dirty="0"/>
          </a:p>
        </p:txBody>
      </p:sp>
    </p:spTree>
    <p:extLst>
      <p:ext uri="{BB962C8B-B14F-4D97-AF65-F5344CB8AC3E}">
        <p14:creationId xmlns:p14="http://schemas.microsoft.com/office/powerpoint/2010/main" val="340170678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 </a:t>
            </a:r>
            <a:r>
              <a:rPr lang="zh-CN" altLang="en-US" dirty="0"/>
              <a:t>决策树为基的深度学习</a:t>
            </a:r>
          </a:p>
        </p:txBody>
      </p:sp>
      <p:pic>
        <p:nvPicPr>
          <p:cNvPr id="4" name="内容占位符 3"/>
          <p:cNvPicPr>
            <a:picLocks noGrp="1" noChangeAspect="1"/>
          </p:cNvPicPr>
          <p:nvPr>
            <p:ph idx="1"/>
          </p:nvPr>
        </p:nvPicPr>
        <p:blipFill>
          <a:blip r:embed="rId3"/>
          <a:stretch>
            <a:fillRect/>
          </a:stretch>
        </p:blipFill>
        <p:spPr>
          <a:xfrm>
            <a:off x="-1" y="1866901"/>
            <a:ext cx="6387529" cy="4017962"/>
          </a:xfrm>
          <a:prstGeom prst="rect">
            <a:avLst/>
          </a:prstGeom>
        </p:spPr>
      </p:pic>
      <p:pic>
        <p:nvPicPr>
          <p:cNvPr id="5" name="图片 4"/>
          <p:cNvPicPr>
            <a:picLocks noChangeAspect="1"/>
          </p:cNvPicPr>
          <p:nvPr/>
        </p:nvPicPr>
        <p:blipFill>
          <a:blip r:embed="rId4"/>
          <a:stretch>
            <a:fillRect/>
          </a:stretch>
        </p:blipFill>
        <p:spPr>
          <a:xfrm>
            <a:off x="5943027" y="2811464"/>
            <a:ext cx="6134673" cy="3249612"/>
          </a:xfrm>
          <a:prstGeom prst="rect">
            <a:avLst/>
          </a:prstGeom>
        </p:spPr>
      </p:pic>
      <p:sp>
        <p:nvSpPr>
          <p:cNvPr id="6" name="矩形 5"/>
          <p:cNvSpPr/>
          <p:nvPr/>
        </p:nvSpPr>
        <p:spPr>
          <a:xfrm>
            <a:off x="1855737" y="6292334"/>
            <a:ext cx="4240263" cy="369332"/>
          </a:xfrm>
          <a:prstGeom prst="rect">
            <a:avLst/>
          </a:prstGeom>
        </p:spPr>
        <p:txBody>
          <a:bodyPr wrap="none">
            <a:spAutoFit/>
          </a:bodyPr>
          <a:lstStyle/>
          <a:p>
            <a:r>
              <a:rPr lang="zh-CN" altLang="en-US" dirty="0"/>
              <a:t>https://github.com/pylablanche/gcForest</a:t>
            </a:r>
          </a:p>
        </p:txBody>
      </p:sp>
    </p:spTree>
    <p:extLst>
      <p:ext uri="{BB962C8B-B14F-4D97-AF65-F5344CB8AC3E}">
        <p14:creationId xmlns:p14="http://schemas.microsoft.com/office/powerpoint/2010/main" val="12418642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4.4 </a:t>
            </a:r>
            <a:r>
              <a:rPr lang="zh-CN" altLang="en-US" dirty="0" smtClean="0"/>
              <a:t>增强学习</a:t>
            </a:r>
            <a:endParaRPr lang="zh-CN" altLang="en-US" dirty="0"/>
          </a:p>
        </p:txBody>
      </p:sp>
      <p:pic>
        <p:nvPicPr>
          <p:cNvPr id="4" name="图片 3"/>
          <p:cNvPicPr>
            <a:picLocks noChangeAspect="1"/>
          </p:cNvPicPr>
          <p:nvPr/>
        </p:nvPicPr>
        <p:blipFill>
          <a:blip r:embed="rId3"/>
          <a:stretch>
            <a:fillRect/>
          </a:stretch>
        </p:blipFill>
        <p:spPr>
          <a:xfrm>
            <a:off x="4657120" y="388215"/>
            <a:ext cx="2314575" cy="952500"/>
          </a:xfrm>
          <a:prstGeom prst="rect">
            <a:avLst/>
          </a:prstGeom>
        </p:spPr>
      </p:pic>
      <p:pic>
        <p:nvPicPr>
          <p:cNvPr id="5" name="图片 4"/>
          <p:cNvPicPr>
            <a:picLocks noChangeAspect="1"/>
          </p:cNvPicPr>
          <p:nvPr/>
        </p:nvPicPr>
        <p:blipFill>
          <a:blip r:embed="rId4"/>
          <a:stretch>
            <a:fillRect/>
          </a:stretch>
        </p:blipFill>
        <p:spPr>
          <a:xfrm>
            <a:off x="8002637" y="-564"/>
            <a:ext cx="3997906" cy="2795671"/>
          </a:xfrm>
          <a:prstGeom prst="rect">
            <a:avLst/>
          </a:prstGeom>
        </p:spPr>
      </p:pic>
      <p:pic>
        <p:nvPicPr>
          <p:cNvPr id="4100" name="Picture 4" descr="https://blog-10039692.file.myqcloud.com/1493362379232_642_149336237942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5177" y="2844524"/>
            <a:ext cx="3552825" cy="3810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blog-10039692.file.myqcloud.com/1493362403753_4142_149336240396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22782" y="3274942"/>
            <a:ext cx="2200275" cy="4000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blog-10039692.file.myqcloud.com/1493362417229_234_1493362417423.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0704" y="3765238"/>
            <a:ext cx="2619375" cy="36195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blog-10039692.file.myqcloud.com/1493362447574_2679_1493362447764.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97816" y="4352576"/>
            <a:ext cx="3105150" cy="314326"/>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blog-10039692.file.myqcloud.com/1493362486117_6319_149336248639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9044" y="2056377"/>
            <a:ext cx="7893593" cy="3881018"/>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https://blog-10039692.file.myqcloud.com/1493363014452_8886_1493363014914.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1457" y="365125"/>
            <a:ext cx="7572375" cy="613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1335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10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4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blog-10039692.file.myqcloud.com/1493362025823_110_1493362026759.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13219" y="756346"/>
            <a:ext cx="9499361" cy="570131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6" descr="https://blog-10039692.file.myqcloud.com/1493363014452_8886_149336301491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457" y="365125"/>
            <a:ext cx="7572375" cy="61341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pic4.zhimg.com/50/3858f07818d129668fc83d48d855bb1f_h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3899" y="6157480"/>
            <a:ext cx="6858000"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1954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0" y="96982"/>
            <a:ext cx="6556419" cy="6761018"/>
          </a:xfrm>
          <a:prstGeom prst="rect">
            <a:avLst/>
          </a:prstGeom>
        </p:spPr>
      </p:pic>
      <p:pic>
        <p:nvPicPr>
          <p:cNvPr id="5" name="图片 4"/>
          <p:cNvPicPr>
            <a:picLocks noChangeAspect="1"/>
          </p:cNvPicPr>
          <p:nvPr/>
        </p:nvPicPr>
        <p:blipFill>
          <a:blip r:embed="rId4"/>
          <a:stretch>
            <a:fillRect/>
          </a:stretch>
        </p:blipFill>
        <p:spPr>
          <a:xfrm>
            <a:off x="6556419" y="96982"/>
            <a:ext cx="5633686" cy="2590800"/>
          </a:xfrm>
          <a:prstGeom prst="rect">
            <a:avLst/>
          </a:prstGeom>
        </p:spPr>
      </p:pic>
      <p:pic>
        <p:nvPicPr>
          <p:cNvPr id="6" name="图片 5"/>
          <p:cNvPicPr>
            <a:picLocks noChangeAspect="1"/>
          </p:cNvPicPr>
          <p:nvPr/>
        </p:nvPicPr>
        <p:blipFill>
          <a:blip r:embed="rId5"/>
          <a:stretch>
            <a:fillRect/>
          </a:stretch>
        </p:blipFill>
        <p:spPr>
          <a:xfrm>
            <a:off x="6900430" y="2867892"/>
            <a:ext cx="5124392" cy="3990108"/>
          </a:xfrm>
          <a:prstGeom prst="rect">
            <a:avLst/>
          </a:prstGeom>
        </p:spPr>
      </p:pic>
      <p:pic>
        <p:nvPicPr>
          <p:cNvPr id="7" name="Picture 2" descr="https://pic4.zhimg.com/50/3858f07818d129668fc83d48d855bb1f_hd.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56419" y="2687782"/>
            <a:ext cx="5960801" cy="1018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012901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2554868" y="11191"/>
            <a:ext cx="6173495" cy="6846809"/>
          </a:xfrm>
          <a:prstGeom prst="rect">
            <a:avLst/>
          </a:prstGeom>
        </p:spPr>
      </p:pic>
    </p:spTree>
    <p:extLst>
      <p:ext uri="{BB962C8B-B14F-4D97-AF65-F5344CB8AC3E}">
        <p14:creationId xmlns:p14="http://schemas.microsoft.com/office/powerpoint/2010/main" val="271213261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a:t>
            </a:r>
            <a:r>
              <a:rPr lang="zh-CN" altLang="en-US" dirty="0"/>
              <a:t>机器学习算法在神经信号领域的</a:t>
            </a:r>
            <a:r>
              <a:rPr lang="zh-CN" altLang="en-US" dirty="0" smtClean="0"/>
              <a:t>应用</a:t>
            </a:r>
            <a:endParaRPr lang="zh-CN" altLang="en-US" dirty="0"/>
          </a:p>
        </p:txBody>
      </p:sp>
      <p:sp>
        <p:nvSpPr>
          <p:cNvPr id="3" name="内容占位符 2"/>
          <p:cNvSpPr>
            <a:spLocks noGrp="1"/>
          </p:cNvSpPr>
          <p:nvPr>
            <p:ph idx="1"/>
          </p:nvPr>
        </p:nvSpPr>
        <p:spPr/>
        <p:txBody>
          <a:bodyPr/>
          <a:lstStyle/>
          <a:p>
            <a:r>
              <a:rPr lang="en-US" altLang="zh-CN" b="1" dirty="0" smtClean="0"/>
              <a:t>5.1 SVM</a:t>
            </a:r>
            <a:r>
              <a:rPr lang="zh-CN" altLang="en-US" b="1" dirty="0" smtClean="0"/>
              <a:t>在</a:t>
            </a:r>
            <a:r>
              <a:rPr lang="en-US" altLang="zh-CN" b="1" dirty="0" smtClean="0"/>
              <a:t>EEG</a:t>
            </a:r>
            <a:r>
              <a:rPr lang="zh-CN" altLang="en-US" b="1" dirty="0" smtClean="0"/>
              <a:t>癫痫检测上的应用</a:t>
            </a:r>
            <a:endParaRPr lang="en-US" altLang="zh-CN" b="1" dirty="0" smtClean="0"/>
          </a:p>
          <a:p>
            <a:endParaRPr lang="en-US" altLang="zh-CN" b="1" dirty="0" smtClean="0"/>
          </a:p>
          <a:p>
            <a:r>
              <a:rPr lang="en-US" altLang="zh-CN" b="1" dirty="0"/>
              <a:t>5.2 CNN</a:t>
            </a:r>
            <a:r>
              <a:rPr lang="zh-CN" altLang="en-US" b="1" dirty="0"/>
              <a:t>在</a:t>
            </a:r>
            <a:r>
              <a:rPr lang="en-US" altLang="zh-CN" b="1" dirty="0"/>
              <a:t>ECG</a:t>
            </a:r>
            <a:r>
              <a:rPr lang="zh-CN" altLang="en-US" b="1" dirty="0"/>
              <a:t>心律不齐的应用</a:t>
            </a:r>
            <a:endParaRPr lang="en-US" altLang="zh-CN" b="1" dirty="0"/>
          </a:p>
          <a:p>
            <a:endParaRPr lang="en-US" altLang="zh-CN" b="1" dirty="0"/>
          </a:p>
          <a:p>
            <a:r>
              <a:rPr lang="en-US" altLang="zh-CN" b="1" dirty="0"/>
              <a:t>5.3LSTM</a:t>
            </a:r>
            <a:r>
              <a:rPr lang="zh-CN" altLang="en-US" b="1" dirty="0"/>
              <a:t>在</a:t>
            </a:r>
            <a:r>
              <a:rPr lang="en-US" altLang="zh-CN" b="1" dirty="0"/>
              <a:t>EEG</a:t>
            </a:r>
            <a:r>
              <a:rPr lang="zh-CN" altLang="en-US" b="1" dirty="0"/>
              <a:t>睡眠检测上的应用</a:t>
            </a:r>
          </a:p>
        </p:txBody>
      </p:sp>
    </p:spTree>
    <p:extLst>
      <p:ext uri="{BB962C8B-B14F-4D97-AF65-F5344CB8AC3E}">
        <p14:creationId xmlns:p14="http://schemas.microsoft.com/office/powerpoint/2010/main" val="397396464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SVM</a:t>
            </a:r>
            <a:r>
              <a:rPr lang="zh-CN" altLang="en-US" dirty="0"/>
              <a:t>在</a:t>
            </a:r>
            <a:r>
              <a:rPr lang="en-US" altLang="zh-CN" dirty="0"/>
              <a:t>EEG</a:t>
            </a:r>
            <a:r>
              <a:rPr lang="zh-CN" altLang="en-US" dirty="0"/>
              <a:t>癫痫检测上的</a:t>
            </a:r>
            <a:r>
              <a:rPr lang="zh-CN" altLang="en-US" dirty="0" smtClean="0"/>
              <a:t>应用</a:t>
            </a:r>
            <a:endParaRPr lang="zh-CN" altLang="en-US" dirty="0"/>
          </a:p>
        </p:txBody>
      </p:sp>
      <p:pic>
        <p:nvPicPr>
          <p:cNvPr id="4" name="内容占位符 3"/>
          <p:cNvPicPr>
            <a:picLocks noGrp="1"/>
          </p:cNvPicPr>
          <p:nvPr>
            <p:ph idx="1"/>
          </p:nvPr>
        </p:nvPicPr>
        <p:blipFill>
          <a:blip r:embed="rId3"/>
          <a:stretch>
            <a:fillRect/>
          </a:stretch>
        </p:blipFill>
        <p:spPr>
          <a:xfrm>
            <a:off x="762000" y="1371600"/>
            <a:ext cx="7133475" cy="4995863"/>
          </a:xfrm>
          <a:prstGeom prst="rect">
            <a:avLst/>
          </a:prstGeom>
        </p:spPr>
      </p:pic>
      <p:sp>
        <p:nvSpPr>
          <p:cNvPr id="5" name="矩形 4"/>
          <p:cNvSpPr/>
          <p:nvPr/>
        </p:nvSpPr>
        <p:spPr>
          <a:xfrm>
            <a:off x="8013700" y="5444133"/>
            <a:ext cx="4013200" cy="923330"/>
          </a:xfrm>
          <a:prstGeom prst="rect">
            <a:avLst/>
          </a:prstGeom>
        </p:spPr>
        <p:txBody>
          <a:bodyPr wrap="square">
            <a:spAutoFit/>
          </a:bodyPr>
          <a:lstStyle/>
          <a:p>
            <a:pPr lvl="0" algn="just">
              <a:spcAft>
                <a:spcPts val="0"/>
              </a:spcAft>
            </a:pPr>
            <a:r>
              <a:rPr lang="en-US" altLang="zh-CN" kern="100" dirty="0" smtClean="0">
                <a:latin typeface="Calibri" panose="020F0502020204030204" pitchFamily="34" charset="0"/>
                <a:ea typeface="宋体" panose="02010600030101010101" pitchFamily="2" charset="-122"/>
                <a:cs typeface="Times New Roman" panose="02020603050405020304" pitchFamily="18" charset="0"/>
              </a:rPr>
              <a:t>Automated </a:t>
            </a:r>
            <a:r>
              <a:rPr lang="en-US" altLang="zh-CN" kern="100" dirty="0">
                <a:latin typeface="Calibri" panose="020F0502020204030204" pitchFamily="34" charset="0"/>
                <a:ea typeface="宋体" panose="02010600030101010101" pitchFamily="2" charset="-122"/>
                <a:cs typeface="Times New Roman" panose="02020603050405020304" pitchFamily="18" charset="0"/>
              </a:rPr>
              <a:t>seizure onset detection for accurate onset time determination in intracranial EEG</a:t>
            </a:r>
            <a:endParaRPr lang="zh-CN" altLang="zh-CN" kern="100" dirty="0">
              <a:latin typeface="Calibri" panose="020F0502020204030204" pitchFamily="34"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7819039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SVM</a:t>
            </a:r>
            <a:r>
              <a:rPr lang="zh-CN" altLang="en-US" dirty="0"/>
              <a:t>在</a:t>
            </a:r>
            <a:r>
              <a:rPr lang="en-US" altLang="zh-CN" dirty="0"/>
              <a:t>EEG</a:t>
            </a:r>
            <a:r>
              <a:rPr lang="zh-CN" altLang="en-US" dirty="0"/>
              <a:t>癫痫检测上的应用</a:t>
            </a:r>
            <a:endParaRPr lang="en-US" altLang="zh-CN" dirty="0" smtClean="0"/>
          </a:p>
        </p:txBody>
      </p:sp>
      <p:sp>
        <p:nvSpPr>
          <p:cNvPr id="9" name="Rectangle 1"/>
          <p:cNvSpPr>
            <a:spLocks noChangeArrowheads="1"/>
          </p:cNvSpPr>
          <p:nvPr/>
        </p:nvSpPr>
        <p:spPr bwMode="auto">
          <a:xfrm flipV="1">
            <a:off x="193840" y="2252662"/>
            <a:ext cx="14079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4" name="矩形 3"/>
          <p:cNvSpPr/>
          <p:nvPr/>
        </p:nvSpPr>
        <p:spPr>
          <a:xfrm>
            <a:off x="838200" y="1225689"/>
            <a:ext cx="10308772" cy="1938992"/>
          </a:xfrm>
          <a:prstGeom prst="rect">
            <a:avLst/>
          </a:prstGeom>
        </p:spPr>
        <p:txBody>
          <a:bodyPr wrap="square">
            <a:spAutoFit/>
          </a:bodyPr>
          <a:lstStyle/>
          <a:p>
            <a:pPr lvl="0" algn="just">
              <a:spcAft>
                <a:spcPts val="0"/>
              </a:spcAft>
              <a:buSzPts val="1050"/>
            </a:pPr>
            <a:r>
              <a:rPr lang="en-US" altLang="zh-CN" sz="2400" b="1" dirty="0"/>
              <a:t>Feature extraction</a:t>
            </a:r>
            <a:r>
              <a:rPr lang="zh-CN" altLang="zh-CN" sz="2400" b="1" dirty="0" smtClean="0"/>
              <a:t>：</a:t>
            </a:r>
            <a:endParaRPr lang="en-US" altLang="zh-CN" sz="2400" b="1" dirty="0" smtClean="0"/>
          </a:p>
          <a:p>
            <a:pPr lvl="0" algn="just">
              <a:spcAft>
                <a:spcPts val="0"/>
              </a:spcAft>
              <a:buSzPts val="1050"/>
            </a:pPr>
            <a:r>
              <a:rPr lang="zh-CN" altLang="en-US" sz="2400" dirty="0" smtClean="0"/>
              <a:t>滑动窗口</a:t>
            </a:r>
            <a:r>
              <a:rPr lang="en-US" altLang="zh-CN" sz="2400" dirty="0" smtClean="0"/>
              <a:t>+FFT</a:t>
            </a:r>
          </a:p>
          <a:p>
            <a:pPr lvl="0" algn="just">
              <a:spcAft>
                <a:spcPts val="0"/>
              </a:spcAft>
              <a:buSzPts val="1050"/>
            </a:pPr>
            <a:r>
              <a:rPr lang="zh-CN" altLang="zh-CN" sz="2400" dirty="0" smtClean="0"/>
              <a:t>小</a:t>
            </a:r>
            <a:r>
              <a:rPr lang="zh-CN" altLang="zh-CN" sz="2400" dirty="0"/>
              <a:t>波和</a:t>
            </a:r>
            <a:r>
              <a:rPr lang="en-US" altLang="zh-CN" sz="2400" dirty="0"/>
              <a:t>FFT</a:t>
            </a:r>
            <a:r>
              <a:rPr lang="zh-CN" altLang="zh-CN" sz="2400" dirty="0"/>
              <a:t>能够快速计算</a:t>
            </a:r>
            <a:r>
              <a:rPr lang="en-US" altLang="zh-CN" sz="2400" dirty="0"/>
              <a:t>EEG</a:t>
            </a:r>
            <a:r>
              <a:rPr lang="zh-CN" altLang="zh-CN" sz="2400" dirty="0"/>
              <a:t>中相关频段的变化，能用来计算时变的谱内容</a:t>
            </a:r>
            <a:r>
              <a:rPr lang="zh-CN" altLang="zh-CN" sz="2400" dirty="0" smtClean="0"/>
              <a:t>。而</a:t>
            </a:r>
            <a:r>
              <a:rPr lang="zh-CN" altLang="zh-CN" sz="2400" dirty="0"/>
              <a:t>这五个值就是与窗口对应的特征向量，而且是时间的函数</a:t>
            </a:r>
            <a:r>
              <a:rPr lang="zh-CN" altLang="zh-CN" sz="2400" dirty="0" smtClean="0"/>
              <a:t>。</a:t>
            </a:r>
            <a:endParaRPr lang="en-US" altLang="zh-CN" sz="2400" dirty="0" smtClean="0"/>
          </a:p>
          <a:p>
            <a:pPr lvl="0" algn="just">
              <a:spcAft>
                <a:spcPts val="0"/>
              </a:spcAft>
              <a:buSzPts val="1050"/>
            </a:pPr>
            <a:r>
              <a:rPr lang="zh-CN" altLang="zh-CN" sz="2400" dirty="0" smtClean="0"/>
              <a:t>所以</a:t>
            </a:r>
            <a:r>
              <a:rPr lang="zh-CN" altLang="zh-CN" sz="2400" dirty="0"/>
              <a:t>时间窗采样中选取窗口中的六个点就能得到</a:t>
            </a:r>
            <a:r>
              <a:rPr lang="en-US" altLang="zh-CN" sz="2400" dirty="0"/>
              <a:t>6*5</a:t>
            </a:r>
            <a:r>
              <a:rPr lang="zh-CN" altLang="zh-CN" sz="2400" dirty="0"/>
              <a:t>一共三十维的特征向量</a:t>
            </a:r>
            <a:r>
              <a:rPr lang="zh-CN" altLang="zh-CN" sz="2400" dirty="0" smtClean="0"/>
              <a:t>。</a:t>
            </a:r>
            <a:endParaRPr lang="zh-CN" altLang="zh-CN" sz="2400" dirty="0"/>
          </a:p>
        </p:txBody>
      </p:sp>
      <p:sp>
        <p:nvSpPr>
          <p:cNvPr id="3" name="灯片编号占位符 2"/>
          <p:cNvSpPr>
            <a:spLocks noGrp="1"/>
          </p:cNvSpPr>
          <p:nvPr>
            <p:ph type="sldNum" sz="quarter" idx="12"/>
          </p:nvPr>
        </p:nvSpPr>
        <p:spPr/>
        <p:txBody>
          <a:bodyPr/>
          <a:lstStyle/>
          <a:p>
            <a:fld id="{253EB400-1E0E-44AD-B29D-A7958744BFA6}" type="slidenum">
              <a:rPr lang="zh-CN" altLang="en-US" smtClean="0"/>
              <a:t>77</a:t>
            </a:fld>
            <a:endParaRPr lang="zh-CN" altLang="en-US"/>
          </a:p>
        </p:txBody>
      </p:sp>
      <p:pic>
        <p:nvPicPr>
          <p:cNvPr id="5" name="图片 4"/>
          <p:cNvPicPr>
            <a:picLocks noChangeAspect="1"/>
          </p:cNvPicPr>
          <p:nvPr/>
        </p:nvPicPr>
        <p:blipFill>
          <a:blip r:embed="rId3"/>
          <a:stretch>
            <a:fillRect/>
          </a:stretch>
        </p:blipFill>
        <p:spPr>
          <a:xfrm>
            <a:off x="1381124" y="4080785"/>
            <a:ext cx="8309173" cy="1409265"/>
          </a:xfrm>
          <a:prstGeom prst="rect">
            <a:avLst/>
          </a:prstGeom>
        </p:spPr>
      </p:pic>
    </p:spTree>
    <p:extLst>
      <p:ext uri="{BB962C8B-B14F-4D97-AF65-F5344CB8AC3E}">
        <p14:creationId xmlns:p14="http://schemas.microsoft.com/office/powerpoint/2010/main" val="380173208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SVM</a:t>
            </a:r>
            <a:r>
              <a:rPr lang="zh-CN" altLang="en-US" dirty="0"/>
              <a:t>在</a:t>
            </a:r>
            <a:r>
              <a:rPr lang="en-US" altLang="zh-CN" dirty="0"/>
              <a:t>EEG</a:t>
            </a:r>
            <a:r>
              <a:rPr lang="zh-CN" altLang="en-US" dirty="0"/>
              <a:t>癫痫检测上的应用</a:t>
            </a:r>
            <a:endParaRPr lang="en-US" altLang="zh-CN" dirty="0" smtClean="0"/>
          </a:p>
        </p:txBody>
      </p:sp>
      <p:sp>
        <p:nvSpPr>
          <p:cNvPr id="9" name="Rectangle 1"/>
          <p:cNvSpPr>
            <a:spLocks noChangeArrowheads="1"/>
          </p:cNvSpPr>
          <p:nvPr/>
        </p:nvSpPr>
        <p:spPr bwMode="auto">
          <a:xfrm flipV="1">
            <a:off x="193840" y="2252662"/>
            <a:ext cx="14079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725714" y="1225689"/>
            <a:ext cx="10740572" cy="4524315"/>
          </a:xfrm>
          <a:prstGeom prst="rect">
            <a:avLst/>
          </a:prstGeom>
        </p:spPr>
        <p:txBody>
          <a:bodyPr wrap="square">
            <a:spAutoFit/>
          </a:bodyPr>
          <a:lstStyle/>
          <a:p>
            <a:pPr lvl="0" algn="just">
              <a:spcAft>
                <a:spcPts val="0"/>
              </a:spcAft>
              <a:buSzPts val="1050"/>
            </a:pPr>
            <a:r>
              <a:rPr lang="en-US" altLang="zh-CN" sz="2400" b="1" kern="100" dirty="0" smtClean="0">
                <a:latin typeface="+mn-ea"/>
                <a:cs typeface="Times New Roman" panose="02020603050405020304" pitchFamily="18" charset="0"/>
              </a:rPr>
              <a:t>Time windows sampling</a:t>
            </a:r>
            <a:r>
              <a:rPr lang="zh-CN" altLang="zh-CN" sz="2400" b="1" kern="100" dirty="0" smtClean="0">
                <a:latin typeface="+mn-ea"/>
                <a:cs typeface="Times New Roman" panose="02020603050405020304" pitchFamily="18" charset="0"/>
              </a:rPr>
              <a:t>：</a:t>
            </a:r>
            <a:endParaRPr lang="en-US" altLang="zh-CN" sz="2400" b="1" kern="100" dirty="0" smtClean="0">
              <a:latin typeface="+mn-ea"/>
              <a:cs typeface="Times New Roman" panose="02020603050405020304" pitchFamily="18" charset="0"/>
            </a:endParaRPr>
          </a:p>
          <a:p>
            <a:pPr lvl="0" algn="just">
              <a:spcAft>
                <a:spcPts val="0"/>
              </a:spcAft>
              <a:buSzPts val="1050"/>
            </a:pPr>
            <a:r>
              <a:rPr lang="zh-CN" altLang="zh-CN" sz="2400" kern="100" dirty="0" smtClean="0">
                <a:latin typeface="+mn-ea"/>
                <a:cs typeface="Times New Roman" panose="02020603050405020304" pitchFamily="18" charset="0"/>
              </a:rPr>
              <a:t>每个</a:t>
            </a:r>
            <a:r>
              <a:rPr lang="zh-CN" altLang="zh-CN" sz="2400" kern="100" dirty="0">
                <a:latin typeface="+mn-ea"/>
                <a:cs typeface="Times New Roman" panose="02020603050405020304" pitchFamily="18" charset="0"/>
              </a:rPr>
              <a:t>窗向后</a:t>
            </a:r>
            <a:r>
              <a:rPr lang="en-US" altLang="zh-CN" sz="2400" kern="100" dirty="0">
                <a:latin typeface="+mn-ea"/>
                <a:cs typeface="Times New Roman" panose="02020603050405020304" pitchFamily="18" charset="0"/>
              </a:rPr>
              <a:t>0.2s,</a:t>
            </a:r>
            <a:r>
              <a:rPr lang="zh-CN" altLang="zh-CN" sz="2400" kern="100" dirty="0">
                <a:latin typeface="+mn-ea"/>
                <a:cs typeface="Times New Roman" panose="02020603050405020304" pitchFamily="18" charset="0"/>
              </a:rPr>
              <a:t>使得每秒产生五个特征窗口。在每个特征窗内提取六个时间点来得到窗的特征向量。因此最终的特征向量包含五个频段内的谱功率值，对每个特征向量也就有</a:t>
            </a:r>
            <a:r>
              <a:rPr lang="en-US" altLang="zh-CN" sz="2400" kern="100" dirty="0">
                <a:latin typeface="+mn-ea"/>
                <a:cs typeface="Times New Roman" panose="02020603050405020304" pitchFamily="18" charset="0"/>
              </a:rPr>
              <a:t>30</a:t>
            </a:r>
            <a:r>
              <a:rPr lang="zh-CN" altLang="zh-CN" sz="2400" kern="100" dirty="0">
                <a:latin typeface="+mn-ea"/>
                <a:cs typeface="Times New Roman" panose="02020603050405020304" pitchFamily="18" charset="0"/>
              </a:rPr>
              <a:t>个值。这三十个数能够描述每个特征窗口的频率分量的时间演化。所以特征窗口与</a:t>
            </a:r>
            <a:r>
              <a:rPr lang="en-US" altLang="zh-CN" sz="2400" kern="100" dirty="0">
                <a:latin typeface="+mn-ea"/>
                <a:cs typeface="Times New Roman" panose="02020603050405020304" pitchFamily="18" charset="0"/>
              </a:rPr>
              <a:t>30</a:t>
            </a:r>
            <a:r>
              <a:rPr lang="zh-CN" altLang="zh-CN" sz="2400" kern="100" dirty="0">
                <a:latin typeface="+mn-ea"/>
                <a:cs typeface="Times New Roman" panose="02020603050405020304" pitchFamily="18" charset="0"/>
              </a:rPr>
              <a:t>个数的特征向量是一一对应的。而所谓的特征窗口也指的是时间上的窗口</a:t>
            </a:r>
            <a:r>
              <a:rPr lang="zh-CN" altLang="zh-CN" sz="2400" kern="100" dirty="0" smtClean="0">
                <a:latin typeface="+mn-ea"/>
                <a:cs typeface="Times New Roman" panose="02020603050405020304" pitchFamily="18" charset="0"/>
              </a:rPr>
              <a:t>。</a:t>
            </a:r>
            <a:endParaRPr lang="en-US" altLang="zh-CN" sz="2400" kern="100" dirty="0" smtClean="0">
              <a:latin typeface="+mn-ea"/>
              <a:cs typeface="Times New Roman" panose="02020603050405020304" pitchFamily="18" charset="0"/>
            </a:endParaRPr>
          </a:p>
          <a:p>
            <a:pPr lvl="0" algn="just">
              <a:spcAft>
                <a:spcPts val="0"/>
              </a:spcAft>
              <a:buSzPts val="1050"/>
            </a:pPr>
            <a:endParaRPr lang="en-US" altLang="zh-CN" sz="2400" kern="100" dirty="0">
              <a:latin typeface="+mn-ea"/>
              <a:cs typeface="Times New Roman" panose="02020603050405020304" pitchFamily="18" charset="0"/>
            </a:endParaRPr>
          </a:p>
          <a:p>
            <a:pPr lvl="0" algn="just">
              <a:spcAft>
                <a:spcPts val="0"/>
              </a:spcAft>
              <a:buSzPts val="1050"/>
            </a:pPr>
            <a:r>
              <a:rPr lang="zh-CN" altLang="zh-CN" sz="2400" kern="100" dirty="0" smtClean="0">
                <a:latin typeface="+mn-ea"/>
                <a:cs typeface="Times New Roman" panose="02020603050405020304" pitchFamily="18" charset="0"/>
              </a:rPr>
              <a:t>那么</a:t>
            </a:r>
            <a:r>
              <a:rPr lang="zh-CN" altLang="zh-CN" sz="2400" kern="100" dirty="0">
                <a:latin typeface="+mn-ea"/>
                <a:cs typeface="Times New Roman" panose="02020603050405020304" pitchFamily="18" charset="0"/>
              </a:rPr>
              <a:t>如何在一个窗口内选取六个时间点呢</a:t>
            </a:r>
            <a:r>
              <a:rPr lang="zh-CN" altLang="zh-CN" sz="2400" kern="100" dirty="0" smtClean="0">
                <a:latin typeface="+mn-ea"/>
                <a:cs typeface="Times New Roman" panose="02020603050405020304" pitchFamily="18" charset="0"/>
              </a:rPr>
              <a:t>？</a:t>
            </a:r>
            <a:endParaRPr lang="en-US" altLang="zh-CN" sz="2400" kern="100" dirty="0" smtClean="0">
              <a:latin typeface="+mn-ea"/>
              <a:cs typeface="Times New Roman" panose="02020603050405020304" pitchFamily="18" charset="0"/>
            </a:endParaRPr>
          </a:p>
          <a:p>
            <a:pPr lvl="0" algn="just">
              <a:spcAft>
                <a:spcPts val="0"/>
              </a:spcAft>
              <a:buSzPts val="1050"/>
            </a:pPr>
            <a:r>
              <a:rPr lang="en-US" altLang="zh-CN" sz="2400" kern="100" dirty="0">
                <a:latin typeface="+mn-ea"/>
                <a:cs typeface="Times New Roman" panose="02020603050405020304" pitchFamily="18" charset="0"/>
              </a:rPr>
              <a:t>-4,-</a:t>
            </a:r>
            <a:r>
              <a:rPr lang="en-US" altLang="zh-CN" sz="2400" kern="100" dirty="0" smtClean="0">
                <a:latin typeface="+mn-ea"/>
                <a:cs typeface="Times New Roman" panose="02020603050405020304" pitchFamily="18" charset="0"/>
              </a:rPr>
              <a:t>2,0,2,4,6</a:t>
            </a:r>
          </a:p>
          <a:p>
            <a:pPr lvl="0" algn="just">
              <a:spcAft>
                <a:spcPts val="0"/>
              </a:spcAft>
              <a:buSzPts val="1050"/>
            </a:pPr>
            <a:r>
              <a:rPr lang="en-US" altLang="zh-CN" sz="2400" kern="100" dirty="0">
                <a:latin typeface="+mn-ea"/>
                <a:cs typeface="Times New Roman" panose="02020603050405020304" pitchFamily="18" charset="0"/>
              </a:rPr>
              <a:t>-8,-</a:t>
            </a:r>
            <a:r>
              <a:rPr lang="en-US" altLang="zh-CN" sz="2400" kern="100" dirty="0" smtClean="0">
                <a:latin typeface="+mn-ea"/>
                <a:cs typeface="Times New Roman" panose="02020603050405020304" pitchFamily="18" charset="0"/>
              </a:rPr>
              <a:t>4,0,4,8,12</a:t>
            </a:r>
          </a:p>
          <a:p>
            <a:pPr lvl="0" algn="just">
              <a:spcAft>
                <a:spcPts val="0"/>
              </a:spcAft>
              <a:buSzPts val="1050"/>
            </a:pPr>
            <a:r>
              <a:rPr lang="zh-CN" altLang="en-US" sz="2400" kern="100" dirty="0" smtClean="0">
                <a:latin typeface="+mn-ea"/>
                <a:cs typeface="Times New Roman" panose="02020603050405020304" pitchFamily="18" charset="0"/>
              </a:rPr>
              <a:t>和病人发作的时间尺度有关</a:t>
            </a:r>
            <a:endParaRPr lang="en-US" altLang="zh-CN" sz="2400" kern="100" dirty="0" smtClean="0">
              <a:latin typeface="+mn-ea"/>
              <a:cs typeface="Times New Roman" panose="02020603050405020304" pitchFamily="18" charset="0"/>
            </a:endParaRPr>
          </a:p>
          <a:p>
            <a:pPr lvl="0" algn="just">
              <a:spcAft>
                <a:spcPts val="0"/>
              </a:spcAft>
              <a:buSzPts val="1050"/>
            </a:pPr>
            <a:endParaRPr lang="zh-CN" altLang="zh-CN" sz="2400" kern="100" dirty="0">
              <a:latin typeface="+mn-ea"/>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253EB400-1E0E-44AD-B29D-A7958744BFA6}" type="slidenum">
              <a:rPr lang="zh-CN" altLang="en-US" smtClean="0"/>
              <a:t>78</a:t>
            </a:fld>
            <a:endParaRPr lang="zh-CN" altLang="en-US"/>
          </a:p>
        </p:txBody>
      </p:sp>
    </p:spTree>
    <p:extLst>
      <p:ext uri="{BB962C8B-B14F-4D97-AF65-F5344CB8AC3E}">
        <p14:creationId xmlns:p14="http://schemas.microsoft.com/office/powerpoint/2010/main" val="424797248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SVM</a:t>
            </a:r>
            <a:r>
              <a:rPr lang="zh-CN" altLang="en-US" dirty="0"/>
              <a:t>在</a:t>
            </a:r>
            <a:r>
              <a:rPr lang="en-US" altLang="zh-CN" dirty="0"/>
              <a:t>EEG</a:t>
            </a:r>
            <a:r>
              <a:rPr lang="zh-CN" altLang="en-US" dirty="0"/>
              <a:t>癫痫检测上的应用</a:t>
            </a:r>
            <a:endParaRPr lang="en-US" altLang="zh-CN" dirty="0" smtClean="0"/>
          </a:p>
        </p:txBody>
      </p:sp>
      <p:sp>
        <p:nvSpPr>
          <p:cNvPr id="9" name="Rectangle 1"/>
          <p:cNvSpPr>
            <a:spLocks noChangeArrowheads="1"/>
          </p:cNvSpPr>
          <p:nvPr/>
        </p:nvSpPr>
        <p:spPr bwMode="auto">
          <a:xfrm flipV="1">
            <a:off x="193840" y="2252662"/>
            <a:ext cx="14079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837872" y="2252662"/>
            <a:ext cx="9144000" cy="3046988"/>
          </a:xfrm>
          <a:prstGeom prst="rect">
            <a:avLst/>
          </a:prstGeom>
        </p:spPr>
        <p:txBody>
          <a:bodyPr wrap="square">
            <a:spAutoFit/>
          </a:bodyPr>
          <a:lstStyle/>
          <a:p>
            <a:pPr lvl="0" algn="just">
              <a:spcAft>
                <a:spcPts val="0"/>
              </a:spcAft>
              <a:buSzPts val="1050"/>
            </a:pPr>
            <a:r>
              <a:rPr lang="en-US" altLang="zh-CN" sz="2400" b="1" dirty="0" smtClean="0"/>
              <a:t>Classification:</a:t>
            </a:r>
          </a:p>
          <a:p>
            <a:pPr lvl="0" algn="just">
              <a:spcAft>
                <a:spcPts val="0"/>
              </a:spcAft>
              <a:buSzPts val="1050"/>
            </a:pPr>
            <a:endParaRPr lang="en-US" altLang="zh-CN" sz="2400" b="1" dirty="0" smtClean="0"/>
          </a:p>
          <a:p>
            <a:pPr lvl="0" algn="just">
              <a:spcAft>
                <a:spcPts val="0"/>
              </a:spcAft>
              <a:buSzPts val="1050"/>
            </a:pPr>
            <a:r>
              <a:rPr lang="zh-CN" altLang="en-US" sz="2400" dirty="0" smtClean="0"/>
              <a:t>癫痫是个不均衡问题</a:t>
            </a:r>
            <a:endParaRPr lang="en-US" altLang="zh-CN" sz="2400" dirty="0" smtClean="0"/>
          </a:p>
          <a:p>
            <a:pPr lvl="0" algn="just">
              <a:spcAft>
                <a:spcPts val="0"/>
              </a:spcAft>
              <a:buSzPts val="1050"/>
            </a:pPr>
            <a:endParaRPr lang="en-US" altLang="zh-CN" sz="2400" dirty="0" smtClean="0"/>
          </a:p>
          <a:p>
            <a:pPr lvl="0" algn="just">
              <a:spcAft>
                <a:spcPts val="0"/>
              </a:spcAft>
              <a:buSzPts val="1050"/>
            </a:pPr>
            <a:r>
              <a:rPr lang="zh-CN" altLang="zh-CN" sz="2400" dirty="0" smtClean="0"/>
              <a:t>在</a:t>
            </a:r>
            <a:r>
              <a:rPr lang="zh-CN" altLang="zh-CN" sz="2400" dirty="0"/>
              <a:t>这里一个特征窗口由一堆特征向量</a:t>
            </a:r>
            <a:r>
              <a:rPr lang="zh-CN" altLang="zh-CN" sz="2400" dirty="0" smtClean="0"/>
              <a:t>表征</a:t>
            </a:r>
            <a:endParaRPr lang="en-US" altLang="zh-CN" sz="2400" dirty="0" smtClean="0"/>
          </a:p>
          <a:p>
            <a:pPr lvl="0" algn="just">
              <a:spcAft>
                <a:spcPts val="0"/>
              </a:spcAft>
              <a:buSzPts val="1050"/>
            </a:pPr>
            <a:r>
              <a:rPr lang="zh-CN" altLang="zh-CN" sz="2400" dirty="0" smtClean="0"/>
              <a:t>通过</a:t>
            </a:r>
            <a:r>
              <a:rPr lang="en-US" altLang="zh-CN" sz="2400" dirty="0"/>
              <a:t>SVM</a:t>
            </a:r>
            <a:r>
              <a:rPr lang="zh-CN" altLang="zh-CN" sz="2400" dirty="0"/>
              <a:t>分类是否窗口内包含</a:t>
            </a:r>
            <a:r>
              <a:rPr lang="en-US" altLang="zh-CN" sz="2400" dirty="0" smtClean="0"/>
              <a:t>onset</a:t>
            </a:r>
          </a:p>
          <a:p>
            <a:pPr lvl="0" algn="just">
              <a:spcAft>
                <a:spcPts val="0"/>
              </a:spcAft>
              <a:buSzPts val="1050"/>
            </a:pPr>
            <a:endParaRPr lang="en-US" altLang="zh-CN" sz="2400" dirty="0" smtClean="0"/>
          </a:p>
          <a:p>
            <a:pPr lvl="0" algn="just">
              <a:spcAft>
                <a:spcPts val="0"/>
              </a:spcAft>
              <a:buSzPts val="1050"/>
            </a:pPr>
            <a:r>
              <a:rPr lang="zh-CN" altLang="zh-CN" sz="2400" dirty="0" smtClean="0"/>
              <a:t>在</a:t>
            </a:r>
            <a:r>
              <a:rPr lang="zh-CN" altLang="zh-CN" sz="2400" dirty="0"/>
              <a:t>本算法中使用了非线性径向基函数核来分类</a:t>
            </a:r>
            <a:r>
              <a:rPr lang="zh-CN" altLang="zh-CN" sz="2400" dirty="0" smtClean="0"/>
              <a:t>。</a:t>
            </a:r>
            <a:endParaRPr lang="zh-CN" altLang="en-US" sz="2400" dirty="0"/>
          </a:p>
        </p:txBody>
      </p:sp>
      <p:sp>
        <p:nvSpPr>
          <p:cNvPr id="4" name="灯片编号占位符 3"/>
          <p:cNvSpPr>
            <a:spLocks noGrp="1"/>
          </p:cNvSpPr>
          <p:nvPr>
            <p:ph type="sldNum" sz="quarter" idx="12"/>
          </p:nvPr>
        </p:nvSpPr>
        <p:spPr/>
        <p:txBody>
          <a:bodyPr/>
          <a:lstStyle/>
          <a:p>
            <a:fld id="{253EB400-1E0E-44AD-B29D-A7958744BFA6}" type="slidenum">
              <a:rPr lang="zh-CN" altLang="en-US" smtClean="0"/>
              <a:t>79</a:t>
            </a:fld>
            <a:endParaRPr lang="zh-CN" altLang="en-US"/>
          </a:p>
        </p:txBody>
      </p:sp>
    </p:spTree>
    <p:extLst>
      <p:ext uri="{BB962C8B-B14F-4D97-AF65-F5344CB8AC3E}">
        <p14:creationId xmlns:p14="http://schemas.microsoft.com/office/powerpoint/2010/main" val="7890425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2.1.5 </a:t>
            </a:r>
            <a:r>
              <a:rPr lang="zh-CN" altLang="en-US" dirty="0" smtClean="0"/>
              <a:t>类别不平衡问题</a:t>
            </a:r>
            <a:endParaRPr lang="zh-CN" altLang="en-US" dirty="0"/>
          </a:p>
        </p:txBody>
      </p:sp>
      <p:sp>
        <p:nvSpPr>
          <p:cNvPr id="3" name="内容占位符 2"/>
          <p:cNvSpPr>
            <a:spLocks noGrp="1"/>
          </p:cNvSpPr>
          <p:nvPr>
            <p:ph idx="1"/>
          </p:nvPr>
        </p:nvSpPr>
        <p:spPr>
          <a:xfrm>
            <a:off x="838199" y="1537855"/>
            <a:ext cx="10771909" cy="4639108"/>
          </a:xfrm>
        </p:spPr>
        <p:txBody>
          <a:bodyPr>
            <a:normAutofit fontScale="92500" lnSpcReduction="10000"/>
          </a:bodyPr>
          <a:lstStyle/>
          <a:p>
            <a:r>
              <a:rPr lang="zh-CN" altLang="en-US" dirty="0" smtClean="0"/>
              <a:t>问题：癫痫检测数据中，</a:t>
            </a:r>
            <a:r>
              <a:rPr lang="en-US" altLang="zh-CN" dirty="0" smtClean="0"/>
              <a:t>99%</a:t>
            </a:r>
            <a:r>
              <a:rPr lang="zh-CN" altLang="en-US" dirty="0" smtClean="0"/>
              <a:t>的样本都没有发作癫痫。于是认为世界上不存在的分类器能取得</a:t>
            </a:r>
            <a:r>
              <a:rPr lang="en-US" altLang="zh-CN" dirty="0" smtClean="0"/>
              <a:t>99%</a:t>
            </a:r>
            <a:r>
              <a:rPr lang="zh-CN" altLang="en-US" dirty="0" smtClean="0"/>
              <a:t>的精度。</a:t>
            </a:r>
            <a:endParaRPr lang="en-US" altLang="zh-CN" dirty="0" smtClean="0"/>
          </a:p>
          <a:p>
            <a:r>
              <a:rPr lang="zh-CN" altLang="en-US" dirty="0" smtClean="0"/>
              <a:t>解决方法：</a:t>
            </a:r>
            <a:endParaRPr lang="en-US" altLang="zh-CN" dirty="0" smtClean="0"/>
          </a:p>
          <a:p>
            <a:pPr lvl="1"/>
            <a:r>
              <a:rPr lang="zh-CN" altLang="en-US" dirty="0" smtClean="0"/>
              <a:t>数据预处理</a:t>
            </a:r>
            <a:endParaRPr lang="en-US" altLang="zh-CN" dirty="0" smtClean="0"/>
          </a:p>
          <a:p>
            <a:pPr lvl="2"/>
            <a:r>
              <a:rPr lang="zh-CN" altLang="en-US" dirty="0"/>
              <a:t>欠</a:t>
            </a:r>
            <a:r>
              <a:rPr lang="zh-CN" altLang="en-US" dirty="0" smtClean="0"/>
              <a:t>采样</a:t>
            </a:r>
            <a:endParaRPr lang="en-US" altLang="zh-CN" dirty="0" smtClean="0"/>
          </a:p>
          <a:p>
            <a:pPr lvl="2"/>
            <a:r>
              <a:rPr lang="zh-CN" altLang="en-US" dirty="0"/>
              <a:t>过</a:t>
            </a:r>
            <a:r>
              <a:rPr lang="zh-CN" altLang="en-US" dirty="0" smtClean="0"/>
              <a:t>采样</a:t>
            </a:r>
            <a:endParaRPr lang="en-US" altLang="zh-CN" dirty="0" smtClean="0"/>
          </a:p>
          <a:p>
            <a:pPr lvl="1"/>
            <a:r>
              <a:rPr lang="zh-CN" altLang="en-US" dirty="0" smtClean="0"/>
              <a:t>算法</a:t>
            </a:r>
            <a:endParaRPr lang="en-US" altLang="zh-CN" dirty="0" smtClean="0"/>
          </a:p>
          <a:p>
            <a:pPr lvl="2"/>
            <a:r>
              <a:rPr lang="zh-CN" altLang="en-US" dirty="0"/>
              <a:t>代价敏感</a:t>
            </a:r>
            <a:r>
              <a:rPr lang="zh-CN" altLang="en-US" dirty="0" smtClean="0"/>
              <a:t>学习</a:t>
            </a:r>
            <a:endParaRPr lang="en-US" altLang="zh-CN" dirty="0" smtClean="0"/>
          </a:p>
          <a:p>
            <a:pPr lvl="2"/>
            <a:r>
              <a:rPr lang="zh-CN" altLang="en-US" dirty="0"/>
              <a:t>集成</a:t>
            </a:r>
            <a:r>
              <a:rPr lang="zh-CN" altLang="en-US" dirty="0" smtClean="0"/>
              <a:t>学习</a:t>
            </a:r>
            <a:endParaRPr lang="en-US" altLang="zh-CN" dirty="0" smtClean="0"/>
          </a:p>
          <a:p>
            <a:pPr lvl="2"/>
            <a:r>
              <a:rPr lang="zh-CN" altLang="en-US" dirty="0"/>
              <a:t>单类</a:t>
            </a:r>
            <a:r>
              <a:rPr lang="zh-CN" altLang="en-US" dirty="0" smtClean="0"/>
              <a:t>分类器</a:t>
            </a:r>
            <a:endParaRPr lang="en-US" altLang="zh-CN" dirty="0" smtClean="0"/>
          </a:p>
          <a:p>
            <a:pPr lvl="1"/>
            <a:r>
              <a:rPr lang="zh-CN" altLang="en-US" dirty="0" smtClean="0"/>
              <a:t>判别准则</a:t>
            </a:r>
            <a:endParaRPr lang="en-US" altLang="zh-CN" dirty="0" smtClean="0"/>
          </a:p>
          <a:p>
            <a:pPr lvl="2"/>
            <a:r>
              <a:rPr lang="zh-CN" altLang="en-US" dirty="0" smtClean="0"/>
              <a:t>阈值移动</a:t>
            </a:r>
            <a:endParaRPr lang="en-US" altLang="zh-CN" dirty="0" smtClean="0"/>
          </a:p>
          <a:p>
            <a:pPr lvl="2"/>
            <a:r>
              <a:rPr lang="zh-CN" altLang="en-US" dirty="0" smtClean="0"/>
              <a:t>使用其他评价指标</a:t>
            </a:r>
            <a:endParaRPr lang="en-US" altLang="zh-CN" dirty="0" smtClean="0"/>
          </a:p>
          <a:p>
            <a:endParaRPr lang="zh-CN" altLang="en-US" dirty="0"/>
          </a:p>
        </p:txBody>
      </p:sp>
      <p:pic>
        <p:nvPicPr>
          <p:cNvPr id="4" name="图片 3"/>
          <p:cNvPicPr>
            <a:picLocks noChangeAspect="1"/>
          </p:cNvPicPr>
          <p:nvPr/>
        </p:nvPicPr>
        <p:blipFill>
          <a:blip r:embed="rId3"/>
          <a:stretch>
            <a:fillRect/>
          </a:stretch>
        </p:blipFill>
        <p:spPr>
          <a:xfrm>
            <a:off x="6265717" y="2542165"/>
            <a:ext cx="2878917" cy="642505"/>
          </a:xfrm>
          <a:prstGeom prst="rect">
            <a:avLst/>
          </a:prstGeom>
        </p:spPr>
      </p:pic>
      <p:pic>
        <p:nvPicPr>
          <p:cNvPr id="5" name="图片 4"/>
          <p:cNvPicPr>
            <a:picLocks noChangeAspect="1"/>
          </p:cNvPicPr>
          <p:nvPr/>
        </p:nvPicPr>
        <p:blipFill>
          <a:blip r:embed="rId4"/>
          <a:stretch>
            <a:fillRect/>
          </a:stretch>
        </p:blipFill>
        <p:spPr>
          <a:xfrm>
            <a:off x="6224153" y="3535507"/>
            <a:ext cx="2920481" cy="622398"/>
          </a:xfrm>
          <a:prstGeom prst="rect">
            <a:avLst/>
          </a:prstGeom>
        </p:spPr>
      </p:pic>
      <p:cxnSp>
        <p:nvCxnSpPr>
          <p:cNvPr id="7" name="直接箭头连接符 6"/>
          <p:cNvCxnSpPr/>
          <p:nvPr/>
        </p:nvCxnSpPr>
        <p:spPr>
          <a:xfrm>
            <a:off x="7467600" y="2992582"/>
            <a:ext cx="0" cy="63004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599709" y="5059172"/>
            <a:ext cx="5181600" cy="1754326"/>
          </a:xfrm>
          <a:prstGeom prst="rect">
            <a:avLst/>
          </a:prstGeom>
          <a:noFill/>
        </p:spPr>
        <p:txBody>
          <a:bodyPr wrap="square" rtlCol="0">
            <a:spAutoFit/>
          </a:bodyPr>
          <a:lstStyle/>
          <a:p>
            <a:r>
              <a:rPr lang="en-US" altLang="zh-CN" dirty="0" smtClean="0"/>
              <a:t>Precision</a:t>
            </a:r>
            <a:r>
              <a:rPr lang="zh-CN" altLang="en-US" dirty="0"/>
              <a:t>预测</a:t>
            </a:r>
            <a:r>
              <a:rPr lang="zh-CN" altLang="en-US" dirty="0" smtClean="0"/>
              <a:t>的</a:t>
            </a:r>
            <a:r>
              <a:rPr lang="zh-CN" altLang="en-US" dirty="0"/>
              <a:t>癫痫</a:t>
            </a:r>
            <a:r>
              <a:rPr lang="zh-CN" altLang="en-US" dirty="0" smtClean="0"/>
              <a:t>里</a:t>
            </a:r>
            <a:r>
              <a:rPr lang="zh-CN" altLang="en-US" dirty="0"/>
              <a:t>有多少预测对了</a:t>
            </a:r>
          </a:p>
          <a:p>
            <a:r>
              <a:rPr lang="en-US" altLang="zh-CN" dirty="0" smtClean="0"/>
              <a:t>Recall </a:t>
            </a:r>
            <a:r>
              <a:rPr lang="zh-CN" altLang="en-US" dirty="0" smtClean="0"/>
              <a:t>所有癫痫里</a:t>
            </a:r>
            <a:r>
              <a:rPr lang="zh-CN" altLang="en-US" dirty="0"/>
              <a:t>有多少被测出来</a:t>
            </a:r>
            <a:r>
              <a:rPr lang="zh-CN" altLang="en-US" dirty="0" smtClean="0"/>
              <a:t>了</a:t>
            </a:r>
            <a:endParaRPr lang="en-US" altLang="zh-CN" dirty="0" smtClean="0"/>
          </a:p>
          <a:p>
            <a:r>
              <a:rPr lang="en-US" altLang="zh-CN" dirty="0"/>
              <a:t>F1 </a:t>
            </a:r>
            <a:r>
              <a:rPr lang="en-US" altLang="zh-CN" dirty="0" smtClean="0"/>
              <a:t>score </a:t>
            </a:r>
            <a:r>
              <a:rPr lang="en-US" altLang="zh-CN" dirty="0"/>
              <a:t>2/(1/precision + 1/recall)</a:t>
            </a:r>
            <a:endParaRPr lang="zh-CN" altLang="en-US" dirty="0"/>
          </a:p>
          <a:p>
            <a:endParaRPr lang="zh-CN" altLang="en-US" dirty="0"/>
          </a:p>
          <a:p>
            <a:endParaRPr lang="zh-CN" altLang="en-US" dirty="0"/>
          </a:p>
          <a:p>
            <a:endParaRPr lang="zh-CN" altLang="en-US" dirty="0"/>
          </a:p>
        </p:txBody>
      </p:sp>
      <p:pic>
        <p:nvPicPr>
          <p:cNvPr id="2050" name="Picture 2" descr="http://img.blog.csdn.net/201502151813581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3515" y="3851564"/>
            <a:ext cx="3109299" cy="2984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2895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SVM</a:t>
            </a:r>
            <a:r>
              <a:rPr lang="zh-CN" altLang="en-US" dirty="0"/>
              <a:t>在</a:t>
            </a:r>
            <a:r>
              <a:rPr lang="en-US" altLang="zh-CN" dirty="0"/>
              <a:t>EEG</a:t>
            </a:r>
            <a:r>
              <a:rPr lang="zh-CN" altLang="en-US" dirty="0"/>
              <a:t>癫痫检测上的应用</a:t>
            </a:r>
            <a:endParaRPr lang="en-US" altLang="zh-CN" dirty="0" smtClean="0"/>
          </a:p>
        </p:txBody>
      </p:sp>
      <p:sp>
        <p:nvSpPr>
          <p:cNvPr id="9" name="Rectangle 1"/>
          <p:cNvSpPr>
            <a:spLocks noChangeArrowheads="1"/>
          </p:cNvSpPr>
          <p:nvPr/>
        </p:nvSpPr>
        <p:spPr bwMode="auto">
          <a:xfrm flipV="1">
            <a:off x="193840" y="2252662"/>
            <a:ext cx="14079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620486" y="1182146"/>
            <a:ext cx="11571514" cy="5062924"/>
          </a:xfrm>
          <a:prstGeom prst="rect">
            <a:avLst/>
          </a:prstGeom>
        </p:spPr>
        <p:txBody>
          <a:bodyPr wrap="square">
            <a:spAutoFit/>
          </a:bodyPr>
          <a:lstStyle/>
          <a:p>
            <a:pPr lvl="0" algn="just">
              <a:spcAft>
                <a:spcPts val="0"/>
              </a:spcAft>
              <a:buSzPts val="1050"/>
            </a:pPr>
            <a:r>
              <a:rPr lang="en-US" altLang="zh-CN" sz="2300" b="1" dirty="0" smtClean="0"/>
              <a:t>Classification:</a:t>
            </a:r>
          </a:p>
          <a:p>
            <a:pPr lvl="0" algn="just">
              <a:spcAft>
                <a:spcPts val="0"/>
              </a:spcAft>
              <a:buSzPts val="1050"/>
            </a:pPr>
            <a:r>
              <a:rPr lang="zh-CN" altLang="en-US" sz="2300" b="1" dirty="0" smtClean="0"/>
              <a:t>核函数的选择 线性核 多项式核  </a:t>
            </a:r>
            <a:r>
              <a:rPr lang="en-US" altLang="zh-CN" sz="2300" b="1" dirty="0" smtClean="0"/>
              <a:t>RBF</a:t>
            </a:r>
            <a:r>
              <a:rPr lang="zh-CN" altLang="en-US" sz="2300" b="1" dirty="0" smtClean="0"/>
              <a:t>径向基函数核 </a:t>
            </a:r>
            <a:r>
              <a:rPr lang="en-US" altLang="zh-CN" sz="2300" b="1" dirty="0" smtClean="0"/>
              <a:t>sigmoid</a:t>
            </a:r>
            <a:r>
              <a:rPr lang="zh-CN" altLang="en-US" sz="2300" b="1" dirty="0" smtClean="0"/>
              <a:t>核</a:t>
            </a:r>
            <a:endParaRPr lang="en-US" altLang="zh-CN" sz="2300" b="1" dirty="0" smtClean="0"/>
          </a:p>
          <a:p>
            <a:pPr lvl="0" algn="just">
              <a:spcAft>
                <a:spcPts val="0"/>
              </a:spcAft>
              <a:buSzPts val="1050"/>
            </a:pPr>
            <a:endParaRPr lang="en-US" altLang="zh-CN" sz="2300" b="1" dirty="0" smtClean="0"/>
          </a:p>
          <a:p>
            <a:pPr lvl="0" algn="just">
              <a:spcAft>
                <a:spcPts val="0"/>
              </a:spcAft>
              <a:buSzPts val="1050"/>
            </a:pPr>
            <a:r>
              <a:rPr lang="zh-CN" altLang="en-US" sz="2300" b="1" dirty="0" smtClean="0"/>
              <a:t>切记标准化</a:t>
            </a:r>
            <a:endParaRPr lang="en-US" altLang="zh-CN" sz="2300" b="1" dirty="0" smtClean="0"/>
          </a:p>
          <a:p>
            <a:pPr lvl="0" algn="just">
              <a:spcAft>
                <a:spcPts val="0"/>
              </a:spcAft>
              <a:buSzPts val="1050"/>
            </a:pPr>
            <a:endParaRPr lang="en-US" altLang="zh-CN" sz="2300" b="1" dirty="0"/>
          </a:p>
          <a:p>
            <a:pPr lvl="0" algn="just">
              <a:spcAft>
                <a:spcPts val="0"/>
              </a:spcAft>
              <a:buSzPts val="1050"/>
            </a:pPr>
            <a:r>
              <a:rPr lang="zh-CN" altLang="en-US" sz="2300" b="1" dirty="0" smtClean="0"/>
              <a:t>从</a:t>
            </a:r>
            <a:r>
              <a:rPr lang="en-US" altLang="zh-CN" sz="2300" b="1" dirty="0" smtClean="0"/>
              <a:t>RBF</a:t>
            </a:r>
            <a:r>
              <a:rPr lang="zh-CN" altLang="en-US" sz="2300" b="1" dirty="0" smtClean="0"/>
              <a:t>开始试</a:t>
            </a:r>
            <a:endParaRPr lang="en-US" altLang="zh-CN" sz="2300" b="1" dirty="0" smtClean="0"/>
          </a:p>
          <a:p>
            <a:pPr lvl="0" algn="just">
              <a:spcAft>
                <a:spcPts val="0"/>
              </a:spcAft>
              <a:buSzPts val="1050"/>
            </a:pPr>
            <a:endParaRPr lang="en-US" altLang="zh-CN" sz="2300" b="1" dirty="0"/>
          </a:p>
          <a:p>
            <a:pPr lvl="0" algn="just">
              <a:spcAft>
                <a:spcPts val="0"/>
              </a:spcAft>
              <a:buSzPts val="1050"/>
            </a:pPr>
            <a:r>
              <a:rPr lang="zh-CN" altLang="en-US" sz="2300" b="1" dirty="0" smtClean="0"/>
              <a:t>但太高维度不要使用</a:t>
            </a:r>
            <a:r>
              <a:rPr lang="en-US" altLang="zh-CN" sz="2300" b="1" dirty="0" smtClean="0"/>
              <a:t>RBF</a:t>
            </a:r>
          </a:p>
          <a:p>
            <a:pPr lvl="0" algn="just">
              <a:spcAft>
                <a:spcPts val="0"/>
              </a:spcAft>
              <a:buSzPts val="1050"/>
            </a:pPr>
            <a:endParaRPr lang="en-US" altLang="zh-CN" sz="2300" b="1" dirty="0"/>
          </a:p>
          <a:p>
            <a:pPr lvl="0" algn="just">
              <a:spcAft>
                <a:spcPts val="0"/>
              </a:spcAft>
              <a:buSzPts val="1050"/>
            </a:pPr>
            <a:r>
              <a:rPr lang="zh-CN" altLang="en-US" sz="2300" b="1" dirty="0" smtClean="0"/>
              <a:t>文本数据使用线性核</a:t>
            </a:r>
            <a:endParaRPr lang="en-US" altLang="zh-CN" sz="2300" b="1" dirty="0" smtClean="0"/>
          </a:p>
          <a:p>
            <a:pPr lvl="0" algn="just">
              <a:spcAft>
                <a:spcPts val="0"/>
              </a:spcAft>
              <a:buSzPts val="1050"/>
            </a:pPr>
            <a:endParaRPr lang="en-US" altLang="zh-CN" sz="2300" b="1" dirty="0"/>
          </a:p>
          <a:p>
            <a:pPr lvl="0" algn="just">
              <a:spcAft>
                <a:spcPts val="0"/>
              </a:spcAft>
              <a:buSzPts val="1050"/>
            </a:pPr>
            <a:endParaRPr lang="en-US" altLang="zh-CN" sz="2300" b="1" dirty="0" smtClean="0"/>
          </a:p>
          <a:p>
            <a:pPr lvl="0" algn="just">
              <a:spcAft>
                <a:spcPts val="0"/>
              </a:spcAft>
              <a:buSzPts val="1050"/>
            </a:pPr>
            <a:endParaRPr lang="en-US" altLang="zh-CN" sz="2300" b="1" dirty="0" smtClean="0"/>
          </a:p>
          <a:p>
            <a:pPr lvl="0" algn="just">
              <a:spcAft>
                <a:spcPts val="0"/>
              </a:spcAft>
              <a:buSzPts val="1050"/>
            </a:pPr>
            <a:endParaRPr lang="en-US" altLang="zh-CN" sz="2400" b="1" dirty="0" smtClean="0"/>
          </a:p>
        </p:txBody>
      </p:sp>
      <p:sp>
        <p:nvSpPr>
          <p:cNvPr id="4" name="灯片编号占位符 3"/>
          <p:cNvSpPr>
            <a:spLocks noGrp="1"/>
          </p:cNvSpPr>
          <p:nvPr>
            <p:ph type="sldNum" sz="quarter" idx="12"/>
          </p:nvPr>
        </p:nvSpPr>
        <p:spPr/>
        <p:txBody>
          <a:bodyPr/>
          <a:lstStyle/>
          <a:p>
            <a:fld id="{253EB400-1E0E-44AD-B29D-A7958744BFA6}" type="slidenum">
              <a:rPr lang="zh-CN" altLang="en-US" smtClean="0"/>
              <a:t>80</a:t>
            </a:fld>
            <a:endParaRPr lang="zh-CN" altLang="en-US"/>
          </a:p>
        </p:txBody>
      </p:sp>
    </p:spTree>
    <p:extLst>
      <p:ext uri="{BB962C8B-B14F-4D97-AF65-F5344CB8AC3E}">
        <p14:creationId xmlns:p14="http://schemas.microsoft.com/office/powerpoint/2010/main" val="317474389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SVM</a:t>
            </a:r>
            <a:r>
              <a:rPr lang="zh-CN" altLang="en-US" dirty="0" smtClean="0"/>
              <a:t>在</a:t>
            </a:r>
            <a:r>
              <a:rPr lang="en-US" altLang="zh-CN" dirty="0" smtClean="0"/>
              <a:t>EEG</a:t>
            </a:r>
            <a:r>
              <a:rPr lang="zh-CN" altLang="en-US" dirty="0"/>
              <a:t>癫痫检测上的应用</a:t>
            </a:r>
            <a:endParaRPr lang="en-US" altLang="zh-CN" dirty="0" smtClean="0"/>
          </a:p>
        </p:txBody>
      </p:sp>
      <p:sp>
        <p:nvSpPr>
          <p:cNvPr id="9" name="Rectangle 1"/>
          <p:cNvSpPr>
            <a:spLocks noChangeArrowheads="1"/>
          </p:cNvSpPr>
          <p:nvPr/>
        </p:nvSpPr>
        <p:spPr bwMode="auto">
          <a:xfrm flipV="1">
            <a:off x="193840" y="2252662"/>
            <a:ext cx="14079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190172" y="1225689"/>
            <a:ext cx="9144000" cy="3785652"/>
          </a:xfrm>
          <a:prstGeom prst="rect">
            <a:avLst/>
          </a:prstGeom>
        </p:spPr>
        <p:txBody>
          <a:bodyPr wrap="square">
            <a:spAutoFit/>
          </a:bodyPr>
          <a:lstStyle/>
          <a:p>
            <a:pPr lvl="0" algn="just">
              <a:spcAft>
                <a:spcPts val="0"/>
              </a:spcAft>
              <a:buSzPts val="1050"/>
            </a:pPr>
            <a:r>
              <a:rPr lang="en-US" altLang="zh-CN" sz="2400" b="1" dirty="0" smtClean="0"/>
              <a:t>Classification:</a:t>
            </a:r>
          </a:p>
          <a:p>
            <a:pPr lvl="0" algn="just">
              <a:spcAft>
                <a:spcPts val="0"/>
              </a:spcAft>
              <a:buSzPts val="1050"/>
            </a:pPr>
            <a:endParaRPr lang="en-US" altLang="zh-CN" sz="2400" b="1" dirty="0"/>
          </a:p>
          <a:p>
            <a:pPr lvl="0" algn="just">
              <a:spcAft>
                <a:spcPts val="0"/>
              </a:spcAft>
              <a:buSzPts val="1050"/>
            </a:pPr>
            <a:endParaRPr lang="en-US" altLang="zh-CN" sz="2400" b="1" dirty="0" smtClean="0"/>
          </a:p>
          <a:p>
            <a:r>
              <a:rPr lang="zh-CN" altLang="zh-CN" sz="2400" b="1" dirty="0" smtClean="0"/>
              <a:t>交叉验证</a:t>
            </a:r>
            <a:endParaRPr lang="en-US" altLang="zh-CN" sz="2400" b="1" dirty="0" smtClean="0"/>
          </a:p>
          <a:p>
            <a:endParaRPr lang="en-US" altLang="zh-CN" sz="2400" b="1" dirty="0"/>
          </a:p>
          <a:p>
            <a:r>
              <a:rPr lang="en-US" altLang="zh-CN" sz="2400" b="1" dirty="0" smtClean="0"/>
              <a:t>grid-search</a:t>
            </a:r>
            <a:endParaRPr lang="en-US" altLang="zh-CN" sz="2400" b="1" dirty="0"/>
          </a:p>
          <a:p>
            <a:endParaRPr lang="zh-CN" altLang="zh-CN" sz="2400" b="1" dirty="0"/>
          </a:p>
          <a:p>
            <a:r>
              <a:rPr lang="zh-CN" altLang="en-US" sz="2400" b="1" dirty="0" smtClean="0"/>
              <a:t>由粗到细</a:t>
            </a:r>
            <a:endParaRPr lang="en-US" altLang="zh-CN" sz="2400" b="1" dirty="0" smtClean="0"/>
          </a:p>
          <a:p>
            <a:endParaRPr lang="zh-CN" altLang="zh-CN" sz="2400" b="1" dirty="0"/>
          </a:p>
          <a:p>
            <a:r>
              <a:rPr lang="zh-CN" altLang="zh-CN" sz="2400" b="1" dirty="0" smtClean="0"/>
              <a:t>特征挑选</a:t>
            </a:r>
            <a:r>
              <a:rPr lang="zh-CN" altLang="en-US" sz="2400" b="1" dirty="0" smtClean="0"/>
              <a:t>和降维</a:t>
            </a:r>
            <a:endParaRPr lang="zh-CN" altLang="zh-CN" sz="2400" b="1" dirty="0"/>
          </a:p>
        </p:txBody>
      </p:sp>
      <p:sp>
        <p:nvSpPr>
          <p:cNvPr id="4" name="灯片编号占位符 3"/>
          <p:cNvSpPr>
            <a:spLocks noGrp="1"/>
          </p:cNvSpPr>
          <p:nvPr>
            <p:ph type="sldNum" sz="quarter" idx="12"/>
          </p:nvPr>
        </p:nvSpPr>
        <p:spPr/>
        <p:txBody>
          <a:bodyPr/>
          <a:lstStyle/>
          <a:p>
            <a:fld id="{253EB400-1E0E-44AD-B29D-A7958744BFA6}" type="slidenum">
              <a:rPr lang="zh-CN" altLang="en-US" smtClean="0"/>
              <a:t>81</a:t>
            </a:fld>
            <a:endParaRPr lang="zh-CN" altLang="en-US"/>
          </a:p>
        </p:txBody>
      </p:sp>
    </p:spTree>
    <p:extLst>
      <p:ext uri="{BB962C8B-B14F-4D97-AF65-F5344CB8AC3E}">
        <p14:creationId xmlns:p14="http://schemas.microsoft.com/office/powerpoint/2010/main" val="286741581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SVM</a:t>
            </a:r>
            <a:r>
              <a:rPr lang="zh-CN" altLang="en-US" dirty="0"/>
              <a:t>在</a:t>
            </a:r>
            <a:r>
              <a:rPr lang="en-US" altLang="zh-CN" dirty="0"/>
              <a:t>EEG</a:t>
            </a:r>
            <a:r>
              <a:rPr lang="zh-CN" altLang="en-US" dirty="0"/>
              <a:t>癫痫检测上的应用</a:t>
            </a:r>
            <a:endParaRPr lang="en-US" altLang="zh-CN" dirty="0" smtClean="0"/>
          </a:p>
        </p:txBody>
      </p:sp>
      <p:sp>
        <p:nvSpPr>
          <p:cNvPr id="9" name="Rectangle 1"/>
          <p:cNvSpPr>
            <a:spLocks noChangeArrowheads="1"/>
          </p:cNvSpPr>
          <p:nvPr/>
        </p:nvSpPr>
        <p:spPr bwMode="auto">
          <a:xfrm flipV="1">
            <a:off x="193840" y="2252662"/>
            <a:ext cx="14079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190172" y="1225689"/>
            <a:ext cx="9144000" cy="4524315"/>
          </a:xfrm>
          <a:prstGeom prst="rect">
            <a:avLst/>
          </a:prstGeom>
        </p:spPr>
        <p:txBody>
          <a:bodyPr wrap="square">
            <a:spAutoFit/>
          </a:bodyPr>
          <a:lstStyle/>
          <a:p>
            <a:r>
              <a:rPr lang="en-US" altLang="zh-CN" sz="2400" b="1" dirty="0"/>
              <a:t>onset determination</a:t>
            </a:r>
            <a:r>
              <a:rPr lang="en-US" altLang="zh-CN" sz="2400" b="1" dirty="0" smtClean="0"/>
              <a:t>:</a:t>
            </a:r>
            <a:endParaRPr lang="en-US" altLang="zh-CN" sz="2400" dirty="0"/>
          </a:p>
          <a:p>
            <a:pPr algn="just">
              <a:buSzPts val="1050"/>
            </a:pPr>
            <a:endParaRPr lang="en-US" altLang="zh-CN" sz="2400" dirty="0" smtClean="0"/>
          </a:p>
          <a:p>
            <a:pPr algn="just">
              <a:buSzPts val="1050"/>
            </a:pPr>
            <a:r>
              <a:rPr lang="zh-CN" altLang="en-US" sz="2400" dirty="0" smtClean="0"/>
              <a:t>怎么从一堆可能有</a:t>
            </a:r>
            <a:r>
              <a:rPr lang="en-US" altLang="zh-CN" sz="2400" dirty="0" smtClean="0"/>
              <a:t>onset</a:t>
            </a:r>
            <a:r>
              <a:rPr lang="zh-CN" altLang="en-US" sz="2400" dirty="0" smtClean="0"/>
              <a:t>点的窗口得到确定的</a:t>
            </a:r>
            <a:r>
              <a:rPr lang="en-US" altLang="zh-CN" sz="2400" dirty="0" smtClean="0"/>
              <a:t>onset</a:t>
            </a:r>
            <a:r>
              <a:rPr lang="zh-CN" altLang="en-US" sz="2400" dirty="0" smtClean="0"/>
              <a:t>点？</a:t>
            </a:r>
            <a:endParaRPr lang="en-US" altLang="zh-CN" sz="2400" dirty="0" smtClean="0"/>
          </a:p>
          <a:p>
            <a:pPr algn="just">
              <a:buSzPts val="1050"/>
            </a:pPr>
            <a:endParaRPr lang="en-US" altLang="zh-CN" sz="2400" dirty="0" smtClean="0"/>
          </a:p>
          <a:p>
            <a:pPr algn="just">
              <a:buSzPts val="1050"/>
            </a:pPr>
            <a:endParaRPr lang="en-US" altLang="zh-CN" sz="2400" dirty="0"/>
          </a:p>
          <a:p>
            <a:pPr algn="just">
              <a:buSzPts val="1050"/>
            </a:pPr>
            <a:r>
              <a:rPr lang="zh-CN" altLang="en-US" sz="2400" dirty="0" smtClean="0"/>
              <a:t>聚类去除噪声 区分不同</a:t>
            </a:r>
            <a:r>
              <a:rPr lang="en-US" altLang="zh-CN" sz="2400" dirty="0" smtClean="0"/>
              <a:t>onset</a:t>
            </a:r>
          </a:p>
          <a:p>
            <a:pPr algn="just">
              <a:buSzPts val="1050"/>
            </a:pPr>
            <a:endParaRPr lang="en-US" altLang="zh-CN" sz="2400" dirty="0"/>
          </a:p>
          <a:p>
            <a:pPr algn="just">
              <a:buSzPts val="1050"/>
            </a:pPr>
            <a:endParaRPr lang="en-US" altLang="zh-CN" sz="2400" dirty="0" smtClean="0"/>
          </a:p>
          <a:p>
            <a:pPr algn="just">
              <a:buSzPts val="1050"/>
            </a:pPr>
            <a:endParaRPr lang="en-US" altLang="zh-CN" sz="2400" dirty="0" smtClean="0"/>
          </a:p>
          <a:p>
            <a:pPr algn="just">
              <a:buSzPts val="1050"/>
            </a:pPr>
            <a:r>
              <a:rPr lang="zh-CN" altLang="en-US" sz="2400" dirty="0" smtClean="0"/>
              <a:t>回归算法确定每类的</a:t>
            </a:r>
            <a:r>
              <a:rPr lang="en-US" altLang="zh-CN" sz="2400" dirty="0" smtClean="0"/>
              <a:t>onset</a:t>
            </a:r>
            <a:r>
              <a:rPr lang="zh-CN" altLang="en-US" sz="2400" dirty="0" smtClean="0"/>
              <a:t>时间</a:t>
            </a:r>
            <a:endParaRPr lang="en-US" altLang="zh-CN" sz="2400" dirty="0" smtClean="0"/>
          </a:p>
          <a:p>
            <a:pPr algn="just">
              <a:buSzPts val="1050"/>
            </a:pPr>
            <a:endParaRPr lang="zh-CN" altLang="zh-CN" sz="2400" dirty="0"/>
          </a:p>
          <a:p>
            <a:pPr lvl="0" algn="just">
              <a:spcAft>
                <a:spcPts val="0"/>
              </a:spcAft>
              <a:buSzPts val="1050"/>
            </a:pPr>
            <a:endParaRPr lang="zh-CN" altLang="en-US" sz="2400" dirty="0"/>
          </a:p>
        </p:txBody>
      </p:sp>
      <p:sp>
        <p:nvSpPr>
          <p:cNvPr id="4" name="灯片编号占位符 3"/>
          <p:cNvSpPr>
            <a:spLocks noGrp="1"/>
          </p:cNvSpPr>
          <p:nvPr>
            <p:ph type="sldNum" sz="quarter" idx="12"/>
          </p:nvPr>
        </p:nvSpPr>
        <p:spPr/>
        <p:txBody>
          <a:bodyPr/>
          <a:lstStyle/>
          <a:p>
            <a:fld id="{253EB400-1E0E-44AD-B29D-A7958744BFA6}" type="slidenum">
              <a:rPr lang="zh-CN" altLang="en-US" smtClean="0"/>
              <a:t>82</a:t>
            </a:fld>
            <a:endParaRPr lang="zh-CN" altLang="en-US"/>
          </a:p>
        </p:txBody>
      </p:sp>
    </p:spTree>
    <p:extLst>
      <p:ext uri="{BB962C8B-B14F-4D97-AF65-F5344CB8AC3E}">
        <p14:creationId xmlns:p14="http://schemas.microsoft.com/office/powerpoint/2010/main" val="126820047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SVM</a:t>
            </a:r>
            <a:r>
              <a:rPr lang="zh-CN" altLang="en-US" dirty="0"/>
              <a:t>在</a:t>
            </a:r>
            <a:r>
              <a:rPr lang="en-US" altLang="zh-CN" dirty="0"/>
              <a:t>EEG</a:t>
            </a:r>
            <a:r>
              <a:rPr lang="zh-CN" altLang="en-US" dirty="0"/>
              <a:t>癫痫检测上的应用</a:t>
            </a:r>
            <a:endParaRPr lang="en-US" altLang="zh-CN" dirty="0" smtClean="0"/>
          </a:p>
        </p:txBody>
      </p:sp>
      <p:sp>
        <p:nvSpPr>
          <p:cNvPr id="9" name="Rectangle 1"/>
          <p:cNvSpPr>
            <a:spLocks noChangeArrowheads="1"/>
          </p:cNvSpPr>
          <p:nvPr/>
        </p:nvSpPr>
        <p:spPr bwMode="auto">
          <a:xfrm flipV="1">
            <a:off x="193840" y="2252662"/>
            <a:ext cx="14079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328386" y="1225689"/>
            <a:ext cx="7059385" cy="6555641"/>
          </a:xfrm>
          <a:prstGeom prst="rect">
            <a:avLst/>
          </a:prstGeom>
        </p:spPr>
        <p:txBody>
          <a:bodyPr wrap="square">
            <a:spAutoFit/>
          </a:bodyPr>
          <a:lstStyle/>
          <a:p>
            <a:r>
              <a:rPr lang="en-US" altLang="zh-CN" sz="2400" b="1" dirty="0" smtClean="0"/>
              <a:t>hierarchical cluster tree :</a:t>
            </a:r>
          </a:p>
          <a:p>
            <a:r>
              <a:rPr lang="zh-CN" altLang="zh-CN" sz="2000" dirty="0"/>
              <a:t>如图所示，聚类的结构是一棵树。之前的“平坦型”聚类的一个问题就是难以确定类别数。层次聚类时不需要知道类别数，由于结果是一棵树所以可以事后在任意的地方横切一刀来得到指定数目的聚类。原理上有自底向上（</a:t>
            </a:r>
            <a:r>
              <a:rPr lang="en-US" altLang="zh-CN" sz="2000" dirty="0"/>
              <a:t>agglomerative</a:t>
            </a:r>
            <a:r>
              <a:rPr lang="zh-CN" altLang="zh-CN" sz="2000" dirty="0"/>
              <a:t>）和自顶向下（</a:t>
            </a:r>
            <a:r>
              <a:rPr lang="en-US" altLang="zh-CN" sz="2000" dirty="0"/>
              <a:t>divisive</a:t>
            </a:r>
            <a:r>
              <a:rPr lang="zh-CN" altLang="zh-CN" sz="2000" dirty="0"/>
              <a:t>）。自底向上就是最开始每个数据点都是一个类别，然后每次迭代取距离最近的两个类别合并，直至最后只剩下一个类别，就得到了树结构。</a:t>
            </a:r>
          </a:p>
          <a:p>
            <a:r>
              <a:rPr lang="zh-CN" altLang="zh-CN" sz="2000" dirty="0"/>
              <a:t>当然要注意怎么计算两个数据点和两个类别之间的距离。</a:t>
            </a:r>
          </a:p>
          <a:p>
            <a:r>
              <a:rPr lang="zh-CN" altLang="zh-CN" sz="2000" dirty="0"/>
              <a:t>对我们的算法中，数据点的距离就是两个特征窗口的中心的时间距离。</a:t>
            </a:r>
          </a:p>
          <a:p>
            <a:r>
              <a:rPr lang="zh-CN" altLang="zh-CN" sz="2000" dirty="0"/>
              <a:t>而两个类别间的距离，则有多种求法。如</a:t>
            </a:r>
            <a:r>
              <a:rPr lang="en-US" altLang="zh-CN" sz="2000" dirty="0"/>
              <a:t>single linkage</a:t>
            </a:r>
            <a:r>
              <a:rPr lang="zh-CN" altLang="zh-CN" sz="2000" dirty="0"/>
              <a:t>以两个集合中距离最近的两个点为两个集合的距离。</a:t>
            </a:r>
            <a:r>
              <a:rPr lang="en-US" altLang="zh-CN" sz="2000" dirty="0"/>
              <a:t>Complete linkage</a:t>
            </a:r>
            <a:r>
              <a:rPr lang="zh-CN" altLang="zh-CN" sz="2000" dirty="0"/>
              <a:t>则是以距离最远的点为距离。</a:t>
            </a:r>
            <a:r>
              <a:rPr lang="en-US" altLang="zh-CN" sz="2000" dirty="0"/>
              <a:t>Group average</a:t>
            </a:r>
            <a:r>
              <a:rPr lang="zh-CN" altLang="zh-CN" sz="2000" dirty="0"/>
              <a:t>更合理些，把两个集合的点两两的距离放一起求平均值。</a:t>
            </a:r>
          </a:p>
          <a:p>
            <a:r>
              <a:rPr lang="zh-CN" altLang="zh-CN" sz="2000" dirty="0"/>
              <a:t>该算法复杂度还是挺高的，找出距离最近的两个点要双重循环，</a:t>
            </a:r>
            <a:r>
              <a:rPr lang="en-US" altLang="zh-CN" sz="2000" dirty="0"/>
              <a:t>group average</a:t>
            </a:r>
            <a:r>
              <a:rPr lang="zh-CN" altLang="zh-CN" sz="2000" dirty="0"/>
              <a:t>计算距离时也是双重循环。</a:t>
            </a:r>
          </a:p>
          <a:p>
            <a:endParaRPr lang="en-US" altLang="zh-CN" sz="2800" b="1" dirty="0" smtClean="0"/>
          </a:p>
          <a:p>
            <a:endParaRPr lang="en-US" altLang="zh-CN" sz="2400" b="1" dirty="0" smtClean="0"/>
          </a:p>
          <a:p>
            <a:pPr lvl="0" algn="just">
              <a:spcAft>
                <a:spcPts val="0"/>
              </a:spcAft>
              <a:buSzPts val="1050"/>
            </a:pPr>
            <a:endParaRPr lang="zh-CN" altLang="en-US" sz="2400" dirty="0"/>
          </a:p>
        </p:txBody>
      </p:sp>
      <p:pic>
        <p:nvPicPr>
          <p:cNvPr id="5" name="图片 4" descr="hierarchical_clustering"/>
          <p:cNvPicPr/>
          <p:nvPr/>
        </p:nvPicPr>
        <p:blipFill>
          <a:blip r:embed="rId3">
            <a:extLst>
              <a:ext uri="{28A0092B-C50C-407E-A947-70E740481C1C}">
                <a14:useLocalDpi xmlns:a14="http://schemas.microsoft.com/office/drawing/2010/main" val="0"/>
              </a:ext>
            </a:extLst>
          </a:blip>
          <a:srcRect/>
          <a:stretch>
            <a:fillRect/>
          </a:stretch>
        </p:blipFill>
        <p:spPr bwMode="auto">
          <a:xfrm>
            <a:off x="7233526" y="1690688"/>
            <a:ext cx="4868319" cy="2568125"/>
          </a:xfrm>
          <a:prstGeom prst="rect">
            <a:avLst/>
          </a:prstGeom>
          <a:noFill/>
          <a:ln>
            <a:noFill/>
          </a:ln>
        </p:spPr>
      </p:pic>
      <p:sp>
        <p:nvSpPr>
          <p:cNvPr id="4" name="灯片编号占位符 3"/>
          <p:cNvSpPr>
            <a:spLocks noGrp="1"/>
          </p:cNvSpPr>
          <p:nvPr>
            <p:ph type="sldNum" sz="quarter" idx="12"/>
          </p:nvPr>
        </p:nvSpPr>
        <p:spPr/>
        <p:txBody>
          <a:bodyPr/>
          <a:lstStyle/>
          <a:p>
            <a:fld id="{253EB400-1E0E-44AD-B29D-A7958744BFA6}" type="slidenum">
              <a:rPr lang="zh-CN" altLang="en-US" smtClean="0"/>
              <a:t>83</a:t>
            </a:fld>
            <a:endParaRPr lang="zh-CN" altLang="en-US"/>
          </a:p>
        </p:txBody>
      </p:sp>
    </p:spTree>
    <p:extLst>
      <p:ext uri="{BB962C8B-B14F-4D97-AF65-F5344CB8AC3E}">
        <p14:creationId xmlns:p14="http://schemas.microsoft.com/office/powerpoint/2010/main" val="37616651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SVM</a:t>
            </a:r>
            <a:r>
              <a:rPr lang="zh-CN" altLang="en-US" dirty="0"/>
              <a:t>在</a:t>
            </a:r>
            <a:r>
              <a:rPr lang="en-US" altLang="zh-CN" dirty="0"/>
              <a:t>EEG</a:t>
            </a:r>
            <a:r>
              <a:rPr lang="zh-CN" altLang="en-US" dirty="0"/>
              <a:t>癫痫检测上的应用</a:t>
            </a:r>
            <a:endParaRPr lang="en-US" altLang="zh-CN" dirty="0" smtClean="0"/>
          </a:p>
        </p:txBody>
      </p:sp>
      <p:sp>
        <p:nvSpPr>
          <p:cNvPr id="9" name="Rectangle 1"/>
          <p:cNvSpPr>
            <a:spLocks noChangeArrowheads="1"/>
          </p:cNvSpPr>
          <p:nvPr/>
        </p:nvSpPr>
        <p:spPr bwMode="auto">
          <a:xfrm flipV="1">
            <a:off x="193840" y="2252662"/>
            <a:ext cx="1407937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1190172" y="1225689"/>
            <a:ext cx="9144000" cy="2954655"/>
          </a:xfrm>
          <a:prstGeom prst="rect">
            <a:avLst/>
          </a:prstGeom>
        </p:spPr>
        <p:txBody>
          <a:bodyPr wrap="square">
            <a:spAutoFit/>
          </a:bodyPr>
          <a:lstStyle/>
          <a:p>
            <a:r>
              <a:rPr lang="en-US" altLang="zh-CN" sz="2400" b="1" dirty="0" smtClean="0"/>
              <a:t>onset determination:</a:t>
            </a:r>
          </a:p>
          <a:p>
            <a:endParaRPr lang="en-US" altLang="zh-CN" sz="2400" b="1" dirty="0"/>
          </a:p>
          <a:p>
            <a:endParaRPr lang="en-US" altLang="zh-CN" sz="2400" b="1" dirty="0" smtClean="0"/>
          </a:p>
          <a:p>
            <a:endParaRPr lang="en-US" altLang="zh-CN" sz="2800" b="1" dirty="0"/>
          </a:p>
          <a:p>
            <a:endParaRPr lang="en-US" altLang="zh-CN" dirty="0"/>
          </a:p>
          <a:p>
            <a:endParaRPr lang="zh-CN" altLang="zh-CN" sz="2000" dirty="0"/>
          </a:p>
          <a:p>
            <a:endParaRPr lang="en-US" altLang="zh-CN" sz="2400" dirty="0" smtClean="0"/>
          </a:p>
          <a:p>
            <a:pPr lvl="0" algn="just">
              <a:spcAft>
                <a:spcPts val="0"/>
              </a:spcAft>
              <a:buSzPts val="1050"/>
            </a:pPr>
            <a:endParaRPr lang="zh-CN" altLang="en-US" sz="2400" dirty="0"/>
          </a:p>
        </p:txBody>
      </p:sp>
      <p:pic>
        <p:nvPicPr>
          <p:cNvPr id="5" name="图片 4"/>
          <p:cNvPicPr/>
          <p:nvPr/>
        </p:nvPicPr>
        <p:blipFill>
          <a:blip r:embed="rId3"/>
          <a:stretch>
            <a:fillRect/>
          </a:stretch>
        </p:blipFill>
        <p:spPr>
          <a:xfrm>
            <a:off x="1825172" y="2387549"/>
            <a:ext cx="3222171" cy="678265"/>
          </a:xfrm>
          <a:prstGeom prst="rect">
            <a:avLst/>
          </a:prstGeom>
        </p:spPr>
      </p:pic>
      <p:pic>
        <p:nvPicPr>
          <p:cNvPr id="6" name="图片 5"/>
          <p:cNvPicPr/>
          <p:nvPr/>
        </p:nvPicPr>
        <p:blipFill>
          <a:blip r:embed="rId4"/>
          <a:stretch>
            <a:fillRect/>
          </a:stretch>
        </p:blipFill>
        <p:spPr>
          <a:xfrm>
            <a:off x="2550886" y="3696321"/>
            <a:ext cx="1770742" cy="694192"/>
          </a:xfrm>
          <a:prstGeom prst="rect">
            <a:avLst/>
          </a:prstGeom>
        </p:spPr>
      </p:pic>
      <p:sp>
        <p:nvSpPr>
          <p:cNvPr id="4" name="灯片编号占位符 3"/>
          <p:cNvSpPr>
            <a:spLocks noGrp="1"/>
          </p:cNvSpPr>
          <p:nvPr>
            <p:ph type="sldNum" sz="quarter" idx="12"/>
          </p:nvPr>
        </p:nvSpPr>
        <p:spPr/>
        <p:txBody>
          <a:bodyPr/>
          <a:lstStyle/>
          <a:p>
            <a:fld id="{253EB400-1E0E-44AD-B29D-A7958744BFA6}" type="slidenum">
              <a:rPr lang="zh-CN" altLang="en-US" smtClean="0"/>
              <a:t>84</a:t>
            </a:fld>
            <a:endParaRPr lang="zh-CN" altLang="en-US"/>
          </a:p>
        </p:txBody>
      </p:sp>
      <p:sp>
        <p:nvSpPr>
          <p:cNvPr id="7" name="文本框 6"/>
          <p:cNvSpPr txBox="1"/>
          <p:nvPr/>
        </p:nvSpPr>
        <p:spPr>
          <a:xfrm>
            <a:off x="5682343" y="2560252"/>
            <a:ext cx="3759200" cy="369332"/>
          </a:xfrm>
          <a:prstGeom prst="rect">
            <a:avLst/>
          </a:prstGeom>
          <a:noFill/>
        </p:spPr>
        <p:txBody>
          <a:bodyPr wrap="square" rtlCol="0">
            <a:spAutoFit/>
          </a:bodyPr>
          <a:lstStyle/>
          <a:p>
            <a:r>
              <a:rPr lang="zh-CN" altLang="en-US" dirty="0" smtClean="0"/>
              <a:t>根据标注数据训练得到</a:t>
            </a:r>
            <a:r>
              <a:rPr lang="en-US" altLang="zh-CN" dirty="0" smtClean="0"/>
              <a:t>W</a:t>
            </a:r>
          </a:p>
        </p:txBody>
      </p:sp>
      <p:sp>
        <p:nvSpPr>
          <p:cNvPr id="10" name="文本框 9"/>
          <p:cNvSpPr txBox="1"/>
          <p:nvPr/>
        </p:nvSpPr>
        <p:spPr>
          <a:xfrm>
            <a:off x="5317960" y="3916097"/>
            <a:ext cx="4464957" cy="369332"/>
          </a:xfrm>
          <a:prstGeom prst="rect">
            <a:avLst/>
          </a:prstGeom>
          <a:noFill/>
        </p:spPr>
        <p:txBody>
          <a:bodyPr wrap="square" rtlCol="0">
            <a:spAutoFit/>
          </a:bodyPr>
          <a:lstStyle/>
          <a:p>
            <a:r>
              <a:rPr lang="zh-CN" altLang="en-US" dirty="0" smtClean="0"/>
              <a:t>对于新数据使用</a:t>
            </a:r>
            <a:r>
              <a:rPr lang="en-US" altLang="zh-CN" dirty="0" smtClean="0"/>
              <a:t>W</a:t>
            </a:r>
            <a:r>
              <a:rPr lang="zh-CN" altLang="en-US" dirty="0" smtClean="0"/>
              <a:t>估计每个窗口的</a:t>
            </a:r>
            <a:r>
              <a:rPr lang="en-US" altLang="zh-CN" dirty="0" smtClean="0"/>
              <a:t>latency</a:t>
            </a:r>
          </a:p>
        </p:txBody>
      </p:sp>
    </p:spTree>
    <p:extLst>
      <p:ext uri="{BB962C8B-B14F-4D97-AF65-F5344CB8AC3E}">
        <p14:creationId xmlns:p14="http://schemas.microsoft.com/office/powerpoint/2010/main" val="30285492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5.1 SVM</a:t>
            </a:r>
            <a:r>
              <a:rPr lang="zh-CN" altLang="en-US" dirty="0"/>
              <a:t>在</a:t>
            </a:r>
            <a:r>
              <a:rPr lang="en-US" altLang="zh-CN" dirty="0"/>
              <a:t>EEG</a:t>
            </a:r>
            <a:r>
              <a:rPr lang="zh-CN" altLang="en-US" dirty="0"/>
              <a:t>癫痫检测上的应用</a:t>
            </a:r>
            <a:endParaRPr lang="en-US" altLang="zh-CN" dirty="0" smtClean="0">
              <a:latin typeface="+mj-ea"/>
            </a:endParaRPr>
          </a:p>
        </p:txBody>
      </p:sp>
      <p:sp>
        <p:nvSpPr>
          <p:cNvPr id="3" name="矩形 2"/>
          <p:cNvSpPr/>
          <p:nvPr/>
        </p:nvSpPr>
        <p:spPr>
          <a:xfrm>
            <a:off x="328386" y="1225689"/>
            <a:ext cx="7059385" cy="2185214"/>
          </a:xfrm>
          <a:prstGeom prst="rect">
            <a:avLst/>
          </a:prstGeom>
        </p:spPr>
        <p:txBody>
          <a:bodyPr wrap="square">
            <a:spAutoFit/>
          </a:bodyPr>
          <a:lstStyle/>
          <a:p>
            <a:pPr lvl="0"/>
            <a:r>
              <a:rPr lang="en-US" altLang="zh-CN" sz="2000" b="1" dirty="0" smtClean="0">
                <a:latin typeface="+mn-ea"/>
              </a:rPr>
              <a:t>ridge regression :</a:t>
            </a:r>
          </a:p>
          <a:p>
            <a:r>
              <a:rPr lang="zh-CN" altLang="zh-CN" sz="2000" dirty="0" smtClean="0">
                <a:latin typeface="+mn-ea"/>
              </a:rPr>
              <a:t>其实本质上就是将离散点用最小二乘法来通过多项式拟合回归曲线。</a:t>
            </a:r>
          </a:p>
          <a:p>
            <a:endParaRPr lang="en-US" altLang="zh-CN" sz="2800" b="1" dirty="0" smtClean="0">
              <a:latin typeface="+mn-ea"/>
            </a:endParaRPr>
          </a:p>
          <a:p>
            <a:endParaRPr lang="en-US" altLang="zh-CN" sz="2400" b="1" dirty="0" smtClean="0">
              <a:latin typeface="+mn-ea"/>
            </a:endParaRPr>
          </a:p>
          <a:p>
            <a:pPr lvl="0" algn="just">
              <a:spcAft>
                <a:spcPts val="0"/>
              </a:spcAft>
              <a:buSzPts val="1050"/>
            </a:pPr>
            <a:endParaRPr lang="zh-CN" altLang="en-US" sz="2400" dirty="0">
              <a:latin typeface="+mn-ea"/>
            </a:endParaRPr>
          </a:p>
        </p:txBody>
      </p:sp>
      <p:pic>
        <p:nvPicPr>
          <p:cNvPr id="6" name="图片 5"/>
          <p:cNvPicPr/>
          <p:nvPr/>
        </p:nvPicPr>
        <p:blipFill>
          <a:blip r:embed="rId3"/>
          <a:stretch>
            <a:fillRect/>
          </a:stretch>
        </p:blipFill>
        <p:spPr>
          <a:xfrm>
            <a:off x="1437272" y="2721068"/>
            <a:ext cx="2240643" cy="428671"/>
          </a:xfrm>
          <a:prstGeom prst="rect">
            <a:avLst/>
          </a:prstGeom>
        </p:spPr>
      </p:pic>
      <p:pic>
        <p:nvPicPr>
          <p:cNvPr id="7" name="图片 6"/>
          <p:cNvPicPr/>
          <p:nvPr/>
        </p:nvPicPr>
        <p:blipFill>
          <a:blip r:embed="rId4"/>
          <a:stretch>
            <a:fillRect/>
          </a:stretch>
        </p:blipFill>
        <p:spPr>
          <a:xfrm>
            <a:off x="1273034" y="3708967"/>
            <a:ext cx="3290252" cy="719167"/>
          </a:xfrm>
          <a:prstGeom prst="rect">
            <a:avLst/>
          </a:prstGeom>
        </p:spPr>
      </p:pic>
      <p:pic>
        <p:nvPicPr>
          <p:cNvPr id="8" name="图片 7"/>
          <p:cNvPicPr/>
          <p:nvPr/>
        </p:nvPicPr>
        <p:blipFill>
          <a:blip r:embed="rId5"/>
          <a:stretch>
            <a:fillRect/>
          </a:stretch>
        </p:blipFill>
        <p:spPr>
          <a:xfrm>
            <a:off x="1540685" y="4937677"/>
            <a:ext cx="3242315" cy="595808"/>
          </a:xfrm>
          <a:prstGeom prst="rect">
            <a:avLst/>
          </a:prstGeom>
        </p:spPr>
      </p:pic>
      <p:pic>
        <p:nvPicPr>
          <p:cNvPr id="10" name="图片 9"/>
          <p:cNvPicPr/>
          <p:nvPr/>
        </p:nvPicPr>
        <p:blipFill>
          <a:blip r:embed="rId6"/>
          <a:stretch>
            <a:fillRect/>
          </a:stretch>
        </p:blipFill>
        <p:spPr>
          <a:xfrm>
            <a:off x="7229919" y="3001635"/>
            <a:ext cx="3151817" cy="644866"/>
          </a:xfrm>
          <a:prstGeom prst="rect">
            <a:avLst/>
          </a:prstGeom>
        </p:spPr>
      </p:pic>
      <p:pic>
        <p:nvPicPr>
          <p:cNvPr id="11" name="图片 10"/>
          <p:cNvPicPr/>
          <p:nvPr/>
        </p:nvPicPr>
        <p:blipFill>
          <a:blip r:embed="rId7"/>
          <a:stretch>
            <a:fillRect/>
          </a:stretch>
        </p:blipFill>
        <p:spPr>
          <a:xfrm>
            <a:off x="9378255" y="3608882"/>
            <a:ext cx="1816826" cy="440880"/>
          </a:xfrm>
          <a:prstGeom prst="rect">
            <a:avLst/>
          </a:prstGeom>
        </p:spPr>
      </p:pic>
      <p:pic>
        <p:nvPicPr>
          <p:cNvPr id="12" name="图片 11"/>
          <p:cNvPicPr/>
          <p:nvPr/>
        </p:nvPicPr>
        <p:blipFill>
          <a:blip r:embed="rId8"/>
          <a:stretch>
            <a:fillRect/>
          </a:stretch>
        </p:blipFill>
        <p:spPr>
          <a:xfrm>
            <a:off x="8292448" y="4358253"/>
            <a:ext cx="1342883" cy="538352"/>
          </a:xfrm>
          <a:prstGeom prst="rect">
            <a:avLst/>
          </a:prstGeom>
        </p:spPr>
      </p:pic>
      <p:sp>
        <p:nvSpPr>
          <p:cNvPr id="4" name="矩形 3"/>
          <p:cNvSpPr/>
          <p:nvPr/>
        </p:nvSpPr>
        <p:spPr>
          <a:xfrm>
            <a:off x="-51513" y="3244687"/>
            <a:ext cx="5532284" cy="369332"/>
          </a:xfrm>
          <a:prstGeom prst="rect">
            <a:avLst/>
          </a:prstGeom>
        </p:spPr>
        <p:txBody>
          <a:bodyPr wrap="none">
            <a:spAutoFit/>
          </a:bodyPr>
          <a:lstStyle/>
          <a:p>
            <a:pPr marL="685800" indent="266700" algn="just">
              <a:spcAft>
                <a:spcPts val="0"/>
              </a:spcAft>
            </a:pPr>
            <a:r>
              <a:rPr lang="zh-CN" altLang="zh-CN" kern="100" dirty="0">
                <a:latin typeface="+mn-ea"/>
                <a:cs typeface="Times New Roman" panose="02020603050405020304" pitchFamily="18" charset="0"/>
              </a:rPr>
              <a:t>考虑到过拟合的问题，还要加上惩罚系数。</a:t>
            </a:r>
          </a:p>
        </p:txBody>
      </p:sp>
      <p:sp>
        <p:nvSpPr>
          <p:cNvPr id="13" name="矩形 12"/>
          <p:cNvSpPr/>
          <p:nvPr/>
        </p:nvSpPr>
        <p:spPr>
          <a:xfrm>
            <a:off x="97601" y="4421466"/>
            <a:ext cx="5993949" cy="369332"/>
          </a:xfrm>
          <a:prstGeom prst="rect">
            <a:avLst/>
          </a:prstGeom>
        </p:spPr>
        <p:txBody>
          <a:bodyPr wrap="none">
            <a:spAutoFit/>
          </a:bodyPr>
          <a:lstStyle/>
          <a:p>
            <a:pPr marL="685800" indent="266700" algn="just">
              <a:spcAft>
                <a:spcPts val="0"/>
              </a:spcAft>
            </a:pPr>
            <a:r>
              <a:rPr lang="zh-CN" altLang="zh-CN" kern="100" dirty="0">
                <a:latin typeface="+mn-ea"/>
                <a:cs typeface="Times New Roman" panose="02020603050405020304" pitchFamily="18" charset="0"/>
              </a:rPr>
              <a:t>于是最小二乘项增加了一项，化成矩阵形式就有</a:t>
            </a:r>
          </a:p>
        </p:txBody>
      </p:sp>
      <p:sp>
        <p:nvSpPr>
          <p:cNvPr id="14" name="矩形 13"/>
          <p:cNvSpPr/>
          <p:nvPr/>
        </p:nvSpPr>
        <p:spPr>
          <a:xfrm>
            <a:off x="6096000" y="2551252"/>
            <a:ext cx="4801314" cy="369332"/>
          </a:xfrm>
          <a:prstGeom prst="rect">
            <a:avLst/>
          </a:prstGeom>
        </p:spPr>
        <p:txBody>
          <a:bodyPr wrap="none">
            <a:spAutoFit/>
          </a:bodyPr>
          <a:lstStyle/>
          <a:p>
            <a:pPr marL="685800" indent="266700" algn="just">
              <a:spcAft>
                <a:spcPts val="0"/>
              </a:spcAft>
              <a:tabLst>
                <a:tab pos="2980055" algn="ctr"/>
              </a:tabLst>
            </a:pPr>
            <a:r>
              <a:rPr lang="zh-CN" altLang="zh-CN" kern="100" dirty="0" smtClean="0">
                <a:latin typeface="+mn-ea"/>
                <a:cs typeface="Times New Roman" panose="02020603050405020304" pitchFamily="18" charset="0"/>
              </a:rPr>
              <a:t>再代入</a:t>
            </a:r>
            <a:r>
              <a:rPr lang="zh-CN" altLang="zh-CN" kern="100" dirty="0">
                <a:latin typeface="+mn-ea"/>
                <a:cs typeface="Times New Roman" panose="02020603050405020304" pitchFamily="18" charset="0"/>
              </a:rPr>
              <a:t>到梯度下降法中，就有</a:t>
            </a:r>
            <a:r>
              <a:rPr lang="en-US" altLang="zh-CN" kern="100" dirty="0">
                <a:latin typeface="+mn-ea"/>
                <a:cs typeface="Times New Roman" panose="02020603050405020304" pitchFamily="18" charset="0"/>
              </a:rPr>
              <a:t>	</a:t>
            </a:r>
            <a:endParaRPr lang="zh-CN" altLang="zh-CN" kern="100" dirty="0">
              <a:latin typeface="+mn-ea"/>
              <a:cs typeface="Times New Roman" panose="02020603050405020304" pitchFamily="18" charset="0"/>
            </a:endParaRPr>
          </a:p>
        </p:txBody>
      </p:sp>
      <p:sp>
        <p:nvSpPr>
          <p:cNvPr id="17" name="矩形 16"/>
          <p:cNvSpPr/>
          <p:nvPr/>
        </p:nvSpPr>
        <p:spPr>
          <a:xfrm>
            <a:off x="7014205" y="3652779"/>
            <a:ext cx="2372765" cy="369332"/>
          </a:xfrm>
          <a:prstGeom prst="rect">
            <a:avLst/>
          </a:prstGeom>
        </p:spPr>
        <p:txBody>
          <a:bodyPr wrap="none">
            <a:spAutoFit/>
          </a:bodyPr>
          <a:lstStyle/>
          <a:p>
            <a:r>
              <a:rPr lang="zh-CN" altLang="zh-CN" dirty="0">
                <a:latin typeface="+mn-ea"/>
                <a:cs typeface="Times New Roman" panose="02020603050405020304" pitchFamily="18" charset="0"/>
              </a:rPr>
              <a:t>求出了矩阵</a:t>
            </a:r>
            <a:r>
              <a:rPr lang="en-US" altLang="zh-CN" dirty="0">
                <a:latin typeface="+mn-ea"/>
                <a:cs typeface="Times New Roman" panose="02020603050405020304" pitchFamily="18" charset="0"/>
              </a:rPr>
              <a:t>a</a:t>
            </a:r>
            <a:r>
              <a:rPr lang="zh-CN" altLang="zh-CN" dirty="0">
                <a:latin typeface="+mn-ea"/>
                <a:cs typeface="Times New Roman" panose="02020603050405020304" pitchFamily="18" charset="0"/>
              </a:rPr>
              <a:t>，再根据</a:t>
            </a:r>
            <a:endParaRPr lang="zh-CN" altLang="en-US" dirty="0">
              <a:latin typeface="+mn-ea"/>
            </a:endParaRPr>
          </a:p>
        </p:txBody>
      </p:sp>
      <p:sp>
        <p:nvSpPr>
          <p:cNvPr id="18" name="矩形 17"/>
          <p:cNvSpPr/>
          <p:nvPr/>
        </p:nvSpPr>
        <p:spPr>
          <a:xfrm>
            <a:off x="7424859" y="4527273"/>
            <a:ext cx="877163" cy="369332"/>
          </a:xfrm>
          <a:prstGeom prst="rect">
            <a:avLst/>
          </a:prstGeom>
        </p:spPr>
        <p:txBody>
          <a:bodyPr wrap="none">
            <a:spAutoFit/>
          </a:bodyPr>
          <a:lstStyle/>
          <a:p>
            <a:r>
              <a:rPr lang="zh-CN" altLang="zh-CN" dirty="0">
                <a:latin typeface="+mn-ea"/>
                <a:cs typeface="Times New Roman" panose="02020603050405020304" pitchFamily="18" charset="0"/>
              </a:rPr>
              <a:t>就有了</a:t>
            </a:r>
            <a:endParaRPr lang="zh-CN" altLang="en-US" dirty="0">
              <a:latin typeface="+mn-ea"/>
            </a:endParaRPr>
          </a:p>
        </p:txBody>
      </p:sp>
      <p:cxnSp>
        <p:nvCxnSpPr>
          <p:cNvPr id="20" name="直接箭头连接符 19"/>
          <p:cNvCxnSpPr/>
          <p:nvPr/>
        </p:nvCxnSpPr>
        <p:spPr>
          <a:xfrm flipV="1">
            <a:off x="4998715" y="2721068"/>
            <a:ext cx="2015490" cy="262032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4"/>
          <p:cNvSpPr>
            <a:spLocks noGrp="1"/>
          </p:cNvSpPr>
          <p:nvPr>
            <p:ph type="sldNum" sz="quarter" idx="12"/>
          </p:nvPr>
        </p:nvSpPr>
        <p:spPr/>
        <p:txBody>
          <a:bodyPr/>
          <a:lstStyle/>
          <a:p>
            <a:fld id="{253EB400-1E0E-44AD-B29D-A7958744BFA6}" type="slidenum">
              <a:rPr lang="zh-CN" altLang="en-US" smtClean="0"/>
              <a:t>85</a:t>
            </a:fld>
            <a:endParaRPr lang="zh-CN" altLang="en-US"/>
          </a:p>
        </p:txBody>
      </p:sp>
    </p:spTree>
    <p:extLst>
      <p:ext uri="{BB962C8B-B14F-4D97-AF65-F5344CB8AC3E}">
        <p14:creationId xmlns:p14="http://schemas.microsoft.com/office/powerpoint/2010/main" val="31322717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8799" y="165100"/>
            <a:ext cx="6598891" cy="659889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en-US" altLang="zh-CN" dirty="0"/>
              <a:t>5.2 CNN</a:t>
            </a:r>
            <a:r>
              <a:rPr lang="zh-CN" altLang="en-US" dirty="0"/>
              <a:t>在</a:t>
            </a:r>
            <a:r>
              <a:rPr lang="en-US" altLang="zh-CN" dirty="0"/>
              <a:t>ECG</a:t>
            </a:r>
            <a:r>
              <a:rPr lang="zh-CN" altLang="en-US" dirty="0"/>
              <a:t>心律不齐的应用</a:t>
            </a:r>
            <a:endParaRPr lang="en-US" altLang="zh-CN" dirty="0"/>
          </a:p>
        </p:txBody>
      </p:sp>
      <p:pic>
        <p:nvPicPr>
          <p:cNvPr id="4" name="内容占位符 3"/>
          <p:cNvPicPr>
            <a:picLocks noGrp="1" noChangeAspect="1"/>
          </p:cNvPicPr>
          <p:nvPr>
            <p:ph idx="1"/>
          </p:nvPr>
        </p:nvPicPr>
        <p:blipFill>
          <a:blip r:embed="rId4"/>
          <a:stretch>
            <a:fillRect/>
          </a:stretch>
        </p:blipFill>
        <p:spPr>
          <a:xfrm>
            <a:off x="838200" y="1690688"/>
            <a:ext cx="5194300" cy="3950594"/>
          </a:xfrm>
          <a:prstGeom prst="rect">
            <a:avLst/>
          </a:prstGeom>
        </p:spPr>
      </p:pic>
      <p:sp>
        <p:nvSpPr>
          <p:cNvPr id="5" name="矩形 4"/>
          <p:cNvSpPr/>
          <p:nvPr/>
        </p:nvSpPr>
        <p:spPr>
          <a:xfrm>
            <a:off x="838200" y="5657671"/>
            <a:ext cx="6096000" cy="1200329"/>
          </a:xfrm>
          <a:prstGeom prst="rect">
            <a:avLst/>
          </a:prstGeom>
        </p:spPr>
        <p:txBody>
          <a:bodyPr>
            <a:spAutoFit/>
          </a:bodyPr>
          <a:lstStyle/>
          <a:p>
            <a:r>
              <a:rPr lang="en-US" altLang="zh-CN" dirty="0">
                <a:solidFill>
                  <a:srgbClr val="000000"/>
                </a:solidFill>
                <a:latin typeface="NimbusRomNo9L-Medi"/>
              </a:rPr>
              <a:t>Cardiologist-Level Arrhythmia Detection with Convolutional Neural Networks</a:t>
            </a:r>
            <a:br>
              <a:rPr lang="en-US" altLang="zh-CN" dirty="0">
                <a:solidFill>
                  <a:srgbClr val="000000"/>
                </a:solidFill>
                <a:latin typeface="NimbusRomNo9L-Medi"/>
              </a:rPr>
            </a:br>
            <a:r>
              <a:rPr lang="en-US" altLang="zh-CN" dirty="0"/>
              <a:t/>
            </a:r>
            <a:br>
              <a:rPr lang="en-US" altLang="zh-CN" dirty="0"/>
            </a:br>
            <a:endParaRPr lang="zh-CN" altLang="en-US" dirty="0"/>
          </a:p>
        </p:txBody>
      </p:sp>
    </p:spTree>
    <p:extLst>
      <p:ext uri="{BB962C8B-B14F-4D97-AF65-F5344CB8AC3E}">
        <p14:creationId xmlns:p14="http://schemas.microsoft.com/office/powerpoint/2010/main" val="67957353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5.3 LSTM</a:t>
            </a:r>
            <a:r>
              <a:rPr lang="zh-CN" altLang="en-US" dirty="0"/>
              <a:t>在</a:t>
            </a:r>
            <a:r>
              <a:rPr lang="en-US" altLang="zh-CN" dirty="0"/>
              <a:t>EEG</a:t>
            </a:r>
            <a:r>
              <a:rPr lang="zh-CN" altLang="en-US" dirty="0"/>
              <a:t>睡眠检测上的</a:t>
            </a:r>
            <a:r>
              <a:rPr lang="zh-CN" altLang="en-US" dirty="0" smtClean="0"/>
              <a:t>应用</a:t>
            </a:r>
            <a:endParaRPr lang="zh-CN" altLang="en-US" dirty="0"/>
          </a:p>
        </p:txBody>
      </p:sp>
      <p:sp>
        <p:nvSpPr>
          <p:cNvPr id="4" name="矩形 3"/>
          <p:cNvSpPr/>
          <p:nvPr/>
        </p:nvSpPr>
        <p:spPr>
          <a:xfrm>
            <a:off x="622300" y="6176963"/>
            <a:ext cx="6096000" cy="923330"/>
          </a:xfrm>
          <a:prstGeom prst="rect">
            <a:avLst/>
          </a:prstGeom>
        </p:spPr>
        <p:txBody>
          <a:bodyPr>
            <a:spAutoFit/>
          </a:bodyPr>
          <a:lstStyle/>
          <a:p>
            <a:r>
              <a:rPr lang="en-US" altLang="zh-CN" dirty="0" err="1">
                <a:solidFill>
                  <a:srgbClr val="000000"/>
                </a:solidFill>
                <a:latin typeface="NimbusRomNo9L-Regu"/>
              </a:rPr>
              <a:t>DeepSleepNet</a:t>
            </a:r>
            <a:r>
              <a:rPr lang="en-US" altLang="zh-CN" dirty="0">
                <a:solidFill>
                  <a:srgbClr val="000000"/>
                </a:solidFill>
                <a:latin typeface="NimbusRomNo9L-Regu"/>
              </a:rPr>
              <a:t>: a Model for Automatic Sleep Stag</a:t>
            </a:r>
            <a:br>
              <a:rPr lang="en-US" altLang="zh-CN" dirty="0">
                <a:solidFill>
                  <a:srgbClr val="000000"/>
                </a:solidFill>
                <a:latin typeface="NimbusRomNo9L-Regu"/>
              </a:rPr>
            </a:br>
            <a:r>
              <a:rPr lang="en-US" altLang="zh-CN" dirty="0">
                <a:solidFill>
                  <a:srgbClr val="000000"/>
                </a:solidFill>
                <a:latin typeface="NimbusRomNo9L-Regu"/>
              </a:rPr>
              <a:t>Scoring based on Raw Single-Channel EEG</a:t>
            </a:r>
            <a:r>
              <a:rPr lang="en-US" altLang="zh-CN" dirty="0"/>
              <a:t> </a:t>
            </a:r>
            <a:br>
              <a:rPr lang="en-US" altLang="zh-CN" dirty="0"/>
            </a:br>
            <a:endParaRPr lang="zh-CN" altLang="en-US" dirty="0"/>
          </a:p>
        </p:txBody>
      </p:sp>
      <p:pic>
        <p:nvPicPr>
          <p:cNvPr id="5" name="图片 4"/>
          <p:cNvPicPr>
            <a:picLocks noChangeAspect="1"/>
          </p:cNvPicPr>
          <p:nvPr/>
        </p:nvPicPr>
        <p:blipFill>
          <a:blip r:embed="rId3"/>
          <a:stretch>
            <a:fillRect/>
          </a:stretch>
        </p:blipFill>
        <p:spPr>
          <a:xfrm>
            <a:off x="9014176" y="67469"/>
            <a:ext cx="3177824" cy="6642100"/>
          </a:xfrm>
          <a:prstGeom prst="rect">
            <a:avLst/>
          </a:prstGeom>
        </p:spPr>
      </p:pic>
      <p:pic>
        <p:nvPicPr>
          <p:cNvPr id="6" name="图片 5"/>
          <p:cNvPicPr>
            <a:picLocks noChangeAspect="1"/>
          </p:cNvPicPr>
          <p:nvPr/>
        </p:nvPicPr>
        <p:blipFill>
          <a:blip r:embed="rId4"/>
          <a:stretch>
            <a:fillRect/>
          </a:stretch>
        </p:blipFill>
        <p:spPr>
          <a:xfrm>
            <a:off x="5667726" y="4565651"/>
            <a:ext cx="3238500" cy="1476375"/>
          </a:xfrm>
          <a:prstGeom prst="rect">
            <a:avLst/>
          </a:prstGeom>
        </p:spPr>
      </p:pic>
      <p:pic>
        <p:nvPicPr>
          <p:cNvPr id="9" name="图片 8"/>
          <p:cNvPicPr>
            <a:picLocks noChangeAspect="1"/>
          </p:cNvPicPr>
          <p:nvPr/>
        </p:nvPicPr>
        <p:blipFill>
          <a:blip r:embed="rId5"/>
          <a:stretch>
            <a:fillRect/>
          </a:stretch>
        </p:blipFill>
        <p:spPr>
          <a:xfrm>
            <a:off x="347838" y="1374776"/>
            <a:ext cx="8343900" cy="3190875"/>
          </a:xfrm>
          <a:prstGeom prst="rect">
            <a:avLst/>
          </a:prstGeom>
        </p:spPr>
      </p:pic>
    </p:spTree>
    <p:extLst>
      <p:ext uri="{BB962C8B-B14F-4D97-AF65-F5344CB8AC3E}">
        <p14:creationId xmlns:p14="http://schemas.microsoft.com/office/powerpoint/2010/main" val="13294245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a:t>
            </a:r>
            <a:r>
              <a:rPr lang="zh-CN" altLang="en-US" dirty="0"/>
              <a:t>人工智能硬件实现</a:t>
            </a:r>
          </a:p>
        </p:txBody>
      </p:sp>
      <p:sp>
        <p:nvSpPr>
          <p:cNvPr id="3" name="内容占位符 2"/>
          <p:cNvSpPr>
            <a:spLocks noGrp="1"/>
          </p:cNvSpPr>
          <p:nvPr>
            <p:ph idx="1"/>
          </p:nvPr>
        </p:nvSpPr>
        <p:spPr>
          <a:xfrm>
            <a:off x="838200" y="1690688"/>
            <a:ext cx="10515600" cy="4486275"/>
          </a:xfrm>
        </p:spPr>
        <p:txBody>
          <a:bodyPr>
            <a:normAutofit/>
          </a:bodyPr>
          <a:lstStyle/>
          <a:p>
            <a:r>
              <a:rPr lang="en-US" altLang="zh-CN" dirty="0"/>
              <a:t>6.1</a:t>
            </a:r>
            <a:r>
              <a:rPr lang="zh-CN" altLang="en-US" dirty="0"/>
              <a:t>设计</a:t>
            </a:r>
            <a:r>
              <a:rPr lang="zh-CN" altLang="en-US" dirty="0" smtClean="0"/>
              <a:t>准则</a:t>
            </a:r>
            <a:endParaRPr lang="en-US" altLang="zh-CN" dirty="0" smtClean="0"/>
          </a:p>
          <a:p>
            <a:r>
              <a:rPr lang="en-US" altLang="zh-CN" dirty="0" smtClean="0"/>
              <a:t>6.2 </a:t>
            </a:r>
            <a:r>
              <a:rPr lang="zh-CN" altLang="en-US" dirty="0"/>
              <a:t>计算模式</a:t>
            </a:r>
            <a:r>
              <a:rPr lang="zh-CN" altLang="en-US" dirty="0" smtClean="0"/>
              <a:t>优化</a:t>
            </a:r>
            <a:endParaRPr lang="en-US" altLang="zh-CN" dirty="0" smtClean="0"/>
          </a:p>
          <a:p>
            <a:r>
              <a:rPr lang="en-US" altLang="zh-CN" dirty="0" smtClean="0"/>
              <a:t>6.3 </a:t>
            </a:r>
            <a:r>
              <a:rPr lang="zh-CN" altLang="en-US" dirty="0"/>
              <a:t>模型</a:t>
            </a:r>
            <a:r>
              <a:rPr lang="zh-CN" altLang="en-US" dirty="0" smtClean="0"/>
              <a:t>压缩</a:t>
            </a:r>
            <a:endParaRPr lang="en-US" altLang="zh-CN" dirty="0" smtClean="0"/>
          </a:p>
          <a:p>
            <a:r>
              <a:rPr lang="en-US" altLang="zh-CN" dirty="0" smtClean="0"/>
              <a:t>6.3.1 </a:t>
            </a:r>
            <a:r>
              <a:rPr lang="zh-CN" altLang="en-US" dirty="0" smtClean="0"/>
              <a:t>剪枝</a:t>
            </a:r>
            <a:endParaRPr lang="en-US" altLang="zh-CN" dirty="0" smtClean="0"/>
          </a:p>
          <a:p>
            <a:r>
              <a:rPr lang="en-US" altLang="zh-CN" dirty="0" smtClean="0"/>
              <a:t>6.3.2</a:t>
            </a:r>
            <a:r>
              <a:rPr lang="zh-CN" altLang="en-US" dirty="0" smtClean="0"/>
              <a:t>量化</a:t>
            </a:r>
            <a:endParaRPr lang="en-US" altLang="zh-CN" dirty="0" smtClean="0"/>
          </a:p>
          <a:p>
            <a:r>
              <a:rPr lang="en-US" altLang="zh-CN" dirty="0" smtClean="0"/>
              <a:t>6.3.3 Huffman</a:t>
            </a:r>
            <a:r>
              <a:rPr lang="zh-CN" altLang="en-US" dirty="0" smtClean="0"/>
              <a:t>编码</a:t>
            </a:r>
            <a:endParaRPr lang="en-US" altLang="zh-CN" dirty="0" smtClean="0"/>
          </a:p>
          <a:p>
            <a:r>
              <a:rPr lang="en-US" altLang="zh-CN" dirty="0" smtClean="0"/>
              <a:t>6.3.4Mimic</a:t>
            </a:r>
          </a:p>
          <a:p>
            <a:r>
              <a:rPr lang="en-US" altLang="zh-CN" dirty="0" smtClean="0"/>
              <a:t>6.3.5 </a:t>
            </a:r>
            <a:r>
              <a:rPr lang="zh-CN" altLang="en-US" dirty="0" smtClean="0"/>
              <a:t>常见套路</a:t>
            </a:r>
            <a:endParaRPr lang="en-US" altLang="zh-CN" dirty="0" smtClean="0"/>
          </a:p>
        </p:txBody>
      </p:sp>
    </p:spTree>
    <p:extLst>
      <p:ext uri="{BB962C8B-B14F-4D97-AF65-F5344CB8AC3E}">
        <p14:creationId xmlns:p14="http://schemas.microsoft.com/office/powerpoint/2010/main" val="11720483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a:t>
            </a:r>
            <a:r>
              <a:rPr lang="zh-CN" altLang="en-US" dirty="0"/>
              <a:t>设计</a:t>
            </a:r>
            <a:r>
              <a:rPr lang="zh-CN" altLang="en-US" dirty="0" smtClean="0"/>
              <a:t>准则</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45790" y="1690687"/>
            <a:ext cx="9126909" cy="4375691"/>
          </a:xfrm>
        </p:spPr>
      </p:pic>
    </p:spTree>
    <p:extLst>
      <p:ext uri="{BB962C8B-B14F-4D97-AF65-F5344CB8AC3E}">
        <p14:creationId xmlns:p14="http://schemas.microsoft.com/office/powerpoint/2010/main" val="2329445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2.2.1 </a:t>
            </a:r>
            <a:r>
              <a:rPr lang="zh-CN" altLang="en-US" dirty="0" smtClean="0"/>
              <a:t>决策树</a:t>
            </a:r>
            <a:endParaRPr lang="zh-CN" altLang="en-US" dirty="0"/>
          </a:p>
        </p:txBody>
      </p:sp>
      <p:pic>
        <p:nvPicPr>
          <p:cNvPr id="4" name="内容占位符 3"/>
          <p:cNvPicPr>
            <a:picLocks noGrp="1" noChangeAspect="1"/>
          </p:cNvPicPr>
          <p:nvPr>
            <p:ph idx="1"/>
          </p:nvPr>
        </p:nvPicPr>
        <p:blipFill>
          <a:blip r:embed="rId3"/>
          <a:stretch>
            <a:fillRect/>
          </a:stretch>
        </p:blipFill>
        <p:spPr>
          <a:xfrm>
            <a:off x="321251" y="1926213"/>
            <a:ext cx="7327084" cy="3393931"/>
          </a:xfrm>
          <a:prstGeom prst="rect">
            <a:avLst/>
          </a:prstGeom>
        </p:spPr>
      </p:pic>
      <p:pic>
        <p:nvPicPr>
          <p:cNvPr id="5" name="图片 4"/>
          <p:cNvPicPr>
            <a:picLocks noChangeAspect="1"/>
          </p:cNvPicPr>
          <p:nvPr/>
        </p:nvPicPr>
        <p:blipFill>
          <a:blip r:embed="rId4"/>
          <a:stretch>
            <a:fillRect/>
          </a:stretch>
        </p:blipFill>
        <p:spPr>
          <a:xfrm>
            <a:off x="8361038" y="175998"/>
            <a:ext cx="3242323" cy="6492875"/>
          </a:xfrm>
          <a:prstGeom prst="rect">
            <a:avLst/>
          </a:prstGeom>
        </p:spPr>
      </p:pic>
      <p:sp>
        <p:nvSpPr>
          <p:cNvPr id="3" name="文本框 2"/>
          <p:cNvSpPr txBox="1"/>
          <p:nvPr/>
        </p:nvSpPr>
        <p:spPr>
          <a:xfrm>
            <a:off x="5325738" y="5676900"/>
            <a:ext cx="3035300" cy="369332"/>
          </a:xfrm>
          <a:prstGeom prst="rect">
            <a:avLst/>
          </a:prstGeom>
          <a:noFill/>
        </p:spPr>
        <p:txBody>
          <a:bodyPr wrap="square" rtlCol="0">
            <a:spAutoFit/>
          </a:bodyPr>
          <a:lstStyle/>
          <a:p>
            <a:r>
              <a:rPr lang="zh-CN" altLang="en-US" b="1" dirty="0" smtClean="0"/>
              <a:t>硬件实现：查表 比较 求和</a:t>
            </a:r>
            <a:endParaRPr lang="zh-CN" altLang="en-US" b="1" dirty="0"/>
          </a:p>
        </p:txBody>
      </p:sp>
    </p:spTree>
    <p:extLst>
      <p:ext uri="{BB962C8B-B14F-4D97-AF65-F5344CB8AC3E}">
        <p14:creationId xmlns:p14="http://schemas.microsoft.com/office/powerpoint/2010/main" val="339549682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a:t>
            </a:r>
            <a:r>
              <a:rPr lang="zh-CN" altLang="en-US" dirty="0"/>
              <a:t>设计准则</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1762" y="4791792"/>
            <a:ext cx="7703883" cy="808908"/>
          </a:xfr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762" y="1690687"/>
            <a:ext cx="8847638" cy="1960359"/>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762" y="3908659"/>
            <a:ext cx="7615738" cy="482541"/>
          </a:xfrm>
          <a:prstGeom prst="rect">
            <a:avLst/>
          </a:prstGeom>
        </p:spPr>
      </p:pic>
      <p:sp>
        <p:nvSpPr>
          <p:cNvPr id="9" name="矩形 8"/>
          <p:cNvSpPr/>
          <p:nvPr/>
        </p:nvSpPr>
        <p:spPr>
          <a:xfrm>
            <a:off x="8213611" y="4022929"/>
            <a:ext cx="3709670" cy="1754326"/>
          </a:xfrm>
          <a:prstGeom prst="rect">
            <a:avLst/>
          </a:prstGeom>
        </p:spPr>
        <p:txBody>
          <a:bodyPr wrap="none">
            <a:spAutoFit/>
          </a:bodyPr>
          <a:lstStyle/>
          <a:p>
            <a:r>
              <a:rPr lang="zh-CN" altLang="en-US" b="1" dirty="0"/>
              <a:t>计算模式优化</a:t>
            </a:r>
            <a:r>
              <a:rPr lang="zh-CN" altLang="en-US" dirty="0"/>
              <a:t> </a:t>
            </a:r>
            <a:endParaRPr lang="en-US" altLang="zh-CN" dirty="0" smtClean="0"/>
          </a:p>
          <a:p>
            <a:r>
              <a:rPr lang="zh-CN" altLang="en-US" b="1" dirty="0"/>
              <a:t>模型压缩，降低数据精度，二值化</a:t>
            </a:r>
            <a:r>
              <a:rPr lang="zh-CN" altLang="en-US" dirty="0"/>
              <a:t> </a:t>
            </a:r>
            <a:endParaRPr lang="en-US" altLang="zh-CN" dirty="0" smtClean="0"/>
          </a:p>
          <a:p>
            <a:r>
              <a:rPr lang="zh-CN" altLang="en-US" b="1" dirty="0"/>
              <a:t>非易失性</a:t>
            </a:r>
            <a:r>
              <a:rPr lang="zh-CN" altLang="en-US" b="1" dirty="0" smtClean="0"/>
              <a:t>存储</a:t>
            </a:r>
            <a:endParaRPr lang="en-US" altLang="zh-CN" b="1" dirty="0" smtClean="0"/>
          </a:p>
          <a:p>
            <a:r>
              <a:rPr lang="zh-CN" altLang="en-US" b="1" dirty="0"/>
              <a:t>稀疏化</a:t>
            </a:r>
            <a:r>
              <a:rPr lang="zh-CN" altLang="en-US" dirty="0"/>
              <a:t> </a:t>
            </a:r>
            <a:endParaRPr lang="en-US" altLang="zh-CN" dirty="0" smtClean="0"/>
          </a:p>
          <a:p>
            <a:r>
              <a:rPr lang="zh-CN" altLang="en-US" b="1" dirty="0"/>
              <a:t>动态电压频率调节</a:t>
            </a:r>
            <a:r>
              <a:rPr lang="zh-CN" altLang="en-US" dirty="0"/>
              <a:t> </a:t>
            </a:r>
            <a:endParaRPr lang="en-US" altLang="zh-CN" dirty="0" smtClean="0"/>
          </a:p>
          <a:p>
            <a:endParaRPr lang="zh-CN" altLang="en-US" dirty="0"/>
          </a:p>
        </p:txBody>
      </p:sp>
    </p:spTree>
    <p:extLst>
      <p:ext uri="{BB962C8B-B14F-4D97-AF65-F5344CB8AC3E}">
        <p14:creationId xmlns:p14="http://schemas.microsoft.com/office/powerpoint/2010/main" val="75480000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6.1</a:t>
            </a:r>
            <a:r>
              <a:rPr lang="zh-CN" altLang="en-US" dirty="0"/>
              <a:t>设计准则</a:t>
            </a:r>
          </a:p>
        </p:txBody>
      </p:sp>
      <p:pic>
        <p:nvPicPr>
          <p:cNvPr id="4" name="内容占位符 3"/>
          <p:cNvPicPr>
            <a:picLocks noGrp="1" noChangeAspect="1"/>
          </p:cNvPicPr>
          <p:nvPr>
            <p:ph idx="1"/>
          </p:nvPr>
        </p:nvPicPr>
        <p:blipFill>
          <a:blip r:embed="rId3"/>
          <a:stretch>
            <a:fillRect/>
          </a:stretch>
        </p:blipFill>
        <p:spPr>
          <a:xfrm>
            <a:off x="838200" y="1847056"/>
            <a:ext cx="9931400" cy="3711343"/>
          </a:xfrm>
          <a:prstGeom prst="rect">
            <a:avLst/>
          </a:prstGeom>
        </p:spPr>
      </p:pic>
    </p:spTree>
    <p:extLst>
      <p:ext uri="{BB962C8B-B14F-4D97-AF65-F5344CB8AC3E}">
        <p14:creationId xmlns:p14="http://schemas.microsoft.com/office/powerpoint/2010/main" val="36777133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6.2</a:t>
            </a:r>
            <a:r>
              <a:rPr lang="zh-CN" altLang="en-US" dirty="0"/>
              <a:t>计算模式</a:t>
            </a:r>
            <a:r>
              <a:rPr lang="zh-CN" altLang="en-US" dirty="0" smtClean="0"/>
              <a:t>优化</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将能效优化转换为访存次数</a:t>
            </a:r>
            <a:r>
              <a:rPr lang="en-US" altLang="zh-CN" dirty="0"/>
              <a:t>MA</a:t>
            </a:r>
            <a:r>
              <a:rPr lang="zh-CN" altLang="en-US" dirty="0"/>
              <a:t>优化  </a:t>
            </a:r>
            <a:endParaRPr lang="en-US" altLang="zh-CN" dirty="0" smtClean="0"/>
          </a:p>
          <a:p>
            <a:r>
              <a:rPr lang="zh-CN" altLang="en-US" dirty="0" smtClean="0"/>
              <a:t>将</a:t>
            </a:r>
            <a:r>
              <a:rPr lang="zh-CN" altLang="en-US" dirty="0"/>
              <a:t>性能优化转换为计算单位利用率的优化 </a:t>
            </a:r>
            <a:endParaRPr lang="en-US" altLang="zh-CN" dirty="0" smtClean="0"/>
          </a:p>
          <a:p>
            <a:r>
              <a:rPr lang="zh-CN" altLang="en-US" dirty="0" smtClean="0"/>
              <a:t>计算</a:t>
            </a:r>
            <a:r>
              <a:rPr lang="zh-CN" altLang="en-US" dirty="0"/>
              <a:t>模式</a:t>
            </a:r>
            <a:r>
              <a:rPr lang="en-US" altLang="zh-CN" dirty="0"/>
              <a:t>=</a:t>
            </a:r>
            <a:r>
              <a:rPr lang="zh-CN" altLang="en-US" dirty="0"/>
              <a:t>数据复用</a:t>
            </a:r>
            <a:r>
              <a:rPr lang="zh-CN" altLang="en-US" dirty="0" smtClean="0"/>
              <a:t>模式</a:t>
            </a:r>
            <a:r>
              <a:rPr lang="en-US" altLang="zh-CN" dirty="0" smtClean="0"/>
              <a:t>+</a:t>
            </a:r>
            <a:r>
              <a:rPr lang="zh-CN" altLang="en-US" dirty="0"/>
              <a:t>卷积映射</a:t>
            </a:r>
            <a:r>
              <a:rPr lang="zh-CN" altLang="en-US" dirty="0" smtClean="0"/>
              <a:t>方法</a:t>
            </a:r>
            <a:endParaRPr lang="en-US" altLang="zh-CN" dirty="0" smtClean="0"/>
          </a:p>
          <a:p>
            <a:endParaRPr lang="en-US" altLang="zh-CN" dirty="0"/>
          </a:p>
          <a:p>
            <a:r>
              <a:rPr lang="zh-CN" altLang="en-US" dirty="0"/>
              <a:t>循环</a:t>
            </a:r>
            <a:r>
              <a:rPr lang="zh-CN" altLang="en-US" dirty="0" smtClean="0"/>
              <a:t>交换 循环分块 </a:t>
            </a:r>
            <a:endParaRPr lang="en-US" altLang="zh-CN" dirty="0" smtClean="0"/>
          </a:p>
          <a:p>
            <a:endParaRPr lang="en-US" altLang="zh-CN" dirty="0" smtClean="0"/>
          </a:p>
          <a:p>
            <a:endParaRPr lang="en-US" altLang="zh-CN" dirty="0" smtClean="0"/>
          </a:p>
          <a:p>
            <a:endParaRPr lang="en-US" altLang="zh-CN" dirty="0" smtClean="0"/>
          </a:p>
          <a:p>
            <a:r>
              <a:rPr lang="zh-CN" altLang="en-US" dirty="0"/>
              <a:t>输入复用、输出复用、权重复用 </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0297" y="3454401"/>
            <a:ext cx="5006265" cy="155583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0297" y="5584804"/>
            <a:ext cx="4793176" cy="485795"/>
          </a:xfrm>
          <a:prstGeom prst="rect">
            <a:avLst/>
          </a:prstGeom>
        </p:spPr>
      </p:pic>
    </p:spTree>
    <p:extLst>
      <p:ext uri="{BB962C8B-B14F-4D97-AF65-F5344CB8AC3E}">
        <p14:creationId xmlns:p14="http://schemas.microsoft.com/office/powerpoint/2010/main" val="166483876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 </a:t>
            </a:r>
            <a:r>
              <a:rPr lang="zh-CN" altLang="en-US" dirty="0"/>
              <a:t>模型</a:t>
            </a:r>
            <a:r>
              <a:rPr lang="zh-CN" altLang="en-US" dirty="0" smtClean="0"/>
              <a:t>压缩</a:t>
            </a:r>
            <a:endParaRPr lang="zh-CN" altLang="en-US" dirty="0"/>
          </a:p>
        </p:txBody>
      </p:sp>
      <p:sp>
        <p:nvSpPr>
          <p:cNvPr id="3" name="内容占位符 2"/>
          <p:cNvSpPr>
            <a:spLocks noGrp="1"/>
          </p:cNvSpPr>
          <p:nvPr>
            <p:ph idx="1"/>
          </p:nvPr>
        </p:nvSpPr>
        <p:spPr/>
        <p:txBody>
          <a:bodyPr/>
          <a:lstStyle/>
          <a:p>
            <a:r>
              <a:rPr lang="en-US" altLang="zh-CN" dirty="0"/>
              <a:t>6.3 </a:t>
            </a:r>
            <a:r>
              <a:rPr lang="zh-CN" altLang="en-US" dirty="0"/>
              <a:t>模型压缩</a:t>
            </a:r>
            <a:endParaRPr lang="en-US" altLang="zh-CN" dirty="0"/>
          </a:p>
          <a:p>
            <a:r>
              <a:rPr lang="en-US" altLang="zh-CN" dirty="0"/>
              <a:t>6.3.1 </a:t>
            </a:r>
            <a:r>
              <a:rPr lang="zh-CN" altLang="en-US" dirty="0"/>
              <a:t>剪枝</a:t>
            </a:r>
            <a:endParaRPr lang="en-US" altLang="zh-CN" dirty="0"/>
          </a:p>
          <a:p>
            <a:r>
              <a:rPr lang="en-US" altLang="zh-CN" dirty="0"/>
              <a:t>6.3.2</a:t>
            </a:r>
            <a:r>
              <a:rPr lang="zh-CN" altLang="en-US" dirty="0"/>
              <a:t>量化</a:t>
            </a:r>
            <a:endParaRPr lang="en-US" altLang="zh-CN" dirty="0"/>
          </a:p>
          <a:p>
            <a:r>
              <a:rPr lang="en-US" altLang="zh-CN" dirty="0"/>
              <a:t>6.3.3 Huffman</a:t>
            </a:r>
            <a:r>
              <a:rPr lang="zh-CN" altLang="en-US" dirty="0"/>
              <a:t>编码</a:t>
            </a:r>
            <a:endParaRPr lang="en-US" altLang="zh-CN" dirty="0"/>
          </a:p>
          <a:p>
            <a:r>
              <a:rPr lang="en-US" altLang="zh-CN" dirty="0" smtClean="0"/>
              <a:t>6.3.4Mimic</a:t>
            </a:r>
          </a:p>
          <a:p>
            <a:r>
              <a:rPr lang="en-US" altLang="zh-CN" dirty="0" smtClean="0"/>
              <a:t>6.3.5 </a:t>
            </a:r>
            <a:r>
              <a:rPr lang="zh-CN" altLang="en-US" dirty="0" smtClean="0"/>
              <a:t>架构</a:t>
            </a:r>
            <a:endParaRPr lang="en-US" altLang="zh-CN" dirty="0"/>
          </a:p>
        </p:txBody>
      </p:sp>
    </p:spTree>
    <p:extLst>
      <p:ext uri="{BB962C8B-B14F-4D97-AF65-F5344CB8AC3E}">
        <p14:creationId xmlns:p14="http://schemas.microsoft.com/office/powerpoint/2010/main" val="156877672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6.3.1 </a:t>
            </a:r>
            <a:r>
              <a:rPr lang="zh-CN" altLang="en-US" dirty="0" smtClean="0"/>
              <a:t>剪枝</a:t>
            </a:r>
            <a:endParaRPr lang="zh-CN" altLang="en-US" dirty="0"/>
          </a:p>
        </p:txBody>
      </p:sp>
      <p:sp>
        <p:nvSpPr>
          <p:cNvPr id="3" name="内容占位符 2"/>
          <p:cNvSpPr>
            <a:spLocks noGrp="1"/>
          </p:cNvSpPr>
          <p:nvPr>
            <p:ph idx="1"/>
          </p:nvPr>
        </p:nvSpPr>
        <p:spPr/>
        <p:txBody>
          <a:bodyPr/>
          <a:lstStyle/>
          <a:p>
            <a:r>
              <a:rPr lang="zh-CN" altLang="en-US" dirty="0" smtClean="0"/>
              <a:t>减少权重的数量</a:t>
            </a:r>
            <a:endParaRPr lang="en-US" altLang="zh-CN" dirty="0" smtClean="0"/>
          </a:p>
          <a:p>
            <a:endParaRPr lang="en-US" altLang="zh-CN" dirty="0" smtClean="0"/>
          </a:p>
          <a:p>
            <a:r>
              <a:rPr lang="en-US" altLang="zh-CN" dirty="0" smtClean="0"/>
              <a:t>Set |w| &lt;eps to 0</a:t>
            </a:r>
          </a:p>
          <a:p>
            <a:endParaRPr lang="en-US" altLang="zh-CN" dirty="0" smtClean="0"/>
          </a:p>
          <a:p>
            <a:r>
              <a:rPr lang="zh-CN" altLang="en-US" dirty="0" smtClean="0"/>
              <a:t>需要预训练和</a:t>
            </a:r>
            <a:r>
              <a:rPr lang="en-US" altLang="zh-CN" dirty="0" smtClean="0"/>
              <a:t>fine tune</a:t>
            </a:r>
          </a:p>
          <a:p>
            <a:endParaRPr lang="en-US" altLang="zh-CN" dirty="0" smtClean="0"/>
          </a:p>
          <a:p>
            <a:r>
              <a:rPr lang="zh-CN" altLang="en-US" dirty="0"/>
              <a:t>可能</a:t>
            </a:r>
            <a:r>
              <a:rPr lang="zh-CN" altLang="en-US" dirty="0" smtClean="0"/>
              <a:t>会降低精度</a:t>
            </a:r>
            <a:endParaRPr lang="zh-CN" altLang="en-US" dirty="0"/>
          </a:p>
        </p:txBody>
      </p:sp>
      <p:pic>
        <p:nvPicPr>
          <p:cNvPr id="4" name="图片 3"/>
          <p:cNvPicPr>
            <a:picLocks noChangeAspect="1"/>
          </p:cNvPicPr>
          <p:nvPr/>
        </p:nvPicPr>
        <p:blipFill>
          <a:blip r:embed="rId3"/>
          <a:stretch>
            <a:fillRect/>
          </a:stretch>
        </p:blipFill>
        <p:spPr>
          <a:xfrm>
            <a:off x="2152650" y="66675"/>
            <a:ext cx="7658100" cy="6791325"/>
          </a:xfrm>
          <a:prstGeom prst="rect">
            <a:avLst/>
          </a:prstGeom>
        </p:spPr>
      </p:pic>
    </p:spTree>
    <p:extLst>
      <p:ext uri="{BB962C8B-B14F-4D97-AF65-F5344CB8AC3E}">
        <p14:creationId xmlns:p14="http://schemas.microsoft.com/office/powerpoint/2010/main" val="1806599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6.3.2</a:t>
            </a:r>
            <a:r>
              <a:rPr lang="zh-CN" altLang="en-US" dirty="0" smtClean="0"/>
              <a:t>量化</a:t>
            </a:r>
            <a:endParaRPr lang="zh-CN" altLang="en-US" dirty="0"/>
          </a:p>
        </p:txBody>
      </p:sp>
      <p:sp>
        <p:nvSpPr>
          <p:cNvPr id="3" name="内容占位符 2"/>
          <p:cNvSpPr>
            <a:spLocks noGrp="1"/>
          </p:cNvSpPr>
          <p:nvPr>
            <p:ph idx="1"/>
          </p:nvPr>
        </p:nvSpPr>
        <p:spPr/>
        <p:txBody>
          <a:bodyPr/>
          <a:lstStyle/>
          <a:p>
            <a:r>
              <a:rPr lang="zh-CN" altLang="en-US" dirty="0" smtClean="0"/>
              <a:t>使用更少的位数表示浮点数</a:t>
            </a:r>
            <a:endParaRPr lang="en-US" altLang="zh-CN" dirty="0" smtClean="0"/>
          </a:p>
          <a:p>
            <a:r>
              <a:rPr lang="zh-CN" altLang="en-US" dirty="0" smtClean="0"/>
              <a:t>比如</a:t>
            </a:r>
            <a:r>
              <a:rPr lang="en-US" altLang="zh-CN" dirty="0" smtClean="0"/>
              <a:t>32bit</a:t>
            </a:r>
            <a:r>
              <a:rPr lang="zh-CN" altLang="en-US" dirty="0" smtClean="0"/>
              <a:t>→</a:t>
            </a:r>
            <a:r>
              <a:rPr lang="en-US" altLang="zh-CN" dirty="0" smtClean="0"/>
              <a:t>16bit</a:t>
            </a:r>
          </a:p>
          <a:p>
            <a:r>
              <a:rPr lang="zh-CN" altLang="en-US" dirty="0" smtClean="0"/>
              <a:t>几乎相同的精度</a:t>
            </a:r>
            <a:endParaRPr lang="en-US" altLang="zh-CN" dirty="0" smtClean="0"/>
          </a:p>
          <a:p>
            <a:r>
              <a:rPr lang="zh-CN" altLang="en-US" dirty="0" smtClean="0"/>
              <a:t>一半的存储空间</a:t>
            </a:r>
            <a:endParaRPr lang="en-US" altLang="zh-CN" dirty="0" smtClean="0"/>
          </a:p>
          <a:p>
            <a:endParaRPr lang="en-US" altLang="zh-CN" dirty="0"/>
          </a:p>
          <a:p>
            <a:r>
              <a:rPr lang="en-US" altLang="zh-CN" dirty="0" smtClean="0"/>
              <a:t>BNN</a:t>
            </a:r>
            <a:endParaRPr lang="zh-CN" altLang="en-US" dirty="0"/>
          </a:p>
        </p:txBody>
      </p:sp>
      <p:pic>
        <p:nvPicPr>
          <p:cNvPr id="4" name="图片 3"/>
          <p:cNvPicPr>
            <a:picLocks noChangeAspect="1"/>
          </p:cNvPicPr>
          <p:nvPr/>
        </p:nvPicPr>
        <p:blipFill>
          <a:blip r:embed="rId3"/>
          <a:stretch>
            <a:fillRect/>
          </a:stretch>
        </p:blipFill>
        <p:spPr>
          <a:xfrm>
            <a:off x="473075" y="1825625"/>
            <a:ext cx="10763250" cy="3733800"/>
          </a:xfrm>
          <a:prstGeom prst="rect">
            <a:avLst/>
          </a:prstGeom>
        </p:spPr>
      </p:pic>
    </p:spTree>
    <p:extLst>
      <p:ext uri="{BB962C8B-B14F-4D97-AF65-F5344CB8AC3E}">
        <p14:creationId xmlns:p14="http://schemas.microsoft.com/office/powerpoint/2010/main" val="154885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6.3.3 Huffman</a:t>
            </a:r>
            <a:r>
              <a:rPr lang="zh-CN" altLang="en-US" dirty="0" smtClean="0"/>
              <a:t>编码</a:t>
            </a:r>
            <a:endParaRPr lang="zh-CN" altLang="en-US" dirty="0"/>
          </a:p>
        </p:txBody>
      </p:sp>
      <p:sp>
        <p:nvSpPr>
          <p:cNvPr id="3" name="内容占位符 2"/>
          <p:cNvSpPr>
            <a:spLocks noGrp="1"/>
          </p:cNvSpPr>
          <p:nvPr>
            <p:ph idx="1"/>
          </p:nvPr>
        </p:nvSpPr>
        <p:spPr>
          <a:xfrm>
            <a:off x="838200" y="1690688"/>
            <a:ext cx="10515600" cy="4351338"/>
          </a:xfrm>
        </p:spPr>
        <p:txBody>
          <a:bodyPr/>
          <a:lstStyle/>
          <a:p>
            <a:r>
              <a:rPr lang="zh-CN" altLang="en-US" dirty="0"/>
              <a:t>不定长的</a:t>
            </a:r>
            <a:r>
              <a:rPr lang="zh-CN" altLang="en-US" dirty="0" smtClean="0"/>
              <a:t>编码方法</a:t>
            </a:r>
            <a:endParaRPr lang="en-US" altLang="zh-CN" dirty="0" smtClean="0"/>
          </a:p>
          <a:p>
            <a:r>
              <a:rPr lang="zh-CN" altLang="en-US" dirty="0" smtClean="0"/>
              <a:t>出现次数越</a:t>
            </a:r>
            <a:r>
              <a:rPr lang="zh-CN" altLang="en-US" dirty="0"/>
              <a:t>多的数据的码长也就越</a:t>
            </a:r>
            <a:r>
              <a:rPr lang="zh-CN" altLang="en-US" dirty="0" smtClean="0"/>
              <a:t>短</a:t>
            </a:r>
            <a:endParaRPr lang="en-US" altLang="zh-CN" dirty="0" smtClean="0"/>
          </a:p>
          <a:p>
            <a:r>
              <a:rPr lang="en-US" altLang="zh-CN" dirty="0" smtClean="0"/>
              <a:t>500MB </a:t>
            </a:r>
            <a:r>
              <a:rPr lang="zh-CN" altLang="en-US" dirty="0" smtClean="0"/>
              <a:t>网络 →</a:t>
            </a:r>
            <a:r>
              <a:rPr lang="en-US" altLang="zh-CN" dirty="0" smtClean="0"/>
              <a:t>10MB</a:t>
            </a:r>
          </a:p>
          <a:p>
            <a:r>
              <a:rPr lang="en-US" altLang="zh-CN" dirty="0" smtClean="0"/>
              <a:t>10MB </a:t>
            </a:r>
            <a:r>
              <a:rPr lang="zh-CN" altLang="en-US" dirty="0" smtClean="0"/>
              <a:t>网络 →</a:t>
            </a:r>
            <a:r>
              <a:rPr lang="en-US" altLang="zh-CN" dirty="0" smtClean="0"/>
              <a:t>1MB</a:t>
            </a:r>
            <a:endParaRPr lang="zh-CN" altLang="en-US" dirty="0"/>
          </a:p>
        </p:txBody>
      </p:sp>
      <p:pic>
        <p:nvPicPr>
          <p:cNvPr id="4" name="图片 3"/>
          <p:cNvPicPr>
            <a:picLocks noChangeAspect="1"/>
          </p:cNvPicPr>
          <p:nvPr/>
        </p:nvPicPr>
        <p:blipFill>
          <a:blip r:embed="rId3"/>
          <a:stretch>
            <a:fillRect/>
          </a:stretch>
        </p:blipFill>
        <p:spPr>
          <a:xfrm>
            <a:off x="838200" y="1417637"/>
            <a:ext cx="9874250" cy="4984942"/>
          </a:xfrm>
          <a:prstGeom prst="rect">
            <a:avLst/>
          </a:prstGeom>
        </p:spPr>
      </p:pic>
    </p:spTree>
    <p:extLst>
      <p:ext uri="{BB962C8B-B14F-4D97-AF65-F5344CB8AC3E}">
        <p14:creationId xmlns:p14="http://schemas.microsoft.com/office/powerpoint/2010/main" val="247783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6.3.3 </a:t>
            </a:r>
            <a:r>
              <a:rPr lang="en-US" altLang="zh-CN" dirty="0" smtClean="0"/>
              <a:t>Mimic</a:t>
            </a:r>
            <a:endParaRPr lang="zh-CN" altLang="en-US" dirty="0"/>
          </a:p>
        </p:txBody>
      </p:sp>
      <p:sp>
        <p:nvSpPr>
          <p:cNvPr id="3" name="内容占位符 2"/>
          <p:cNvSpPr>
            <a:spLocks noGrp="1"/>
          </p:cNvSpPr>
          <p:nvPr>
            <p:ph idx="1"/>
          </p:nvPr>
        </p:nvSpPr>
        <p:spPr/>
        <p:txBody>
          <a:bodyPr/>
          <a:lstStyle/>
          <a:p>
            <a:r>
              <a:rPr lang="zh-CN" altLang="en-US" dirty="0" smtClean="0"/>
              <a:t>有时网络复杂度比应用需要更高</a:t>
            </a:r>
            <a:endParaRPr lang="en-US" altLang="zh-CN" dirty="0" smtClean="0"/>
          </a:p>
          <a:p>
            <a:endParaRPr lang="en-US" altLang="zh-CN" dirty="0"/>
          </a:p>
          <a:p>
            <a:r>
              <a:rPr lang="zh-CN" altLang="en-US" dirty="0" smtClean="0"/>
              <a:t>用低复杂度的网络来学习高复杂度的网络</a:t>
            </a:r>
            <a:endParaRPr lang="en-US" altLang="zh-CN" dirty="0" smtClean="0"/>
          </a:p>
          <a:p>
            <a:endParaRPr lang="en-US" altLang="zh-CN" dirty="0"/>
          </a:p>
          <a:p>
            <a:r>
              <a:rPr lang="en-US" altLang="zh-CN" dirty="0" smtClean="0"/>
              <a:t>Do Deep Convolutional Nets really need to be deep and convolutional</a:t>
            </a:r>
            <a:r>
              <a:rPr lang="zh-CN" altLang="en-US" dirty="0" smtClean="0"/>
              <a:t>？</a:t>
            </a:r>
            <a:r>
              <a:rPr lang="en-US" altLang="zh-CN" dirty="0" smtClean="0"/>
              <a:t>(2017)</a:t>
            </a:r>
            <a:endParaRPr lang="en-US" altLang="zh-CN" dirty="0"/>
          </a:p>
          <a:p>
            <a:r>
              <a:rPr lang="en-US" altLang="zh-CN" dirty="0"/>
              <a:t>Distilling the Knowledge in a Neural Network</a:t>
            </a:r>
            <a:endParaRPr lang="zh-CN" altLang="en-US" dirty="0"/>
          </a:p>
        </p:txBody>
      </p:sp>
      <p:pic>
        <p:nvPicPr>
          <p:cNvPr id="4098" name="Picture 2" descr="https://pic4.zhimg.com/50/v2-df0284cd4c0812ed9ad8973d736bf463_h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4575" y="5333999"/>
            <a:ext cx="6858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366221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6.3.5</a:t>
            </a:r>
            <a:r>
              <a:rPr lang="zh-CN" altLang="en-US" dirty="0" smtClean="0"/>
              <a:t>架构</a:t>
            </a:r>
            <a:endParaRPr lang="zh-CN" altLang="en-US" dirty="0"/>
          </a:p>
        </p:txBody>
      </p:sp>
      <p:sp>
        <p:nvSpPr>
          <p:cNvPr id="3" name="内容占位符 2"/>
          <p:cNvSpPr>
            <a:spLocks noGrp="1"/>
          </p:cNvSpPr>
          <p:nvPr>
            <p:ph idx="1"/>
          </p:nvPr>
        </p:nvSpPr>
        <p:spPr/>
        <p:txBody>
          <a:bodyPr/>
          <a:lstStyle/>
          <a:p>
            <a:r>
              <a:rPr lang="zh-CN" altLang="en-US" dirty="0" smtClean="0"/>
              <a:t>分组卷积：</a:t>
            </a:r>
            <a:r>
              <a:rPr lang="en-US" altLang="zh-CN" b="1" dirty="0" err="1" smtClean="0"/>
              <a:t>ResNext</a:t>
            </a:r>
            <a:endParaRPr lang="en-US" altLang="zh-CN" b="1" dirty="0" smtClean="0"/>
          </a:p>
          <a:p>
            <a:endParaRPr lang="en-US" altLang="zh-CN" dirty="0"/>
          </a:p>
        </p:txBody>
      </p:sp>
      <p:pic>
        <p:nvPicPr>
          <p:cNvPr id="4" name="图片 3"/>
          <p:cNvPicPr>
            <a:picLocks noChangeAspect="1"/>
          </p:cNvPicPr>
          <p:nvPr/>
        </p:nvPicPr>
        <p:blipFill>
          <a:blip r:embed="rId3"/>
          <a:stretch>
            <a:fillRect/>
          </a:stretch>
        </p:blipFill>
        <p:spPr>
          <a:xfrm>
            <a:off x="517677" y="2481263"/>
            <a:ext cx="10836123" cy="3830637"/>
          </a:xfrm>
          <a:prstGeom prst="rect">
            <a:avLst/>
          </a:prstGeom>
        </p:spPr>
      </p:pic>
      <p:sp>
        <p:nvSpPr>
          <p:cNvPr id="5" name="矩形 4"/>
          <p:cNvSpPr/>
          <p:nvPr/>
        </p:nvSpPr>
        <p:spPr>
          <a:xfrm>
            <a:off x="5303520" y="1859797"/>
            <a:ext cx="5008880" cy="369332"/>
          </a:xfrm>
          <a:prstGeom prst="rect">
            <a:avLst/>
          </a:prstGeom>
        </p:spPr>
        <p:txBody>
          <a:bodyPr wrap="square">
            <a:spAutoFit/>
          </a:bodyPr>
          <a:lstStyle/>
          <a:p>
            <a:r>
              <a:rPr lang="en-US" altLang="zh-CN" b="1" dirty="0"/>
              <a:t>[</a:t>
            </a:r>
            <a:r>
              <a:rPr lang="en-US" altLang="zh-CN" b="1" dirty="0" smtClean="0"/>
              <a:t>256,3,3,256] </a:t>
            </a:r>
            <a:r>
              <a:rPr lang="zh-CN" altLang="en-US" b="1" dirty="0" smtClean="0"/>
              <a:t>→</a:t>
            </a:r>
            <a:r>
              <a:rPr lang="en-US" altLang="zh-CN" b="1" dirty="0" smtClean="0"/>
              <a:t> 8*[32,3,3,32]  </a:t>
            </a:r>
            <a:r>
              <a:rPr lang="zh-CN" altLang="en-US" b="1" dirty="0" smtClean="0"/>
              <a:t>参数省了八倍！</a:t>
            </a:r>
            <a:endParaRPr lang="zh-CN" altLang="en-US" b="1" dirty="0"/>
          </a:p>
        </p:txBody>
      </p:sp>
    </p:spTree>
    <p:extLst>
      <p:ext uri="{BB962C8B-B14F-4D97-AF65-F5344CB8AC3E}">
        <p14:creationId xmlns:p14="http://schemas.microsoft.com/office/powerpoint/2010/main" val="280472274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6.3.5</a:t>
            </a:r>
            <a:r>
              <a:rPr lang="zh-CN" altLang="en-US" dirty="0"/>
              <a:t>架构</a:t>
            </a:r>
          </a:p>
        </p:txBody>
      </p:sp>
      <p:sp>
        <p:nvSpPr>
          <p:cNvPr id="3" name="内容占位符 2"/>
          <p:cNvSpPr>
            <a:spLocks noGrp="1"/>
          </p:cNvSpPr>
          <p:nvPr>
            <p:ph idx="1"/>
          </p:nvPr>
        </p:nvSpPr>
        <p:spPr/>
        <p:txBody>
          <a:bodyPr>
            <a:normAutofit fontScale="70000" lnSpcReduction="20000"/>
          </a:bodyPr>
          <a:lstStyle/>
          <a:p>
            <a:r>
              <a:rPr lang="en-US" altLang="zh-CN" b="1" dirty="0" err="1" smtClean="0"/>
              <a:t>ShuffleNet</a:t>
            </a:r>
            <a:endParaRPr lang="en-US" altLang="zh-CN" b="1" dirty="0" smtClean="0"/>
          </a:p>
          <a:p>
            <a:endParaRPr lang="en-US" altLang="zh-CN" dirty="0"/>
          </a:p>
          <a:p>
            <a:r>
              <a:rPr lang="zh-CN" altLang="en-US" dirty="0" smtClean="0"/>
              <a:t>在</a:t>
            </a:r>
            <a:r>
              <a:rPr lang="en-US" altLang="zh-CN" dirty="0"/>
              <a:t>224x224x3</a:t>
            </a:r>
            <a:r>
              <a:rPr lang="zh-CN" altLang="en-US" dirty="0"/>
              <a:t>的</a:t>
            </a:r>
            <a:r>
              <a:rPr lang="zh-CN" altLang="en-US" dirty="0" smtClean="0"/>
              <a:t>图片</a:t>
            </a:r>
            <a:r>
              <a:rPr lang="zh-CN" altLang="en-US" dirty="0"/>
              <a:t>上</a:t>
            </a:r>
            <a:r>
              <a:rPr lang="zh-CN" altLang="en-US" dirty="0" smtClean="0"/>
              <a:t>，</a:t>
            </a:r>
            <a:endParaRPr lang="en-US" altLang="zh-CN" dirty="0" smtClean="0"/>
          </a:p>
          <a:p>
            <a:r>
              <a:rPr lang="en-US" altLang="zh-CN" dirty="0" err="1" smtClean="0"/>
              <a:t>ShuffleNet</a:t>
            </a:r>
            <a:r>
              <a:rPr lang="en-US" altLang="zh-CN" dirty="0" smtClean="0"/>
              <a:t> </a:t>
            </a:r>
            <a:r>
              <a:rPr lang="en-US" altLang="zh-CN" dirty="0"/>
              <a:t>0.25x </a:t>
            </a:r>
            <a:r>
              <a:rPr lang="zh-CN" altLang="en-US" dirty="0"/>
              <a:t>的运算量是 </a:t>
            </a:r>
            <a:r>
              <a:rPr lang="en-US" altLang="zh-CN" dirty="0"/>
              <a:t>13M</a:t>
            </a:r>
          </a:p>
          <a:p>
            <a:r>
              <a:rPr lang="zh-CN" altLang="en-US" dirty="0" smtClean="0"/>
              <a:t>算</a:t>
            </a:r>
            <a:r>
              <a:rPr lang="zh-CN" altLang="en-US" dirty="0"/>
              <a:t>一下</a:t>
            </a:r>
            <a:r>
              <a:rPr lang="en-US" altLang="zh-CN" dirty="0"/>
              <a:t>gradient</a:t>
            </a:r>
            <a:r>
              <a:rPr lang="zh-CN" altLang="en-US" dirty="0"/>
              <a:t>强度需要</a:t>
            </a:r>
            <a:r>
              <a:rPr lang="en-US" altLang="zh-CN" dirty="0"/>
              <a:t>0.6M</a:t>
            </a:r>
          </a:p>
          <a:p>
            <a:r>
              <a:rPr lang="zh-CN" altLang="en-US" dirty="0"/>
              <a:t>做一次</a:t>
            </a:r>
            <a:r>
              <a:rPr lang="en-US" altLang="zh-CN" dirty="0"/>
              <a:t>3x3</a:t>
            </a:r>
            <a:r>
              <a:rPr lang="zh-CN" altLang="en-US" dirty="0"/>
              <a:t>的高斯模糊需要</a:t>
            </a:r>
            <a:r>
              <a:rPr lang="en-US" altLang="zh-CN" dirty="0"/>
              <a:t>0.9M</a:t>
            </a:r>
          </a:p>
          <a:p>
            <a:r>
              <a:rPr lang="zh-CN" altLang="en-US" dirty="0"/>
              <a:t>卷一个</a:t>
            </a:r>
            <a:r>
              <a:rPr lang="en-US" altLang="zh-CN" dirty="0"/>
              <a:t>5x5</a:t>
            </a:r>
            <a:r>
              <a:rPr lang="zh-CN" altLang="en-US" dirty="0"/>
              <a:t>的</a:t>
            </a:r>
            <a:r>
              <a:rPr lang="en-US" altLang="zh-CN" dirty="0"/>
              <a:t>kernel</a:t>
            </a:r>
            <a:r>
              <a:rPr lang="zh-CN" altLang="en-US" dirty="0"/>
              <a:t>需要</a:t>
            </a:r>
            <a:r>
              <a:rPr lang="en-US" altLang="zh-CN" dirty="0"/>
              <a:t>3.8M</a:t>
            </a:r>
          </a:p>
          <a:p>
            <a:r>
              <a:rPr lang="zh-CN" altLang="en-US" dirty="0"/>
              <a:t>卷一个</a:t>
            </a:r>
            <a:r>
              <a:rPr lang="en-US" altLang="zh-CN" dirty="0"/>
              <a:t>7x7</a:t>
            </a:r>
            <a:r>
              <a:rPr lang="zh-CN" altLang="en-US" dirty="0"/>
              <a:t>的</a:t>
            </a:r>
            <a:r>
              <a:rPr lang="en-US" altLang="zh-CN" dirty="0"/>
              <a:t>kernel</a:t>
            </a:r>
            <a:r>
              <a:rPr lang="zh-CN" altLang="en-US" dirty="0"/>
              <a:t>需要</a:t>
            </a:r>
            <a:r>
              <a:rPr lang="en-US" altLang="zh-CN" dirty="0"/>
              <a:t>7.4M</a:t>
            </a:r>
          </a:p>
          <a:p>
            <a:r>
              <a:rPr lang="zh-CN" altLang="en-US" dirty="0"/>
              <a:t>运行</a:t>
            </a:r>
            <a:r>
              <a:rPr lang="en-US" altLang="zh-CN" dirty="0" err="1"/>
              <a:t>AlexNet</a:t>
            </a:r>
            <a:r>
              <a:rPr lang="zh-CN" altLang="en-US" dirty="0"/>
              <a:t>第一层需要</a:t>
            </a:r>
            <a:r>
              <a:rPr lang="en-US" altLang="zh-CN" dirty="0"/>
              <a:t>105.4M</a:t>
            </a:r>
          </a:p>
          <a:p>
            <a:r>
              <a:rPr lang="zh-CN" altLang="en-US" dirty="0"/>
              <a:t>跑一个</a:t>
            </a:r>
            <a:r>
              <a:rPr lang="en-US" altLang="zh-CN" dirty="0"/>
              <a:t>1000</a:t>
            </a:r>
            <a:r>
              <a:rPr lang="zh-CN" altLang="en-US" dirty="0"/>
              <a:t>分类的</a:t>
            </a:r>
            <a:r>
              <a:rPr lang="en-US" altLang="zh-CN" dirty="0"/>
              <a:t>linear </a:t>
            </a:r>
            <a:r>
              <a:rPr lang="en-US" altLang="zh-CN" dirty="0" err="1"/>
              <a:t>svm</a:t>
            </a:r>
            <a:r>
              <a:rPr lang="zh-CN" altLang="en-US" dirty="0"/>
              <a:t>需要</a:t>
            </a:r>
            <a:r>
              <a:rPr lang="en-US" altLang="zh-CN" dirty="0" smtClean="0"/>
              <a:t>150M</a:t>
            </a:r>
          </a:p>
          <a:p>
            <a:r>
              <a:rPr lang="en-US" altLang="zh-CN" dirty="0"/>
              <a:t/>
            </a:r>
            <a:br>
              <a:rPr lang="en-US" altLang="zh-CN" dirty="0"/>
            </a:br>
            <a:r>
              <a:rPr lang="en-US" altLang="zh-CN" dirty="0"/>
              <a:t/>
            </a:r>
            <a:br>
              <a:rPr lang="en-US" altLang="zh-CN" dirty="0"/>
            </a:br>
            <a:r>
              <a:rPr lang="zh-CN" altLang="en-US" dirty="0"/>
              <a:t>作者：</a:t>
            </a:r>
            <a:r>
              <a:rPr lang="en-US" altLang="zh-CN" dirty="0" err="1"/>
              <a:t>Haoqiang</a:t>
            </a:r>
            <a:r>
              <a:rPr lang="en-US" altLang="zh-CN" dirty="0"/>
              <a:t> Fan</a:t>
            </a:r>
            <a:br>
              <a:rPr lang="en-US" altLang="zh-CN" dirty="0"/>
            </a:br>
            <a:endParaRPr lang="en-US" altLang="zh-CN" dirty="0"/>
          </a:p>
          <a:p>
            <a:endParaRPr lang="en-US" altLang="zh-CN" dirty="0"/>
          </a:p>
          <a:p>
            <a:endParaRPr lang="zh-CN" altLang="en-US" dirty="0"/>
          </a:p>
          <a:p>
            <a:endParaRPr lang="zh-CN" altLang="en-US" dirty="0"/>
          </a:p>
        </p:txBody>
      </p:sp>
      <p:pic>
        <p:nvPicPr>
          <p:cNvPr id="5122" name="Picture 2" descr="这里写图片描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258" y="1690688"/>
            <a:ext cx="9168685" cy="4745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305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21863</TotalTime>
  <Words>29318</Words>
  <Application>Microsoft Office PowerPoint</Application>
  <PresentationFormat>宽屏</PresentationFormat>
  <Paragraphs>2082</Paragraphs>
  <Slides>100</Slides>
  <Notes>99</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13" baseType="lpstr">
      <vt:lpstr>Helvetica Neue</vt:lpstr>
      <vt:lpstr>NimbusRomNo9L-Medi</vt:lpstr>
      <vt:lpstr>NimbusRomNo9L-Regu</vt:lpstr>
      <vt:lpstr>等线</vt:lpstr>
      <vt:lpstr>等线 Light</vt:lpstr>
      <vt:lpstr>宋体</vt:lpstr>
      <vt:lpstr>微软雅黑</vt:lpstr>
      <vt:lpstr>Arial</vt:lpstr>
      <vt:lpstr>Calibri</vt:lpstr>
      <vt:lpstr>Segoe UI</vt:lpstr>
      <vt:lpstr>Times New Roman</vt:lpstr>
      <vt:lpstr>Office 主题​​</vt:lpstr>
      <vt:lpstr>Equation</vt:lpstr>
      <vt:lpstr>人工智能算法及硬件实现</vt:lpstr>
      <vt:lpstr>目录</vt:lpstr>
      <vt:lpstr>2.传统机器学习</vt:lpstr>
      <vt:lpstr>2.1.1线性模型</vt:lpstr>
      <vt:lpstr>2.1.2 正则化项</vt:lpstr>
      <vt:lpstr>2.1.3 LDA线性判别模型</vt:lpstr>
      <vt:lpstr>2.1.4 多分类问题</vt:lpstr>
      <vt:lpstr>2.1.5 类别不平衡问题</vt:lpstr>
      <vt:lpstr>2.2.1 决策树</vt:lpstr>
      <vt:lpstr>2.2.2划分选择</vt:lpstr>
      <vt:lpstr>2.2.3剪枝处理</vt:lpstr>
      <vt:lpstr>2.3.1神经元模型</vt:lpstr>
      <vt:lpstr>2.3.2 前馈网络</vt:lpstr>
      <vt:lpstr>2.3.3 BP算法</vt:lpstr>
      <vt:lpstr>2.3.4 随机梯度下降</vt:lpstr>
      <vt:lpstr>2.3.5 过拟合</vt:lpstr>
      <vt:lpstr>2.4.1 SVM的间隔和支持向量 </vt:lpstr>
      <vt:lpstr>2.4.2 核函数与超参数</vt:lpstr>
      <vt:lpstr>2.4.3 代价函数</vt:lpstr>
      <vt:lpstr>2.5.1 贝叶斯决策论</vt:lpstr>
      <vt:lpstr>2.5.2 朴素贝叶斯</vt:lpstr>
      <vt:lpstr>2.5.3 极大似然估计 </vt:lpstr>
      <vt:lpstr>2.5.4 EM算法</vt:lpstr>
      <vt:lpstr>2.6 集成学习</vt:lpstr>
      <vt:lpstr>2.7.1 聚类的概念</vt:lpstr>
      <vt:lpstr>2.7.2 距离</vt:lpstr>
      <vt:lpstr>2.7.3 聚类算法</vt:lpstr>
      <vt:lpstr>2.8 降维</vt:lpstr>
      <vt:lpstr>2.9.1 概率图模型</vt:lpstr>
      <vt:lpstr>2.9.2 HMM</vt:lpstr>
      <vt:lpstr>2.10.1 Xgboost等GBDT</vt:lpstr>
      <vt:lpstr>2.10.2 Xgboost与随机森林的区别</vt:lpstr>
      <vt:lpstr>2.10.3 Xgboost与SVM的对比</vt:lpstr>
      <vt:lpstr>2.10.4 Xgboost具体实现</vt:lpstr>
      <vt:lpstr>2.11 python实践</vt:lpstr>
      <vt:lpstr>2.11 python实践</vt:lpstr>
      <vt:lpstr>2.11 python实践</vt:lpstr>
      <vt:lpstr>2.11 python实践</vt:lpstr>
      <vt:lpstr>3.深度学习 </vt:lpstr>
      <vt:lpstr>3.1.0 卷积神经网络基础</vt:lpstr>
      <vt:lpstr>3.1.1 AlexNet</vt:lpstr>
      <vt:lpstr>3.1.1 AlexNet</vt:lpstr>
      <vt:lpstr>3.1.1 AlexNet</vt:lpstr>
      <vt:lpstr>3.1.1 AlexNet</vt:lpstr>
      <vt:lpstr>3.1.1 AlexNet</vt:lpstr>
      <vt:lpstr>3.1.1 AlexNet</vt:lpstr>
      <vt:lpstr>3.1.2 VGGNet</vt:lpstr>
      <vt:lpstr>3.1.3 GoogLeNet</vt:lpstr>
      <vt:lpstr>3.1.3 GoogLeNet</vt:lpstr>
      <vt:lpstr>3.1.3 GoogLeNet</vt:lpstr>
      <vt:lpstr>3.1.4 ResNet</vt:lpstr>
      <vt:lpstr>PowerPoint 演示文稿</vt:lpstr>
      <vt:lpstr>3.2 LSTM</vt:lpstr>
      <vt:lpstr>3.2 LSTM</vt:lpstr>
      <vt:lpstr>3.2 LSTM</vt:lpstr>
      <vt:lpstr>3.2 LSTM</vt:lpstr>
      <vt:lpstr>3.2 LSTM</vt:lpstr>
      <vt:lpstr>3.2 LSTM</vt:lpstr>
      <vt:lpstr>3.2 LSTM</vt:lpstr>
      <vt:lpstr>3.3 Bi-directional LSTM</vt:lpstr>
      <vt:lpstr>4.深度学习的未来</vt:lpstr>
      <vt:lpstr>4.1 GAN</vt:lpstr>
      <vt:lpstr>4.1 GAN</vt:lpstr>
      <vt:lpstr>4.1 GAN</vt:lpstr>
      <vt:lpstr>4.2 决策树为基的深度学习</vt:lpstr>
      <vt:lpstr>4.2 决策树为基的深度学习</vt:lpstr>
      <vt:lpstr>4.2 决策树为基的深度学习</vt:lpstr>
      <vt:lpstr>4.2 决策树为基的深度学习</vt:lpstr>
      <vt:lpstr>4.2 决策树为基的深度学习</vt:lpstr>
      <vt:lpstr>4.2 决策树为基的深度学习</vt:lpstr>
      <vt:lpstr>4.4 增强学习</vt:lpstr>
      <vt:lpstr>PowerPoint 演示文稿</vt:lpstr>
      <vt:lpstr>PowerPoint 演示文稿</vt:lpstr>
      <vt:lpstr>PowerPoint 演示文稿</vt:lpstr>
      <vt:lpstr>5.机器学习算法在神经信号领域的应用</vt:lpstr>
      <vt:lpstr>5.1 SVM在EEG癫痫检测上的应用</vt:lpstr>
      <vt:lpstr>5.1 SVM在EEG癫痫检测上的应用</vt:lpstr>
      <vt:lpstr>5.1 SVM在EEG癫痫检测上的应用</vt:lpstr>
      <vt:lpstr>5.1 SVM在EEG癫痫检测上的应用</vt:lpstr>
      <vt:lpstr>5.1 SVM在EEG癫痫检测上的应用</vt:lpstr>
      <vt:lpstr>5.1 SVM在EEG癫痫检测上的应用</vt:lpstr>
      <vt:lpstr>5.1 SVM在EEG癫痫检测上的应用</vt:lpstr>
      <vt:lpstr>5.1 SVM在EEG癫痫检测上的应用</vt:lpstr>
      <vt:lpstr>5.1 SVM在EEG癫痫检测上的应用</vt:lpstr>
      <vt:lpstr>5.1 SVM在EEG癫痫检测上的应用</vt:lpstr>
      <vt:lpstr>5.2 CNN在ECG心律不齐的应用</vt:lpstr>
      <vt:lpstr>5.3 LSTM在EEG睡眠检测上的应用</vt:lpstr>
      <vt:lpstr>6.人工智能硬件实现</vt:lpstr>
      <vt:lpstr>6.1设计准则</vt:lpstr>
      <vt:lpstr>6.1设计准则</vt:lpstr>
      <vt:lpstr>6.1设计准则</vt:lpstr>
      <vt:lpstr>6.2计算模式优化</vt:lpstr>
      <vt:lpstr>6.3 模型压缩</vt:lpstr>
      <vt:lpstr>6.3.1 剪枝</vt:lpstr>
      <vt:lpstr>6.3.2量化</vt:lpstr>
      <vt:lpstr>6.3.3 Huffman编码</vt:lpstr>
      <vt:lpstr>6.3.3 Mimic</vt:lpstr>
      <vt:lpstr>6.3.5架构</vt:lpstr>
      <vt:lpstr>6.3.5架构</vt:lpstr>
      <vt:lpstr>6.3.5架构</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人工智能算法及硬件实现</dc:title>
  <dc:creator>x</dc:creator>
  <cp:lastModifiedBy>x</cp:lastModifiedBy>
  <cp:revision>266</cp:revision>
  <dcterms:created xsi:type="dcterms:W3CDTF">2017-08-06T03:09:42Z</dcterms:created>
  <dcterms:modified xsi:type="dcterms:W3CDTF">2018-03-20T10:03:31Z</dcterms:modified>
</cp:coreProperties>
</file>